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176325-A70F-4A2C-8F34-352386FE8CF0}">
  <a:tblStyle styleId="{B3176325-A70F-4A2C-8F34-352386FE8C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d70dce14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d70dce14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c8d27df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c8d27df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c8d27df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c8d27df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c8d27df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c8d27df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c8d27df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c8d27df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c8d27df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c8d27df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c8d27df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c8d27df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c8d27df8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c8d27df8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c8d27df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c8d27df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ooking.com" TargetMode="External"/><Relationship Id="rId4" Type="http://schemas.openxmlformats.org/officeDocument/2006/relationships/hyperlink" Target="http://avis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Airline loyalty programme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proposal for leaving clients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29900" y="3331850"/>
            <a:ext cx="1250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Egbe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Guilherme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Jesús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Robert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7900"/>
              <a:t>Thank you!</a:t>
            </a:r>
            <a:endParaRPr sz="760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We are now open for </a:t>
            </a:r>
            <a:r>
              <a:rPr lang="es-419"/>
              <a:t>questions</a:t>
            </a:r>
            <a:r>
              <a:rPr lang="es-419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Index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90050" y="1472400"/>
            <a:ext cx="56415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⟳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⟳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overview, cleaning and selection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⟳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insights and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⟳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 and insights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⟳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and business challenge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⟳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 obstacles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176175" y="1081975"/>
            <a:ext cx="3251375" cy="336025"/>
            <a:chOff x="5167425" y="2571750"/>
            <a:chExt cx="3251375" cy="336025"/>
          </a:xfrm>
        </p:grpSpPr>
        <p:sp>
          <p:nvSpPr>
            <p:cNvPr id="73" name="Google Shape;73;p14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5" name="Google Shape;75;p14"/>
          <p:cNvSpPr txBox="1"/>
          <p:nvPr/>
        </p:nvSpPr>
        <p:spPr>
          <a:xfrm>
            <a:off x="545875" y="4397525"/>
            <a:ext cx="8123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 our repository https://github.com/Ironhack-DA-Course/proj-sql-data-insight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Objectives of the project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Understanding the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Selecting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Defining a </a:t>
            </a:r>
            <a:r>
              <a:rPr lang="es-419"/>
              <a:t>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Creation of tools to track progress and cooperation: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Github repo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Trello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ERD(understanding the data design and flow)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787250" y="732925"/>
            <a:ext cx="29688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-419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leavers have accumulated low miles while in the programme and they were a significant cost to the company.”</a:t>
            </a:r>
            <a:endParaRPr i="1"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2862100" y="1755925"/>
            <a:ext cx="2859900" cy="86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87000"/>
              </a:srgbClr>
            </a:outerShdw>
            <a:reflection blurRad="0" dir="0" dist="0" endA="0" endPos="13000" fadeDir="5400012" kx="0" rotWithShape="0" algn="bl" stA="22000" stPos="0" sy="-100000" ky="0"/>
          </a:effectLst>
        </p:spPr>
      </p:cxnSp>
      <p:sp>
        <p:nvSpPr>
          <p:cNvPr id="84" name="Google Shape;84;p15"/>
          <p:cNvSpPr/>
          <p:nvPr/>
        </p:nvSpPr>
        <p:spPr>
          <a:xfrm>
            <a:off x="5787250" y="776425"/>
            <a:ext cx="2968800" cy="16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2293863" y="1092875"/>
            <a:ext cx="3251375" cy="336025"/>
            <a:chOff x="5167425" y="2571750"/>
            <a:chExt cx="3251375" cy="336025"/>
          </a:xfrm>
        </p:grpSpPr>
        <p:sp>
          <p:nvSpPr>
            <p:cNvPr id="86" name="Google Shape;86;p15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5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overview, cleaning and selection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9175" y="1498450"/>
            <a:ext cx="83682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Revising the data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Creation of the Entity-Relational-Diagram (ERD)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</a:t>
            </a:r>
            <a:r>
              <a:rPr lang="es-419"/>
              <a:t>eviewing</a:t>
            </a:r>
            <a:r>
              <a:rPr lang="es-419"/>
              <a:t> the data (null and empty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Selecting the values needed to prove or disprove the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Getting more data insight using the flights activity and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Defining the best visualization way</a:t>
            </a:r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4572000" y="1078875"/>
            <a:ext cx="3251375" cy="336025"/>
            <a:chOff x="5167425" y="2571750"/>
            <a:chExt cx="3251375" cy="336025"/>
          </a:xfrm>
        </p:grpSpPr>
        <p:sp>
          <p:nvSpPr>
            <p:cNvPr id="95" name="Google Shape;95;p16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Google Shape;96;p16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7" name="Google Shape;97;p16"/>
          <p:cNvSpPr/>
          <p:nvPr/>
        </p:nvSpPr>
        <p:spPr>
          <a:xfrm>
            <a:off x="7185550" y="1556050"/>
            <a:ext cx="239100" cy="2859900"/>
          </a:xfrm>
          <a:prstGeom prst="rightBrace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red and gold wrestling belt with the letter w on the front (proporcionada por Tenor)"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650" y="2126325"/>
            <a:ext cx="1719350" cy="1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Entity Relationship Diagram</a:t>
            </a:r>
            <a:endParaRPr/>
          </a:p>
        </p:txBody>
      </p:sp>
      <p:pic>
        <p:nvPicPr>
          <p:cNvPr id="104" name="Google Shape;104;p17" title="airline_royalty_E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88" y="1215000"/>
            <a:ext cx="8600213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273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SQL insights and analysis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87900" y="1359325"/>
            <a:ext cx="83682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Remembering the </a:t>
            </a:r>
            <a:r>
              <a:rPr lang="es-419"/>
              <a:t>hypothesis:</a:t>
            </a:r>
            <a:r>
              <a:rPr lang="es-419"/>
              <a:t> </a:t>
            </a:r>
            <a:r>
              <a:rPr i="1" lang="es-419"/>
              <a:t>leavers have accumulated low miles while in the programme and they were a significant cost to the company.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Tables creation using filters to isolate desired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Design visuals in python using the created tables to prove or disprove the hypothesis using pie charts, bar plot, strip plot, box plot and hist plot. 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25" y="3331550"/>
            <a:ext cx="7146276" cy="168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8"/>
          <p:cNvGrpSpPr/>
          <p:nvPr/>
        </p:nvGrpSpPr>
        <p:grpSpPr>
          <a:xfrm>
            <a:off x="2362050" y="908000"/>
            <a:ext cx="3251375" cy="336025"/>
            <a:chOff x="5167425" y="2571750"/>
            <a:chExt cx="3251375" cy="336025"/>
          </a:xfrm>
        </p:grpSpPr>
        <p:sp>
          <p:nvSpPr>
            <p:cNvPr id="113" name="Google Shape;113;p18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4" name="Google Shape;114;p18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87900" y="175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Visualization and insights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838" y="3109125"/>
            <a:ext cx="2595775" cy="201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812" y="1198705"/>
            <a:ext cx="2443700" cy="191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825" y="3109123"/>
            <a:ext cx="2443700" cy="192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850" y="1198688"/>
            <a:ext cx="2595775" cy="1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900" y="3143671"/>
            <a:ext cx="2595775" cy="1943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9"/>
          <p:cNvGrpSpPr/>
          <p:nvPr/>
        </p:nvGrpSpPr>
        <p:grpSpPr>
          <a:xfrm>
            <a:off x="2459600" y="734000"/>
            <a:ext cx="3251375" cy="336025"/>
            <a:chOff x="5167425" y="2571750"/>
            <a:chExt cx="3251375" cy="336025"/>
          </a:xfrm>
        </p:grpSpPr>
        <p:sp>
          <p:nvSpPr>
            <p:cNvPr id="126" name="Google Shape;126;p19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9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128" name="Google Shape;12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900" y="1012750"/>
            <a:ext cx="1974300" cy="21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87900" y="479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 and business challenge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87900" y="18160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⟴"/>
            </a:pPr>
            <a:r>
              <a:rPr lang="es-419"/>
              <a:t>Creation</a:t>
            </a:r>
            <a:r>
              <a:rPr lang="es-419"/>
              <a:t> of new tier “Explorer” for returning and new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⟴"/>
            </a:pPr>
            <a:r>
              <a:rPr lang="es-419"/>
              <a:t>New low cost incentives based on activity (flights and miles).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⟴"/>
            </a:pPr>
            <a:r>
              <a:rPr lang="es-419"/>
              <a:t>A</a:t>
            </a:r>
            <a:r>
              <a:rPr lang="es-419"/>
              <a:t>ttractive c</a:t>
            </a:r>
            <a:r>
              <a:rPr lang="es-419"/>
              <a:t>ost-shared </a:t>
            </a:r>
            <a:r>
              <a:rPr lang="es-419"/>
              <a:t>incentives</a:t>
            </a:r>
            <a:r>
              <a:rPr lang="es-419"/>
              <a:t> travel related.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387900" y="31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{B3176325-A70F-4A2C-8F34-352386FE8CF0}</a:tableStyleId>
              </a:tblPr>
              <a:tblGrid>
                <a:gridCol w="4402450"/>
              </a:tblGrid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🎁"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 voucher for </a:t>
                      </a:r>
                      <a:r>
                        <a:rPr lang="es-419" sz="1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Booking.com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🎁"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 voucher for </a:t>
                      </a:r>
                      <a:r>
                        <a:rPr lang="es-419" sz="1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Avis.com</a:t>
                      </a: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🎁"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Free priority boarding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🎁"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 discount on additional luggage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🎁"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 discount on selected flights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6" name="Google Shape;136;p20"/>
          <p:cNvGrpSpPr/>
          <p:nvPr/>
        </p:nvGrpSpPr>
        <p:grpSpPr>
          <a:xfrm>
            <a:off x="4101775" y="1111500"/>
            <a:ext cx="3251375" cy="336025"/>
            <a:chOff x="5167425" y="2571750"/>
            <a:chExt cx="3251375" cy="336025"/>
          </a:xfrm>
        </p:grpSpPr>
        <p:sp>
          <p:nvSpPr>
            <p:cNvPr id="137" name="Google Shape;137;p20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Google Shape;138;p20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9" name="Google Shape;139;p20"/>
          <p:cNvSpPr txBox="1"/>
          <p:nvPr/>
        </p:nvSpPr>
        <p:spPr>
          <a:xfrm>
            <a:off x="5102175" y="3137200"/>
            <a:ext cx="28383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Aurora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396100" y="3049150"/>
            <a:ext cx="1729080" cy="967788"/>
          </a:xfrm>
          <a:prstGeom prst="irregularSeal1">
            <a:avLst/>
          </a:prstGeom>
          <a:solidFill>
            <a:srgbClr val="E0666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798550" y="3299225"/>
            <a:ext cx="14679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Major obstacles and advantages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013100" y="2261900"/>
            <a:ext cx="71178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❌"/>
            </a:pPr>
            <a:r>
              <a:rPr lang="es-419"/>
              <a:t>Data was to heavy to load on SQL Workbench.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❌"/>
            </a:pPr>
            <a:r>
              <a:rPr lang="es-419"/>
              <a:t>linking loyalty data with customer and flight activity in ERM.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❌"/>
            </a:pPr>
            <a:r>
              <a:rPr lang="es-419"/>
              <a:t>Data was encoded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✅"/>
            </a:pPr>
            <a:r>
              <a:rPr lang="es-419"/>
              <a:t>The data was clean, easy to use and well explained.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✅"/>
            </a:pPr>
            <a:r>
              <a:rPr lang="es-419"/>
              <a:t>Demonstrates how data storytelling can turn flight activity into strategic customer retention and possible profits.</a:t>
            </a:r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3525450" y="1049350"/>
            <a:ext cx="3251375" cy="336025"/>
            <a:chOff x="5167425" y="2571750"/>
            <a:chExt cx="3251375" cy="336025"/>
          </a:xfrm>
        </p:grpSpPr>
        <p:sp>
          <p:nvSpPr>
            <p:cNvPr id="149" name="Google Shape;149;p21"/>
            <p:cNvSpPr/>
            <p:nvPr/>
          </p:nvSpPr>
          <p:spPr>
            <a:xfrm>
              <a:off x="5167425" y="2733775"/>
              <a:ext cx="3251375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21"/>
            <p:cNvSpPr/>
            <p:nvPr/>
          </p:nvSpPr>
          <p:spPr>
            <a:xfrm>
              <a:off x="6178900" y="2571750"/>
              <a:ext cx="1848407" cy="174000"/>
            </a:xfrm>
            <a:custGeom>
              <a:rect b="b" l="l" r="r" t="t"/>
              <a:pathLst>
                <a:path extrusionOk="0" h="6960" w="130055">
                  <a:moveTo>
                    <a:pt x="0" y="6960"/>
                  </a:moveTo>
                  <a:cubicBezTo>
                    <a:pt x="26558" y="6960"/>
                    <a:pt x="53049" y="4128"/>
                    <a:pt x="79599" y="3480"/>
                  </a:cubicBezTo>
                  <a:cubicBezTo>
                    <a:pt x="92651" y="3162"/>
                    <a:pt x="92644" y="2879"/>
                    <a:pt x="105697" y="2610"/>
                  </a:cubicBezTo>
                  <a:cubicBezTo>
                    <a:pt x="113742" y="2444"/>
                    <a:pt x="113750" y="2913"/>
                    <a:pt x="121791" y="2610"/>
                  </a:cubicBezTo>
                  <a:cubicBezTo>
                    <a:pt x="124678" y="2501"/>
                    <a:pt x="130055" y="2889"/>
                    <a:pt x="130055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