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ian Gómez Castro" initials="CGC" lastIdx="1" clrIdx="0">
    <p:extLst>
      <p:ext uri="{19B8F6BF-5375-455C-9EA6-DF929625EA0E}">
        <p15:presenceInfo xmlns:p15="http://schemas.microsoft.com/office/powerpoint/2012/main" userId="d8971a9976cf4c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FC300-B642-BFDB-EA65-32E74A7B2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en-US" b="1" i="0" dirty="0">
                <a:solidFill>
                  <a:srgbClr val="FFFFFF"/>
                </a:solidFill>
                <a:effectLst/>
                <a:latin typeface="zeitung"/>
              </a:rPr>
              <a:t>Predict the Salary for Data Science Jobs</a:t>
            </a:r>
            <a:br>
              <a:rPr lang="en-US" b="1" i="0" dirty="0">
                <a:solidFill>
                  <a:srgbClr val="FFFFFF"/>
                </a:solidFill>
                <a:effectLst/>
                <a:latin typeface="zeitung"/>
              </a:rPr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40FB00-FA7B-44FF-82E7-7F40104169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Competición </a:t>
            </a:r>
            <a:r>
              <a:rPr lang="es-ES" dirty="0" err="1"/>
              <a:t>Kaggle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2074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E8A8B-69C7-A89E-77D4-E16B245DB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EXPLORACIÓN DE LOS DATOS.</a:t>
            </a:r>
            <a:br>
              <a:rPr lang="es-ES" sz="2400" dirty="0"/>
            </a:br>
            <a:r>
              <a:rPr lang="es-ES" sz="2400" dirty="0" err="1"/>
              <a:t>Salaries_data.head</a:t>
            </a:r>
            <a:r>
              <a:rPr lang="es-ES" sz="2400" dirty="0"/>
              <a:t>()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D1A2D50-0E59-C098-F320-4252A9882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6815" y="2613917"/>
            <a:ext cx="8232623" cy="1791129"/>
          </a:xfrm>
        </p:spPr>
      </p:pic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9C206BAD-231F-AAE3-C233-2F986CE45665}"/>
              </a:ext>
            </a:extLst>
          </p:cNvPr>
          <p:cNvSpPr/>
          <p:nvPr/>
        </p:nvSpPr>
        <p:spPr>
          <a:xfrm>
            <a:off x="6442363" y="2313709"/>
            <a:ext cx="124691" cy="166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133C2458-B62E-A048-8583-223A5FFD9699}"/>
              </a:ext>
            </a:extLst>
          </p:cNvPr>
          <p:cNvSpPr/>
          <p:nvPr/>
        </p:nvSpPr>
        <p:spPr>
          <a:xfrm>
            <a:off x="7031181" y="2313709"/>
            <a:ext cx="124691" cy="166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6675B8A-7F45-6E27-F1D8-ACF8F76FF2C3}"/>
              </a:ext>
            </a:extLst>
          </p:cNvPr>
          <p:cNvSpPr txBox="1"/>
          <p:nvPr/>
        </p:nvSpPr>
        <p:spPr>
          <a:xfrm>
            <a:off x="6234545" y="1620982"/>
            <a:ext cx="1468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 Black" panose="020B0A04020102020204" pitchFamily="34" charset="0"/>
              </a:rPr>
              <a:t>Columnas redundantes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DFF5C8F-CAC6-E2B5-5B99-A1D2883D9F86}"/>
              </a:ext>
            </a:extLst>
          </p:cNvPr>
          <p:cNvSpPr txBox="1"/>
          <p:nvPr/>
        </p:nvSpPr>
        <p:spPr>
          <a:xfrm>
            <a:off x="7888220" y="4613449"/>
            <a:ext cx="1801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    </a:t>
            </a:r>
            <a:r>
              <a:rPr lang="es-ES" sz="3200" dirty="0"/>
              <a:t>Y</a:t>
            </a:r>
          </a:p>
        </p:txBody>
      </p:sp>
      <p:sp>
        <p:nvSpPr>
          <p:cNvPr id="11" name="Flecha: hacia arriba 10">
            <a:extLst>
              <a:ext uri="{FF2B5EF4-FFF2-40B4-BE49-F238E27FC236}">
                <a16:creationId xmlns:a16="http://schemas.microsoft.com/office/drawing/2014/main" id="{4DF9ABBE-EBDE-81BA-EF31-2C4EEE9A152A}"/>
              </a:ext>
            </a:extLst>
          </p:cNvPr>
          <p:cNvSpPr/>
          <p:nvPr/>
        </p:nvSpPr>
        <p:spPr>
          <a:xfrm>
            <a:off x="7994067" y="4546969"/>
            <a:ext cx="180109" cy="2632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07C35E1-7BCF-4344-C369-D9C5BF629670}"/>
              </a:ext>
            </a:extLst>
          </p:cNvPr>
          <p:cNvSpPr txBox="1"/>
          <p:nvPr/>
        </p:nvSpPr>
        <p:spPr>
          <a:xfrm>
            <a:off x="3309724" y="2524504"/>
            <a:ext cx="554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 err="1"/>
              <a:t>wor</a:t>
            </a:r>
            <a:endParaRPr lang="es-ES" sz="1000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A257494-E642-3F95-A7ED-69616B1C3B47}"/>
              </a:ext>
            </a:extLst>
          </p:cNvPr>
          <p:cNvSpPr txBox="1"/>
          <p:nvPr/>
        </p:nvSpPr>
        <p:spPr>
          <a:xfrm>
            <a:off x="4930706" y="6194811"/>
            <a:ext cx="980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98% FT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8A0A175-36CA-08D7-6D40-DECA31D9A56F}"/>
              </a:ext>
            </a:extLst>
          </p:cNvPr>
          <p:cNvSpPr txBox="1"/>
          <p:nvPr/>
        </p:nvSpPr>
        <p:spPr>
          <a:xfrm>
            <a:off x="1965832" y="6207751"/>
            <a:ext cx="16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Droppeables</a:t>
            </a:r>
            <a:r>
              <a:rPr lang="es-ES" dirty="0"/>
              <a:t>:</a:t>
            </a:r>
          </a:p>
        </p:txBody>
      </p:sp>
      <p:sp>
        <p:nvSpPr>
          <p:cNvPr id="16" name="Flecha: hacia arriba 15">
            <a:extLst>
              <a:ext uri="{FF2B5EF4-FFF2-40B4-BE49-F238E27FC236}">
                <a16:creationId xmlns:a16="http://schemas.microsoft.com/office/drawing/2014/main" id="{A9913DEE-B015-51AA-26EF-3290C372B7AE}"/>
              </a:ext>
            </a:extLst>
          </p:cNvPr>
          <p:cNvSpPr/>
          <p:nvPr/>
        </p:nvSpPr>
        <p:spPr>
          <a:xfrm>
            <a:off x="5330534" y="4520491"/>
            <a:ext cx="180109" cy="1506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en U 16">
            <a:extLst>
              <a:ext uri="{FF2B5EF4-FFF2-40B4-BE49-F238E27FC236}">
                <a16:creationId xmlns:a16="http://schemas.microsoft.com/office/drawing/2014/main" id="{950C544C-D673-E114-7198-D98BA6DB4FA8}"/>
              </a:ext>
            </a:extLst>
          </p:cNvPr>
          <p:cNvSpPr/>
          <p:nvPr/>
        </p:nvSpPr>
        <p:spPr>
          <a:xfrm>
            <a:off x="3685309" y="2233743"/>
            <a:ext cx="969818" cy="246221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13C180C-F157-0BBC-B4D0-907F0A13E4A1}"/>
              </a:ext>
            </a:extLst>
          </p:cNvPr>
          <p:cNvSpPr txBox="1"/>
          <p:nvPr/>
        </p:nvSpPr>
        <p:spPr>
          <a:xfrm>
            <a:off x="3442854" y="1852481"/>
            <a:ext cx="1645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Arial Black" panose="020B0A04020102020204" pitchFamily="34" charset="0"/>
              </a:rPr>
              <a:t>Relacionadas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183F0FE-7B5C-22F7-BF93-281E8F3A9485}"/>
              </a:ext>
            </a:extLst>
          </p:cNvPr>
          <p:cNvSpPr txBox="1"/>
          <p:nvPr/>
        </p:nvSpPr>
        <p:spPr>
          <a:xfrm>
            <a:off x="3309724" y="5962030"/>
            <a:ext cx="121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work_year</a:t>
            </a:r>
            <a:endParaRPr lang="es-ES" dirty="0"/>
          </a:p>
        </p:txBody>
      </p:sp>
      <p:sp>
        <p:nvSpPr>
          <p:cNvPr id="21" name="Flecha: hacia arriba 20">
            <a:extLst>
              <a:ext uri="{FF2B5EF4-FFF2-40B4-BE49-F238E27FC236}">
                <a16:creationId xmlns:a16="http://schemas.microsoft.com/office/drawing/2014/main" id="{E79148DC-2C53-6D98-933F-A6B567E41599}"/>
              </a:ext>
            </a:extLst>
          </p:cNvPr>
          <p:cNvSpPr/>
          <p:nvPr/>
        </p:nvSpPr>
        <p:spPr>
          <a:xfrm>
            <a:off x="3745383" y="4565031"/>
            <a:ext cx="178596" cy="1121111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Flecha: hacia arriba 21">
            <a:extLst>
              <a:ext uri="{FF2B5EF4-FFF2-40B4-BE49-F238E27FC236}">
                <a16:creationId xmlns:a16="http://schemas.microsoft.com/office/drawing/2014/main" id="{8AE276E9-9BFE-6840-F2BD-A2B234046140}"/>
              </a:ext>
            </a:extLst>
          </p:cNvPr>
          <p:cNvSpPr/>
          <p:nvPr/>
        </p:nvSpPr>
        <p:spPr>
          <a:xfrm>
            <a:off x="5955938" y="4546969"/>
            <a:ext cx="180109" cy="73866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3785955-10A0-0692-34BA-41EAEF6C7D1A}"/>
              </a:ext>
            </a:extLst>
          </p:cNvPr>
          <p:cNvSpPr txBox="1"/>
          <p:nvPr/>
        </p:nvSpPr>
        <p:spPr>
          <a:xfrm>
            <a:off x="5586845" y="5315588"/>
            <a:ext cx="109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Job_title</a:t>
            </a:r>
            <a:endParaRPr lang="es-ES" dirty="0"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BF6262C6-E902-CF1B-0D0D-3E4CA0064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6124" y="4476173"/>
            <a:ext cx="219475" cy="1524132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7D3A003B-A333-AE03-576A-073DE3CA37A7}"/>
              </a:ext>
            </a:extLst>
          </p:cNvPr>
          <p:cNvSpPr txBox="1"/>
          <p:nvPr/>
        </p:nvSpPr>
        <p:spPr>
          <a:xfrm>
            <a:off x="9809018" y="6133756"/>
            <a:ext cx="20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Company_location</a:t>
            </a:r>
            <a:endParaRPr lang="es-ES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BE09F6A8-A327-11BB-23DD-E4E6251D648A}"/>
              </a:ext>
            </a:extLst>
          </p:cNvPr>
          <p:cNvSpPr/>
          <p:nvPr/>
        </p:nvSpPr>
        <p:spPr>
          <a:xfrm>
            <a:off x="5791200" y="2770725"/>
            <a:ext cx="554181" cy="374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81D0CDEC-B7E6-5416-2213-C0B3E72898E3}"/>
              </a:ext>
            </a:extLst>
          </p:cNvPr>
          <p:cNvSpPr/>
          <p:nvPr/>
        </p:nvSpPr>
        <p:spPr>
          <a:xfrm>
            <a:off x="5791200" y="4043807"/>
            <a:ext cx="554181" cy="3742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77928F32-0C06-2528-242B-E74C1F3B6F33}"/>
              </a:ext>
            </a:extLst>
          </p:cNvPr>
          <p:cNvCxnSpPr>
            <a:cxnSpLocks/>
          </p:cNvCxnSpPr>
          <p:nvPr/>
        </p:nvCxnSpPr>
        <p:spPr>
          <a:xfrm flipV="1">
            <a:off x="6345381" y="2951017"/>
            <a:ext cx="15428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84A877E5-CAC3-8328-BCFA-147BDB5AE771}"/>
              </a:ext>
            </a:extLst>
          </p:cNvPr>
          <p:cNvCxnSpPr>
            <a:cxnSpLocks/>
          </p:cNvCxnSpPr>
          <p:nvPr/>
        </p:nvCxnSpPr>
        <p:spPr>
          <a:xfrm>
            <a:off x="6345381" y="4242250"/>
            <a:ext cx="1542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50A76C45-FD97-FE6D-EC98-D4ABC5D5882F}"/>
              </a:ext>
            </a:extLst>
          </p:cNvPr>
          <p:cNvSpPr/>
          <p:nvPr/>
        </p:nvSpPr>
        <p:spPr>
          <a:xfrm>
            <a:off x="9033919" y="2817519"/>
            <a:ext cx="484909" cy="2669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5B36B98-25EB-1E16-5E74-B044463C8136}"/>
              </a:ext>
            </a:extLst>
          </p:cNvPr>
          <p:cNvSpPr/>
          <p:nvPr/>
        </p:nvSpPr>
        <p:spPr>
          <a:xfrm>
            <a:off x="9047395" y="4108752"/>
            <a:ext cx="457955" cy="2669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8316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CBABE-7B47-F076-8A23-7F55A84D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CATEGÓRICAS A NUMÉRICAS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AE31FEF-8F80-B82A-7FD2-4AD84ABD0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5024" y="811357"/>
            <a:ext cx="8369366" cy="231977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C1BA0D2-9494-7D34-9EA4-92480CC769AD}"/>
              </a:ext>
            </a:extLst>
          </p:cNvPr>
          <p:cNvSpPr txBox="1"/>
          <p:nvPr/>
        </p:nvSpPr>
        <p:spPr>
          <a:xfrm>
            <a:off x="4294910" y="4031673"/>
            <a:ext cx="817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= 1</a:t>
            </a:r>
          </a:p>
          <a:p>
            <a:r>
              <a:rPr lang="es-ES" dirty="0"/>
              <a:t>EX = 2</a:t>
            </a:r>
          </a:p>
          <a:p>
            <a:r>
              <a:rPr lang="es-ES" dirty="0"/>
              <a:t>MI = 3 </a:t>
            </a:r>
          </a:p>
          <a:p>
            <a:r>
              <a:rPr lang="es-ES" dirty="0"/>
              <a:t>SE = 4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A696CB1-4AE5-007E-F04F-BD954DCFF57F}"/>
              </a:ext>
            </a:extLst>
          </p:cNvPr>
          <p:cNvSpPr txBox="1"/>
          <p:nvPr/>
        </p:nvSpPr>
        <p:spPr>
          <a:xfrm>
            <a:off x="10812623" y="4031673"/>
            <a:ext cx="817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 = 1</a:t>
            </a:r>
          </a:p>
          <a:p>
            <a:r>
              <a:rPr lang="es-ES" dirty="0"/>
              <a:t>M = 2</a:t>
            </a:r>
          </a:p>
          <a:p>
            <a:r>
              <a:rPr lang="es-ES" dirty="0"/>
              <a:t>S = 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8EB715E-5A38-04B0-0F31-4F3A6AA450FF}"/>
              </a:ext>
            </a:extLst>
          </p:cNvPr>
          <p:cNvSpPr txBox="1"/>
          <p:nvPr/>
        </p:nvSpPr>
        <p:spPr>
          <a:xfrm>
            <a:off x="7584515" y="4031673"/>
            <a:ext cx="1316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49 países.</a:t>
            </a:r>
            <a:br>
              <a:rPr lang="es-ES" dirty="0"/>
            </a:br>
            <a:r>
              <a:rPr lang="es-ES" dirty="0"/>
              <a:t>Ordenados de 0 al 49</a:t>
            </a:r>
          </a:p>
        </p:txBody>
      </p:sp>
      <p:sp>
        <p:nvSpPr>
          <p:cNvPr id="9" name="Flecha: hacia arriba 8">
            <a:extLst>
              <a:ext uri="{FF2B5EF4-FFF2-40B4-BE49-F238E27FC236}">
                <a16:creationId xmlns:a16="http://schemas.microsoft.com/office/drawing/2014/main" id="{DA069237-F7D0-85E5-AA2C-3CC91DF04A16}"/>
              </a:ext>
            </a:extLst>
          </p:cNvPr>
          <p:cNvSpPr/>
          <p:nvPr/>
        </p:nvSpPr>
        <p:spPr>
          <a:xfrm>
            <a:off x="4499264" y="3269673"/>
            <a:ext cx="408709" cy="45720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D206265-192D-731B-5609-DE801299A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022" y="3260508"/>
            <a:ext cx="445047" cy="47552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667B527-4569-B44D-969E-6F431B08C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5749" y="3274363"/>
            <a:ext cx="445047" cy="4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5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9C09A-0E78-B997-18DA-82FAE78F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COLINEALIDAD Y CORRELACIÓN (MODERADA)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96818DF-B718-C462-5A25-3DC580EF0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6035" y="706473"/>
            <a:ext cx="7709607" cy="6151527"/>
          </a:xfrm>
        </p:spPr>
      </p:pic>
      <p:sp>
        <p:nvSpPr>
          <p:cNvPr id="6" name="Flecha: hacia arriba 5">
            <a:extLst>
              <a:ext uri="{FF2B5EF4-FFF2-40B4-BE49-F238E27FC236}">
                <a16:creationId xmlns:a16="http://schemas.microsoft.com/office/drawing/2014/main" id="{625FD103-E0EA-7303-6A90-C9D45DE66921}"/>
              </a:ext>
            </a:extLst>
          </p:cNvPr>
          <p:cNvSpPr/>
          <p:nvPr/>
        </p:nvSpPr>
        <p:spPr>
          <a:xfrm>
            <a:off x="5555673" y="1745673"/>
            <a:ext cx="734291" cy="637309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702CAC0-F121-251A-A2D6-7D8CD84FF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2" y="1735114"/>
            <a:ext cx="858980" cy="658425"/>
          </a:xfrm>
          <a:prstGeom prst="rect">
            <a:avLst/>
          </a:prstGeom>
        </p:spPr>
      </p:pic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D54D2BFC-0A21-AD08-31A8-23ED5B07DF2E}"/>
              </a:ext>
            </a:extLst>
          </p:cNvPr>
          <p:cNvSpPr/>
          <p:nvPr/>
        </p:nvSpPr>
        <p:spPr>
          <a:xfrm>
            <a:off x="7315204" y="1735113"/>
            <a:ext cx="858980" cy="65842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3DBBC43-5E9B-2AAA-AB82-54B76AA99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5568" y="1745673"/>
            <a:ext cx="896190" cy="6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02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D12B4-FEC9-0DFB-C6D4-FA752A94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ELEGIDO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F184C8D-AC12-654E-16F0-F11561262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9782" y="764161"/>
            <a:ext cx="8377673" cy="4188837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6FAC283-712D-AD63-3DEE-D2EF5D8CA336}"/>
              </a:ext>
            </a:extLst>
          </p:cNvPr>
          <p:cNvSpPr txBox="1"/>
          <p:nvPr/>
        </p:nvSpPr>
        <p:spPr>
          <a:xfrm>
            <a:off x="3671455" y="5320145"/>
            <a:ext cx="4585854" cy="665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MSE = 2609520704.6810875</a:t>
            </a:r>
          </a:p>
          <a:p>
            <a:r>
              <a:rPr lang="pt-BR" dirty="0"/>
              <a:t>R^2 =  0.33308348386033726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E7A8E70-7C93-741E-3D48-267025C2B2E3}"/>
              </a:ext>
            </a:extLst>
          </p:cNvPr>
          <p:cNvSpPr txBox="1"/>
          <p:nvPr/>
        </p:nvSpPr>
        <p:spPr>
          <a:xfrm>
            <a:off x="3671455" y="6359236"/>
            <a:ext cx="264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RMSE = 50299.55063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ADD05A9-9191-E97D-4CA4-0567178F1870}"/>
              </a:ext>
            </a:extLst>
          </p:cNvPr>
          <p:cNvSpPr txBox="1"/>
          <p:nvPr/>
        </p:nvSpPr>
        <p:spPr>
          <a:xfrm>
            <a:off x="6494536" y="4351742"/>
            <a:ext cx="2288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/>
              <a:t>salary_in_usd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40291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FC300-B642-BFDB-EA65-32E74A7B2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8630" y="1299799"/>
            <a:ext cx="6757970" cy="3255264"/>
          </a:xfrm>
        </p:spPr>
        <p:txBody>
          <a:bodyPr/>
          <a:lstStyle/>
          <a:p>
            <a:pPr fontAlgn="base"/>
            <a:r>
              <a:rPr lang="en-US" b="1" i="0" dirty="0">
                <a:solidFill>
                  <a:srgbClr val="FFFFFF"/>
                </a:solidFill>
                <a:effectLst/>
                <a:latin typeface="zeitung"/>
              </a:rPr>
              <a:t>“Gracias </a:t>
            </a:r>
            <a:r>
              <a:rPr lang="en-US" b="1" i="0" dirty="0" err="1">
                <a:solidFill>
                  <a:srgbClr val="FFFFFF"/>
                </a:solidFill>
                <a:effectLst/>
                <a:latin typeface="zeitung"/>
              </a:rPr>
              <a:t>DataFriends</a:t>
            </a:r>
            <a:r>
              <a:rPr lang="en-US" b="1" i="0" dirty="0">
                <a:solidFill>
                  <a:srgbClr val="FFFFFF"/>
                </a:solidFill>
                <a:effectLst/>
                <a:latin typeface="zeitung"/>
              </a:rPr>
              <a:t>”</a:t>
            </a:r>
            <a:br>
              <a:rPr lang="en-US" b="1" i="0" dirty="0">
                <a:solidFill>
                  <a:srgbClr val="FFFFFF"/>
                </a:solidFill>
                <a:effectLst/>
                <a:latin typeface="zeitung"/>
              </a:rPr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40FB00-FA7B-44FF-82E7-7F4010416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8630" y="4643801"/>
            <a:ext cx="7315200" cy="914400"/>
          </a:xfrm>
        </p:spPr>
        <p:txBody>
          <a:bodyPr/>
          <a:lstStyle/>
          <a:p>
            <a:r>
              <a:rPr lang="es-ES" dirty="0"/>
              <a:t>Cristian Gómez</a:t>
            </a:r>
          </a:p>
        </p:txBody>
      </p:sp>
    </p:spTree>
    <p:extLst>
      <p:ext uri="{BB962C8B-B14F-4D97-AF65-F5344CB8AC3E}">
        <p14:creationId xmlns:p14="http://schemas.microsoft.com/office/powerpoint/2010/main" val="3608207352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75</TotalTime>
  <Words>106</Words>
  <Application>Microsoft Office PowerPoint</Application>
  <PresentationFormat>Panorámica</PresentationFormat>
  <Paragraphs>29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 Black</vt:lpstr>
      <vt:lpstr>Corbel</vt:lpstr>
      <vt:lpstr>Wingdings 2</vt:lpstr>
      <vt:lpstr>zeitung</vt:lpstr>
      <vt:lpstr>Marco</vt:lpstr>
      <vt:lpstr>Predict the Salary for Data Science Jobs </vt:lpstr>
      <vt:lpstr>EXPLORACIÓN DE LOS DATOS. Salaries_data.head()</vt:lpstr>
      <vt:lpstr>CATEGÓRICAS A NUMÉRICAS</vt:lpstr>
      <vt:lpstr>COLINEALIDAD Y CORRELACIÓN (MODERADA)</vt:lpstr>
      <vt:lpstr>MODELO ELEGIDO</vt:lpstr>
      <vt:lpstr>“Gracias DataFriends”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the Salary for Data Science Jobs </dc:title>
  <dc:creator>Cristian Gómez Castro</dc:creator>
  <cp:lastModifiedBy>Cristian Gómez Castro</cp:lastModifiedBy>
  <cp:revision>1</cp:revision>
  <dcterms:created xsi:type="dcterms:W3CDTF">2023-03-04T14:01:32Z</dcterms:created>
  <dcterms:modified xsi:type="dcterms:W3CDTF">2023-03-04T15:17:29Z</dcterms:modified>
</cp:coreProperties>
</file>