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90" r:id="rId2"/>
  </p:sldMasterIdLst>
  <p:notesMasterIdLst>
    <p:notesMasterId r:id="rId16"/>
  </p:notesMasterIdLst>
  <p:sldIdLst>
    <p:sldId id="257" r:id="rId3"/>
    <p:sldId id="258" r:id="rId4"/>
    <p:sldId id="277" r:id="rId5"/>
    <p:sldId id="275" r:id="rId6"/>
    <p:sldId id="259" r:id="rId7"/>
    <p:sldId id="267" r:id="rId8"/>
    <p:sldId id="271" r:id="rId9"/>
    <p:sldId id="273" r:id="rId10"/>
    <p:sldId id="276" r:id="rId11"/>
    <p:sldId id="281" r:id="rId12"/>
    <p:sldId id="282" r:id="rId13"/>
    <p:sldId id="283" r:id="rId14"/>
    <p:sldId id="264" r:id="rId15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7"/>
      <p:bold r:id="rId18"/>
      <p:italic r:id="rId19"/>
      <p:boldItalic r:id="rId20"/>
    </p:embeddedFont>
    <p:embeddedFont>
      <p:font typeface="Helvetica Neue Light" panose="02000403000000020004" pitchFamily="2" charset="0"/>
      <p:regular r:id="rId21"/>
      <p:bold r:id="rId22"/>
      <p:italic r:id="rId23"/>
      <p:boldItalic r:id="rId24"/>
    </p:embeddedFon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Work Sans" pitchFamily="2" charset="77"/>
      <p:regular r:id="rId29"/>
      <p:bold r:id="rId30"/>
      <p:italic r:id="rId31"/>
      <p:boldItalic r:id="rId32"/>
    </p:embeddedFont>
    <p:embeddedFont>
      <p:font typeface="Work Sans Light" panose="020F03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74"/>
  </p:normalViewPr>
  <p:slideViewPr>
    <p:cSldViewPr snapToGrid="0">
      <p:cViewPr varScale="1">
        <p:scale>
          <a:sx n="165" d="100"/>
          <a:sy n="165" d="100"/>
        </p:scale>
        <p:origin x="71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638ef7e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638ef7e2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38ef7e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38ef7e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350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38ef7e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38ef7e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552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38ef7e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38ef7e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409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638ef8060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638ef8060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38ef7e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38ef7e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38ef7e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38ef7e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585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38ef7e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38ef7e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04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638ef8060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638ef8060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38ef7e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38ef7e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13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38ef7e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38ef7e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59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38ef7e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38ef7e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55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38ef7e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38ef7e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34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5" name="Google Shape;135;p34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9" name="Google Shape;139;p3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2" name="Google Shape;142;p36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3" name="Google Shape;143;p36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7" name="Google Shape;147;p37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8" name="Google Shape;148;p3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1" name="Google Shape;151;p3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 1">
  <p:cSld name="TITLE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1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2">
  <p:cSld name="TITLE_AND_BODY_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81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2" y="-9575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5"/>
          <p:cNvSpPr txBox="1"/>
          <p:nvPr/>
        </p:nvSpPr>
        <p:spPr>
          <a:xfrm rot="-5400000">
            <a:off x="8416375" y="3975175"/>
            <a:ext cx="117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Ironhack</a:t>
            </a:r>
            <a:endParaRPr sz="10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76CD0F-5674-274C-AEA5-CE5EA9CCE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960" y="990674"/>
            <a:ext cx="4397910" cy="2747400"/>
          </a:xfrm>
          <a:prstGeom prst="rect">
            <a:avLst/>
          </a:prstGeom>
        </p:spPr>
      </p:pic>
      <p:sp>
        <p:nvSpPr>
          <p:cNvPr id="12" name="Google Shape;193;p46">
            <a:extLst>
              <a:ext uri="{FF2B5EF4-FFF2-40B4-BE49-F238E27FC236}">
                <a16:creationId xmlns:a16="http://schemas.microsoft.com/office/drawing/2014/main" id="{4DEFA7BD-C501-AC4B-9B38-F56F77F966EB}"/>
              </a:ext>
            </a:extLst>
          </p:cNvPr>
          <p:cNvSpPr txBox="1"/>
          <p:nvPr/>
        </p:nvSpPr>
        <p:spPr>
          <a:xfrm>
            <a:off x="1243878" y="778692"/>
            <a:ext cx="40110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SEO</a:t>
            </a:r>
            <a:r>
              <a:rPr lang="en" sz="3600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3600" b="1" dirty="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rPr>
              <a:t>en</a:t>
            </a:r>
            <a:endParaRPr sz="3600" dirty="0">
              <a:solidFill>
                <a:srgbClr val="43434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3" name="Google Shape;193;p46">
            <a:extLst>
              <a:ext uri="{FF2B5EF4-FFF2-40B4-BE49-F238E27FC236}">
                <a16:creationId xmlns:a16="http://schemas.microsoft.com/office/drawing/2014/main" id="{A7205FF0-AA31-474F-8CC0-ADB599AAC8E1}"/>
              </a:ext>
            </a:extLst>
          </p:cNvPr>
          <p:cNvSpPr txBox="1"/>
          <p:nvPr/>
        </p:nvSpPr>
        <p:spPr>
          <a:xfrm>
            <a:off x="1377114" y="3280141"/>
            <a:ext cx="6389772" cy="59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26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¿Cómo</a:t>
            </a:r>
            <a:r>
              <a:rPr lang="en" sz="2600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2600" b="1" dirty="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rPr>
              <a:t>sacar provecho del </a:t>
            </a:r>
            <a:r>
              <a:rPr lang="en" sz="26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algoritmo</a:t>
            </a:r>
            <a:r>
              <a:rPr lang="en" sz="2600" b="1" dirty="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rPr>
              <a:t>?</a:t>
            </a:r>
            <a:endParaRPr sz="2600" dirty="0">
              <a:solidFill>
                <a:srgbClr val="43434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14" name="Google Shape;292;p52" descr="IH_BLUE-LOGO_1200x1200.png">
            <a:extLst>
              <a:ext uri="{FF2B5EF4-FFF2-40B4-BE49-F238E27FC236}">
                <a16:creationId xmlns:a16="http://schemas.microsoft.com/office/drawing/2014/main" id="{44CF1F87-59C6-8A44-8458-6A8A1E264F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90560" y="367354"/>
            <a:ext cx="1316751" cy="13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5" y="-9575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6"/>
          <p:cNvSpPr txBox="1"/>
          <p:nvPr/>
        </p:nvSpPr>
        <p:spPr>
          <a:xfrm rot="-5400000">
            <a:off x="8416375" y="3975175"/>
            <a:ext cx="117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Ironhack </a:t>
            </a:r>
            <a:endParaRPr sz="10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AA0E64-DDF6-FE48-B996-57422193B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0" y="666750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4" y="185869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6"/>
          <p:cNvSpPr txBox="1"/>
          <p:nvPr/>
        </p:nvSpPr>
        <p:spPr>
          <a:xfrm rot="-5400000">
            <a:off x="8416375" y="3975175"/>
            <a:ext cx="117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Ironhack </a:t>
            </a:r>
            <a:endParaRPr sz="1000"/>
          </a:p>
        </p:txBody>
      </p:sp>
      <p:sp>
        <p:nvSpPr>
          <p:cNvPr id="4" name="Google Shape;193;p46">
            <a:extLst>
              <a:ext uri="{FF2B5EF4-FFF2-40B4-BE49-F238E27FC236}">
                <a16:creationId xmlns:a16="http://schemas.microsoft.com/office/drawing/2014/main" id="{88C7C210-34E3-104D-9E38-DC953D33DF62}"/>
              </a:ext>
            </a:extLst>
          </p:cNvPr>
          <p:cNvSpPr txBox="1"/>
          <p:nvPr/>
        </p:nvSpPr>
        <p:spPr>
          <a:xfrm>
            <a:off x="3175051" y="498481"/>
            <a:ext cx="2759721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Engagement Pod</a:t>
            </a:r>
            <a:r>
              <a:rPr lang="en" sz="2400" b="1" dirty="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2400" dirty="0">
              <a:solidFill>
                <a:srgbClr val="43434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8832AF9-6CAA-3641-A04B-EEAEA0596438}"/>
              </a:ext>
            </a:extLst>
          </p:cNvPr>
          <p:cNvSpPr/>
          <p:nvPr/>
        </p:nvSpPr>
        <p:spPr>
          <a:xfrm>
            <a:off x="1983732" y="3647902"/>
            <a:ext cx="5142356" cy="1025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Usuarios activos en el mismo momento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Grupo suficiente para generar posicionamiento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Trabajo colaborativo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795F02-48E6-8D47-9F0D-25103AF65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821" y="992581"/>
            <a:ext cx="4248179" cy="24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6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5" y="-9575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6"/>
          <p:cNvSpPr txBox="1"/>
          <p:nvPr/>
        </p:nvSpPr>
        <p:spPr>
          <a:xfrm rot="-5400000">
            <a:off x="8416375" y="3975175"/>
            <a:ext cx="117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Ironhack </a:t>
            </a:r>
            <a:endParaRPr sz="1000"/>
          </a:p>
        </p:txBody>
      </p:sp>
      <p:sp>
        <p:nvSpPr>
          <p:cNvPr id="4" name="Google Shape;193;p46">
            <a:extLst>
              <a:ext uri="{FF2B5EF4-FFF2-40B4-BE49-F238E27FC236}">
                <a16:creationId xmlns:a16="http://schemas.microsoft.com/office/drawing/2014/main" id="{88C7C210-34E3-104D-9E38-DC953D33DF62}"/>
              </a:ext>
            </a:extLst>
          </p:cNvPr>
          <p:cNvSpPr txBox="1"/>
          <p:nvPr/>
        </p:nvSpPr>
        <p:spPr>
          <a:xfrm>
            <a:off x="3428627" y="504919"/>
            <a:ext cx="282494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La Hora de Oro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8832AF9-6CAA-3641-A04B-EEAEA0596438}"/>
              </a:ext>
            </a:extLst>
          </p:cNvPr>
          <p:cNvSpPr/>
          <p:nvPr/>
        </p:nvSpPr>
        <p:spPr>
          <a:xfrm>
            <a:off x="3428626" y="1451680"/>
            <a:ext cx="5142356" cy="3287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Dejar abierto LinkedIn todo el día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/>
            </a:pPr>
            <a:endParaRPr lang="es-ES" dirty="0">
              <a:solidFill>
                <a:srgbClr val="53585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20-30 min para postear (contenido de calidad)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/>
            </a:pPr>
            <a:endParaRPr lang="es-ES" dirty="0">
              <a:solidFill>
                <a:srgbClr val="53585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15-25 min para </a:t>
            </a:r>
            <a:r>
              <a:rPr lang="es-ES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COMENTAR</a:t>
            </a: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, like y RECOMENDAR en el </a:t>
            </a:r>
            <a:r>
              <a:rPr lang="es-ES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Pod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/>
            </a:pPr>
            <a:endParaRPr lang="es-ES" dirty="0">
              <a:solidFill>
                <a:srgbClr val="00B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5-10 min para añadir gente de </a:t>
            </a:r>
            <a:r>
              <a:rPr lang="es-ES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Ironhack</a:t>
            </a: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s-ES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SOBRETODO DE FUERA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/>
            </a:pPr>
            <a:endParaRPr lang="es-ES" dirty="0">
              <a:solidFill>
                <a:srgbClr val="00B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E7ED95-47AD-0D45-B108-B12727365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18" y="504919"/>
            <a:ext cx="2619908" cy="19649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1AF286C-110A-934E-A6AE-4437E6788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319" y="2727772"/>
            <a:ext cx="1695305" cy="16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56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2" y="-9575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2"/>
          <p:cNvSpPr txBox="1"/>
          <p:nvPr/>
        </p:nvSpPr>
        <p:spPr>
          <a:xfrm rot="-5400000">
            <a:off x="8416375" y="3975175"/>
            <a:ext cx="117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Ironhack</a:t>
            </a:r>
            <a:endParaRPr sz="1000"/>
          </a:p>
        </p:txBody>
      </p:sp>
      <p:sp>
        <p:nvSpPr>
          <p:cNvPr id="287" name="Google Shape;287;p52"/>
          <p:cNvSpPr txBox="1"/>
          <p:nvPr/>
        </p:nvSpPr>
        <p:spPr>
          <a:xfrm>
            <a:off x="1451415" y="985813"/>
            <a:ext cx="62070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¡Dadle vida!</a:t>
            </a:r>
            <a:endParaRPr sz="3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8" name="Google Shape;288;p52"/>
          <p:cNvPicPr preferRelativeResize="0"/>
          <p:nvPr/>
        </p:nvPicPr>
        <p:blipFill rotWithShape="1">
          <a:blip r:embed="rId4">
            <a:alphaModFix/>
          </a:blip>
          <a:srcRect b="71168"/>
          <a:stretch/>
        </p:blipFill>
        <p:spPr>
          <a:xfrm>
            <a:off x="2549173" y="4422000"/>
            <a:ext cx="823053" cy="22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2"/>
          <p:cNvSpPr txBox="1"/>
          <p:nvPr/>
        </p:nvSpPr>
        <p:spPr>
          <a:xfrm>
            <a:off x="3348338" y="4365900"/>
            <a:ext cx="146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@ironhackMAD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0" name="Google Shape;290;p52"/>
          <p:cNvPicPr preferRelativeResize="0"/>
          <p:nvPr/>
        </p:nvPicPr>
        <p:blipFill rotWithShape="1">
          <a:blip r:embed="rId4">
            <a:alphaModFix/>
          </a:blip>
          <a:srcRect l="34112" t="70592" r="34223"/>
          <a:stretch/>
        </p:blipFill>
        <p:spPr>
          <a:xfrm>
            <a:off x="5095924" y="4395248"/>
            <a:ext cx="255537" cy="22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2"/>
          <p:cNvSpPr txBox="1"/>
          <p:nvPr/>
        </p:nvSpPr>
        <p:spPr>
          <a:xfrm>
            <a:off x="5298975" y="4365888"/>
            <a:ext cx="146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Ironhack Madrid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2" name="Google Shape;292;p52" descr="IH_BLUE-LOGO_1200x1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13624" y="2092593"/>
            <a:ext cx="1316751" cy="13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5" y="-9575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6"/>
          <p:cNvSpPr txBox="1"/>
          <p:nvPr/>
        </p:nvSpPr>
        <p:spPr>
          <a:xfrm rot="-5400000">
            <a:off x="8416375" y="3975175"/>
            <a:ext cx="117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Ironhack </a:t>
            </a:r>
            <a:endParaRPr sz="1000"/>
          </a:p>
        </p:txBody>
      </p:sp>
      <p:sp>
        <p:nvSpPr>
          <p:cNvPr id="193" name="Google Shape;193;p46"/>
          <p:cNvSpPr txBox="1"/>
          <p:nvPr/>
        </p:nvSpPr>
        <p:spPr>
          <a:xfrm>
            <a:off x="2811422" y="696220"/>
            <a:ext cx="348698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SEO </a:t>
            </a:r>
            <a:r>
              <a:rPr lang="en" sz="2400" b="1" dirty="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rPr>
              <a:t>de nuestro perfil</a:t>
            </a:r>
            <a:endParaRPr sz="2400" dirty="0">
              <a:solidFill>
                <a:srgbClr val="43434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5D4F6B7-9FCD-834D-A605-22B2EC4507D9}"/>
              </a:ext>
            </a:extLst>
          </p:cNvPr>
          <p:cNvSpPr/>
          <p:nvPr/>
        </p:nvSpPr>
        <p:spPr>
          <a:xfrm>
            <a:off x="2000822" y="1336575"/>
            <a:ext cx="5142356" cy="2964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Perfil Estelar. Incluye: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Fotos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Acerca de…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Contacto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Experiencia / Educación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RECOMENDACIONES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Cursos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Proyectos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Intereses / grupos / páginas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135" y="-30515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6"/>
          <p:cNvSpPr txBox="1"/>
          <p:nvPr/>
        </p:nvSpPr>
        <p:spPr>
          <a:xfrm rot="-5400000">
            <a:off x="8416375" y="3975175"/>
            <a:ext cx="117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Ironhack </a:t>
            </a:r>
            <a:endParaRPr sz="1000"/>
          </a:p>
        </p:txBody>
      </p:sp>
      <p:sp>
        <p:nvSpPr>
          <p:cNvPr id="193" name="Google Shape;193;p46"/>
          <p:cNvSpPr txBox="1"/>
          <p:nvPr/>
        </p:nvSpPr>
        <p:spPr>
          <a:xfrm>
            <a:off x="2811422" y="696220"/>
            <a:ext cx="348698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SEO </a:t>
            </a:r>
            <a:r>
              <a:rPr lang="en" sz="2400" b="1" dirty="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rPr>
              <a:t>de nuestro perfil</a:t>
            </a:r>
            <a:endParaRPr sz="2400" dirty="0">
              <a:solidFill>
                <a:srgbClr val="43434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5D4F6B7-9FCD-834D-A605-22B2EC4507D9}"/>
              </a:ext>
            </a:extLst>
          </p:cNvPr>
          <p:cNvSpPr/>
          <p:nvPr/>
        </p:nvSpPr>
        <p:spPr>
          <a:xfrm>
            <a:off x="2000822" y="1336575"/>
            <a:ext cx="5142356" cy="264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 startAt="2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Insi</a:t>
            </a:r>
            <a:r>
              <a:rPr lang="es-ES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gnias de LinkedIn (se tendrá apoyo para ésta tarea, posicionan mucho). También cursos.</a:t>
            </a:r>
          </a:p>
          <a:p>
            <a:pPr marL="158750" lvl="0">
              <a:lnSpc>
                <a:spcPct val="150000"/>
              </a:lnSpc>
              <a:buClr>
                <a:srgbClr val="53585F"/>
              </a:buClr>
              <a:buSzPts val="1100"/>
            </a:pPr>
            <a:endParaRPr lang="es-ES" dirty="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 startAt="3"/>
            </a:pPr>
            <a:r>
              <a:rPr lang="es-ES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Crecimiento de la red de contactos (mínimo 500 contactos)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+mj-lt"/>
              <a:buAutoNum type="arabicPeriod" startAt="3"/>
            </a:pPr>
            <a:endParaRPr lang="es-ES" dirty="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+mj-lt"/>
              <a:buAutoNum type="arabicPeriod" startAt="3"/>
            </a:pPr>
            <a:r>
              <a:rPr lang="es-ES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Actividad / Creación de contenido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+mj-lt"/>
              <a:buAutoNum type="arabicPeriod" startAt="3"/>
            </a:pPr>
            <a:endParaRPr lang="es-ES" dirty="0">
              <a:solidFill>
                <a:srgbClr val="5358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4223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5" y="-9575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6"/>
          <p:cNvSpPr txBox="1"/>
          <p:nvPr/>
        </p:nvSpPr>
        <p:spPr>
          <a:xfrm rot="-5400000">
            <a:off x="8416375" y="3975175"/>
            <a:ext cx="117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Ironhack </a:t>
            </a:r>
            <a:endParaRPr sz="1000"/>
          </a:p>
        </p:txBody>
      </p:sp>
      <p:sp>
        <p:nvSpPr>
          <p:cNvPr id="193" name="Google Shape;193;p46"/>
          <p:cNvSpPr txBox="1"/>
          <p:nvPr/>
        </p:nvSpPr>
        <p:spPr>
          <a:xfrm>
            <a:off x="1845857" y="696220"/>
            <a:ext cx="5452283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Así </a:t>
            </a:r>
            <a:r>
              <a:rPr lang="en" sz="2400" b="1" dirty="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rPr>
              <a:t>filtra el algoritmo el contenido:</a:t>
            </a:r>
            <a:endParaRPr sz="2400" dirty="0">
              <a:solidFill>
                <a:srgbClr val="43434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94" name="Google Shape;194;p46"/>
          <p:cNvSpPr txBox="1"/>
          <p:nvPr/>
        </p:nvSpPr>
        <p:spPr>
          <a:xfrm>
            <a:off x="3012043" y="1896115"/>
            <a:ext cx="3085738" cy="155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sz="2000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2000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n" sz="2000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Baja</a:t>
            </a:r>
            <a:r>
              <a:rPr lang="en" sz="2000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 Calidad</a:t>
            </a:r>
            <a:endParaRPr sz="2000" dirty="0">
              <a:solidFill>
                <a:srgbClr val="53585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sz="2000" dirty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Alta </a:t>
            </a:r>
            <a:r>
              <a:rPr lang="es-ES" sz="2000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Calidad (Clear)</a:t>
            </a:r>
            <a:endParaRPr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6923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2" y="-9575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7"/>
          <p:cNvSpPr txBox="1"/>
          <p:nvPr/>
        </p:nvSpPr>
        <p:spPr>
          <a:xfrm rot="-5400000">
            <a:off x="8416375" y="3975175"/>
            <a:ext cx="117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Ironhack </a:t>
            </a:r>
            <a:endParaRPr sz="10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188EF4-A76D-2443-A3D6-F4DA4A28A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158" y="506956"/>
            <a:ext cx="1157683" cy="114224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46B98D5-010A-5046-B6DF-AAAFC1A3316C}"/>
              </a:ext>
            </a:extLst>
          </p:cNvPr>
          <p:cNvSpPr/>
          <p:nvPr/>
        </p:nvSpPr>
        <p:spPr>
          <a:xfrm>
            <a:off x="2268915" y="2165734"/>
            <a:ext cx="4891302" cy="167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Mala gramática u ortografía</a:t>
            </a:r>
            <a:endParaRPr lang="es-ES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Múltiples links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Más de 5 personas taggeadas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Postear demasiado (cada 3 horas máximo)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Hashtags como ‘follow’, ‘comment’, ’like’, etc…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4" y="0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6"/>
          <p:cNvSpPr txBox="1"/>
          <p:nvPr/>
        </p:nvSpPr>
        <p:spPr>
          <a:xfrm rot="-5400000">
            <a:off x="8416375" y="3975175"/>
            <a:ext cx="117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Ironhack </a:t>
            </a:r>
            <a:endParaRPr sz="1000"/>
          </a:p>
        </p:txBody>
      </p:sp>
      <p:sp>
        <p:nvSpPr>
          <p:cNvPr id="193" name="Google Shape;193;p46"/>
          <p:cNvSpPr txBox="1"/>
          <p:nvPr/>
        </p:nvSpPr>
        <p:spPr>
          <a:xfrm>
            <a:off x="1411125" y="519422"/>
            <a:ext cx="632175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¿Cómo </a:t>
            </a:r>
            <a:r>
              <a:rPr lang="en" sz="2400" b="1" dirty="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rPr>
              <a:t>diferenciar alta de baja calidad?</a:t>
            </a:r>
            <a:endParaRPr sz="2400" dirty="0">
              <a:solidFill>
                <a:srgbClr val="43434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F261D3B-56C7-E240-A251-CD7F1776540E}"/>
              </a:ext>
            </a:extLst>
          </p:cNvPr>
          <p:cNvSpPr/>
          <p:nvPr/>
        </p:nvSpPr>
        <p:spPr>
          <a:xfrm>
            <a:off x="2000822" y="1336575"/>
            <a:ext cx="5142356" cy="3287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50" lvl="0">
              <a:lnSpc>
                <a:spcPct val="150000"/>
              </a:lnSpc>
              <a:buClr>
                <a:srgbClr val="53585F"/>
              </a:buClr>
              <a:buSzPts val="1100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Algunos Tips: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Establecer un nicho, usar palabras clave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Usar alrededor de 3 hashtags (una estrategia sería #general #nicho #muy_nicho)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Fácil lectura del post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Postear algo que anime a responder (pregunta, encuesta, consulta técnica…)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No usar links en el post, úsalos en los comentarios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Sólo taggea personas que responderán seguro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El factor tiempo es MUY IMPORTANTE………..</a:t>
            </a:r>
          </a:p>
        </p:txBody>
      </p:sp>
    </p:spTree>
    <p:extLst>
      <p:ext uri="{BB962C8B-B14F-4D97-AF65-F5344CB8AC3E}">
        <p14:creationId xmlns:p14="http://schemas.microsoft.com/office/powerpoint/2010/main" val="242775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5" y="-9575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6"/>
          <p:cNvSpPr txBox="1"/>
          <p:nvPr/>
        </p:nvSpPr>
        <p:spPr>
          <a:xfrm rot="-5400000">
            <a:off x="8416375" y="3975175"/>
            <a:ext cx="117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Ironhack </a:t>
            </a:r>
            <a:endParaRPr sz="1000"/>
          </a:p>
        </p:txBody>
      </p:sp>
      <p:sp>
        <p:nvSpPr>
          <p:cNvPr id="193" name="Google Shape;193;p46"/>
          <p:cNvSpPr txBox="1"/>
          <p:nvPr/>
        </p:nvSpPr>
        <p:spPr>
          <a:xfrm>
            <a:off x="4078902" y="519422"/>
            <a:ext cx="986195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DO’s</a:t>
            </a:r>
            <a:endParaRPr sz="2400" dirty="0">
              <a:solidFill>
                <a:srgbClr val="43434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F261D3B-56C7-E240-A251-CD7F1776540E}"/>
              </a:ext>
            </a:extLst>
          </p:cNvPr>
          <p:cNvSpPr/>
          <p:nvPr/>
        </p:nvSpPr>
        <p:spPr>
          <a:xfrm>
            <a:off x="2000821" y="1196174"/>
            <a:ext cx="5142356" cy="231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Intentar enganchar a los seguidores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Postear cuando los seguidores estén activos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Interactuar con otros post en la primera hora </a:t>
            </a:r>
            <a:r>
              <a:rPr lang="es-ES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**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Seguir un horario regular en la red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Responder a cualquier comentario, conexión, etc..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IMPORTANTE COMENTAR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Dar likes</a:t>
            </a:r>
          </a:p>
        </p:txBody>
      </p:sp>
    </p:spTree>
    <p:extLst>
      <p:ext uri="{BB962C8B-B14F-4D97-AF65-F5344CB8AC3E}">
        <p14:creationId xmlns:p14="http://schemas.microsoft.com/office/powerpoint/2010/main" val="189140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5" y="-9575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6"/>
          <p:cNvSpPr txBox="1"/>
          <p:nvPr/>
        </p:nvSpPr>
        <p:spPr>
          <a:xfrm rot="-5400000">
            <a:off x="8416375" y="3975175"/>
            <a:ext cx="117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Ironhack </a:t>
            </a:r>
            <a:endParaRPr sz="1000"/>
          </a:p>
        </p:txBody>
      </p:sp>
      <p:sp>
        <p:nvSpPr>
          <p:cNvPr id="193" name="Google Shape;193;p46"/>
          <p:cNvSpPr txBox="1"/>
          <p:nvPr/>
        </p:nvSpPr>
        <p:spPr>
          <a:xfrm>
            <a:off x="3871740" y="488825"/>
            <a:ext cx="1400518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DON’Ts</a:t>
            </a:r>
            <a:endParaRPr sz="2400" dirty="0">
              <a:solidFill>
                <a:srgbClr val="43434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F261D3B-56C7-E240-A251-CD7F1776540E}"/>
              </a:ext>
            </a:extLst>
          </p:cNvPr>
          <p:cNvSpPr/>
          <p:nvPr/>
        </p:nvSpPr>
        <p:spPr>
          <a:xfrm>
            <a:off x="2000821" y="1196174"/>
            <a:ext cx="5142356" cy="264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Postear y olvidar. Se necesita interacción</a:t>
            </a:r>
          </a:p>
          <a:p>
            <a:pPr marL="45720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Taggear gente sin saber si responderá. Sólo taggea personas que responderán en la primera hora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Editar el post (mal alcance)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El spam penaliza mucho, no spamees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NO COMENTAR el spam o el facebookeo, déjalo o serás tú quién lo comparta…</a:t>
            </a:r>
          </a:p>
        </p:txBody>
      </p:sp>
    </p:spTree>
    <p:extLst>
      <p:ext uri="{BB962C8B-B14F-4D97-AF65-F5344CB8AC3E}">
        <p14:creationId xmlns:p14="http://schemas.microsoft.com/office/powerpoint/2010/main" val="143716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5" y="-9575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6"/>
          <p:cNvSpPr txBox="1"/>
          <p:nvPr/>
        </p:nvSpPr>
        <p:spPr>
          <a:xfrm rot="-5400000">
            <a:off x="8416375" y="3975175"/>
            <a:ext cx="117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Ironhack </a:t>
            </a:r>
            <a:endParaRPr sz="1000"/>
          </a:p>
        </p:txBody>
      </p:sp>
      <p:sp>
        <p:nvSpPr>
          <p:cNvPr id="4" name="Google Shape;193;p46">
            <a:extLst>
              <a:ext uri="{FF2B5EF4-FFF2-40B4-BE49-F238E27FC236}">
                <a16:creationId xmlns:a16="http://schemas.microsoft.com/office/drawing/2014/main" id="{88C7C210-34E3-104D-9E38-DC953D33DF62}"/>
              </a:ext>
            </a:extLst>
          </p:cNvPr>
          <p:cNvSpPr txBox="1"/>
          <p:nvPr/>
        </p:nvSpPr>
        <p:spPr>
          <a:xfrm>
            <a:off x="2635937" y="505462"/>
            <a:ext cx="383795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Estar dentro </a:t>
            </a:r>
            <a:r>
              <a:rPr lang="en" sz="2400" b="1" dirty="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rPr>
              <a:t>y más tips </a:t>
            </a:r>
            <a:endParaRPr sz="2400" dirty="0">
              <a:solidFill>
                <a:srgbClr val="43434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8832AF9-6CAA-3641-A04B-EEAEA0596438}"/>
              </a:ext>
            </a:extLst>
          </p:cNvPr>
          <p:cNvSpPr/>
          <p:nvPr/>
        </p:nvSpPr>
        <p:spPr>
          <a:xfrm>
            <a:off x="2000822" y="1135057"/>
            <a:ext cx="5142356" cy="361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Dejar abierta la sesión todo el día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Focaliza quién eres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Usar links internos y NO externos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No sólo compartir (engage al original)</a:t>
            </a:r>
            <a:endParaRPr lang="es-ES" dirty="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Parece que el usuario prefiere texto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Parece que la máquina prefiere multimedia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Se prioriza al </a:t>
            </a:r>
            <a:r>
              <a:rPr lang="es-ES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blue badge </a:t>
            </a: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(influencer)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Jugar con el ‘see more…’ (140 caracteres en móvil)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Conectar con CEOs, CTOs, CMOs, etc…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Incrementar cada día la calidad de los posts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Enseñar es un must!!</a:t>
            </a:r>
          </a:p>
        </p:txBody>
      </p:sp>
    </p:spTree>
    <p:extLst>
      <p:ext uri="{BB962C8B-B14F-4D97-AF65-F5344CB8AC3E}">
        <p14:creationId xmlns:p14="http://schemas.microsoft.com/office/powerpoint/2010/main" val="30459341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452</Words>
  <Application>Microsoft Macintosh PowerPoint</Application>
  <PresentationFormat>Presentación en pantalla (16:9)</PresentationFormat>
  <Paragraphs>91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Helvetica Neue Light</vt:lpstr>
      <vt:lpstr>Work Sans Light</vt:lpstr>
      <vt:lpstr>Arial</vt:lpstr>
      <vt:lpstr>Work Sans</vt:lpstr>
      <vt:lpstr>Helvetica Neue</vt:lpstr>
      <vt:lpstr>Montserrat</vt:lpstr>
      <vt:lpstr>Simple Light</vt:lpstr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27</cp:revision>
  <dcterms:modified xsi:type="dcterms:W3CDTF">2022-06-02T22:34:33Z</dcterms:modified>
</cp:coreProperties>
</file>