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3" r:id="rId6"/>
    <p:sldId id="258" r:id="rId7"/>
    <p:sldId id="259" r:id="rId8"/>
    <p:sldId id="260" r:id="rId9"/>
    <p:sldId id="261" r:id="rId10"/>
    <p:sldId id="271" r:id="rId11"/>
    <p:sldId id="263" r:id="rId12"/>
    <p:sldId id="262" r:id="rId13"/>
    <p:sldId id="265" r:id="rId14"/>
    <p:sldId id="291" r:id="rId15"/>
    <p:sldId id="288" r:id="rId16"/>
    <p:sldId id="289" r:id="rId17"/>
    <p:sldId id="290" r:id="rId18"/>
    <p:sldId id="285" r:id="rId19"/>
    <p:sldId id="286" r:id="rId20"/>
    <p:sldId id="292" r:id="rId21"/>
    <p:sldId id="287" r:id="rId22"/>
    <p:sldId id="300" r:id="rId23"/>
    <p:sldId id="264" r:id="rId24"/>
    <p:sldId id="299" r:id="rId25"/>
    <p:sldId id="266" r:id="rId26"/>
    <p:sldId id="269" r:id="rId27"/>
    <p:sldId id="267" r:id="rId28"/>
    <p:sldId id="268" r:id="rId29"/>
    <p:sldId id="284" r:id="rId30"/>
    <p:sldId id="270" r:id="rId31"/>
    <p:sldId id="301" r:id="rId32"/>
    <p:sldId id="272" r:id="rId33"/>
    <p:sldId id="273" r:id="rId34"/>
    <p:sldId id="274" r:id="rId35"/>
    <p:sldId id="275" r:id="rId36"/>
    <p:sldId id="277" r:id="rId37"/>
    <p:sldId id="294" r:id="rId38"/>
    <p:sldId id="295" r:id="rId39"/>
    <p:sldId id="296" r:id="rId40"/>
    <p:sldId id="297" r:id="rId41"/>
    <p:sldId id="279" r:id="rId42"/>
    <p:sldId id="280" r:id="rId43"/>
    <p:sldId id="281" r:id="rId44"/>
    <p:sldId id="282" r:id="rId45"/>
    <p:sldId id="283" r:id="rId46"/>
    <p:sldId id="298" r:id="rId47"/>
    <p:sldId id="27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6B66"/>
    <a:srgbClr val="66AB9F"/>
    <a:srgbClr val="D4E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36" d="100"/>
          <a:sy n="36" d="100"/>
        </p:scale>
        <p:origin x="36"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74F3C9-F40A-4FE8-85E1-B30DCE622D9D}"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5B90F-BC91-4249-8806-096C2997C5AB}" type="slidenum">
              <a:rPr lang="en-US" smtClean="0"/>
              <a:t>‹#›</a:t>
            </a:fld>
            <a:endParaRPr lang="en-US"/>
          </a:p>
        </p:txBody>
      </p:sp>
    </p:spTree>
    <p:extLst>
      <p:ext uri="{BB962C8B-B14F-4D97-AF65-F5344CB8AC3E}">
        <p14:creationId xmlns:p14="http://schemas.microsoft.com/office/powerpoint/2010/main" val="3847722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74F3C9-F40A-4FE8-85E1-B30DCE622D9D}"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5B90F-BC91-4249-8806-096C2997C5AB}" type="slidenum">
              <a:rPr lang="en-US" smtClean="0"/>
              <a:t>‹#›</a:t>
            </a:fld>
            <a:endParaRPr lang="en-US"/>
          </a:p>
        </p:txBody>
      </p:sp>
    </p:spTree>
    <p:extLst>
      <p:ext uri="{BB962C8B-B14F-4D97-AF65-F5344CB8AC3E}">
        <p14:creationId xmlns:p14="http://schemas.microsoft.com/office/powerpoint/2010/main" val="114819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74F3C9-F40A-4FE8-85E1-B30DCE622D9D}"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5B90F-BC91-4249-8806-096C2997C5AB}" type="slidenum">
              <a:rPr lang="en-US" smtClean="0"/>
              <a:t>‹#›</a:t>
            </a:fld>
            <a:endParaRPr lang="en-US"/>
          </a:p>
        </p:txBody>
      </p:sp>
    </p:spTree>
    <p:extLst>
      <p:ext uri="{BB962C8B-B14F-4D97-AF65-F5344CB8AC3E}">
        <p14:creationId xmlns:p14="http://schemas.microsoft.com/office/powerpoint/2010/main" val="406453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74F3C9-F40A-4FE8-85E1-B30DCE622D9D}"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5B90F-BC91-4249-8806-096C2997C5AB}" type="slidenum">
              <a:rPr lang="en-US" smtClean="0"/>
              <a:t>‹#›</a:t>
            </a:fld>
            <a:endParaRPr lang="en-US"/>
          </a:p>
        </p:txBody>
      </p:sp>
    </p:spTree>
    <p:extLst>
      <p:ext uri="{BB962C8B-B14F-4D97-AF65-F5344CB8AC3E}">
        <p14:creationId xmlns:p14="http://schemas.microsoft.com/office/powerpoint/2010/main" val="139329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74F3C9-F40A-4FE8-85E1-B30DCE622D9D}"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5B90F-BC91-4249-8806-096C2997C5AB}" type="slidenum">
              <a:rPr lang="en-US" smtClean="0"/>
              <a:t>‹#›</a:t>
            </a:fld>
            <a:endParaRPr lang="en-US"/>
          </a:p>
        </p:txBody>
      </p:sp>
    </p:spTree>
    <p:extLst>
      <p:ext uri="{BB962C8B-B14F-4D97-AF65-F5344CB8AC3E}">
        <p14:creationId xmlns:p14="http://schemas.microsoft.com/office/powerpoint/2010/main" val="3853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74F3C9-F40A-4FE8-85E1-B30DCE622D9D}"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5B90F-BC91-4249-8806-096C2997C5AB}" type="slidenum">
              <a:rPr lang="en-US" smtClean="0"/>
              <a:t>‹#›</a:t>
            </a:fld>
            <a:endParaRPr lang="en-US"/>
          </a:p>
        </p:txBody>
      </p:sp>
    </p:spTree>
    <p:extLst>
      <p:ext uri="{BB962C8B-B14F-4D97-AF65-F5344CB8AC3E}">
        <p14:creationId xmlns:p14="http://schemas.microsoft.com/office/powerpoint/2010/main" val="3796212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74F3C9-F40A-4FE8-85E1-B30DCE622D9D}" type="datetimeFigureOut">
              <a:rPr lang="en-US" smtClean="0"/>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35B90F-BC91-4249-8806-096C2997C5AB}" type="slidenum">
              <a:rPr lang="en-US" smtClean="0"/>
              <a:t>‹#›</a:t>
            </a:fld>
            <a:endParaRPr lang="en-US"/>
          </a:p>
        </p:txBody>
      </p:sp>
    </p:spTree>
    <p:extLst>
      <p:ext uri="{BB962C8B-B14F-4D97-AF65-F5344CB8AC3E}">
        <p14:creationId xmlns:p14="http://schemas.microsoft.com/office/powerpoint/2010/main" val="2746444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74F3C9-F40A-4FE8-85E1-B30DCE622D9D}" type="datetimeFigureOut">
              <a:rPr lang="en-US" smtClean="0"/>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35B90F-BC91-4249-8806-096C2997C5AB}" type="slidenum">
              <a:rPr lang="en-US" smtClean="0"/>
              <a:t>‹#›</a:t>
            </a:fld>
            <a:endParaRPr lang="en-US"/>
          </a:p>
        </p:txBody>
      </p:sp>
    </p:spTree>
    <p:extLst>
      <p:ext uri="{BB962C8B-B14F-4D97-AF65-F5344CB8AC3E}">
        <p14:creationId xmlns:p14="http://schemas.microsoft.com/office/powerpoint/2010/main" val="1343108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4F3C9-F40A-4FE8-85E1-B30DCE622D9D}" type="datetimeFigureOut">
              <a:rPr lang="en-US" smtClean="0"/>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35B90F-BC91-4249-8806-096C2997C5AB}" type="slidenum">
              <a:rPr lang="en-US" smtClean="0"/>
              <a:t>‹#›</a:t>
            </a:fld>
            <a:endParaRPr lang="en-US"/>
          </a:p>
        </p:txBody>
      </p:sp>
    </p:spTree>
    <p:extLst>
      <p:ext uri="{BB962C8B-B14F-4D97-AF65-F5344CB8AC3E}">
        <p14:creationId xmlns:p14="http://schemas.microsoft.com/office/powerpoint/2010/main" val="411810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74F3C9-F40A-4FE8-85E1-B30DCE622D9D}"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5B90F-BC91-4249-8806-096C2997C5AB}" type="slidenum">
              <a:rPr lang="en-US" smtClean="0"/>
              <a:t>‹#›</a:t>
            </a:fld>
            <a:endParaRPr lang="en-US"/>
          </a:p>
        </p:txBody>
      </p:sp>
    </p:spTree>
    <p:extLst>
      <p:ext uri="{BB962C8B-B14F-4D97-AF65-F5344CB8AC3E}">
        <p14:creationId xmlns:p14="http://schemas.microsoft.com/office/powerpoint/2010/main" val="22187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74F3C9-F40A-4FE8-85E1-B30DCE622D9D}"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5B90F-BC91-4249-8806-096C2997C5AB}" type="slidenum">
              <a:rPr lang="en-US" smtClean="0"/>
              <a:t>‹#›</a:t>
            </a:fld>
            <a:endParaRPr lang="en-US"/>
          </a:p>
        </p:txBody>
      </p:sp>
    </p:spTree>
    <p:extLst>
      <p:ext uri="{BB962C8B-B14F-4D97-AF65-F5344CB8AC3E}">
        <p14:creationId xmlns:p14="http://schemas.microsoft.com/office/powerpoint/2010/main" val="413689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4F3C9-F40A-4FE8-85E1-B30DCE622D9D}" type="datetimeFigureOut">
              <a:rPr lang="en-US" smtClean="0"/>
              <a:t>8/5/2021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5B90F-BC91-4249-8806-096C2997C5AB}" type="slidenum">
              <a:rPr lang="en-US" smtClean="0"/>
              <a:t>‹#›</a:t>
            </a:fld>
            <a:endParaRPr lang="en-US"/>
          </a:p>
        </p:txBody>
      </p:sp>
    </p:spTree>
    <p:extLst>
      <p:ext uri="{BB962C8B-B14F-4D97-AF65-F5344CB8AC3E}">
        <p14:creationId xmlns:p14="http://schemas.microsoft.com/office/powerpoint/2010/main" val="948918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tash.ihme.washington.edu/projects/CC/repos/paf/browse/mediate_rr.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Risk-Risk Correlation</a:t>
            </a:r>
            <a:endParaRPr lang="en-US" dirty="0"/>
          </a:p>
        </p:txBody>
      </p:sp>
      <p:sp>
        <p:nvSpPr>
          <p:cNvPr id="3" name="Subtitle 2"/>
          <p:cNvSpPr>
            <a:spLocks noGrp="1"/>
          </p:cNvSpPr>
          <p:nvPr>
            <p:ph type="subTitle" idx="1"/>
          </p:nvPr>
        </p:nvSpPr>
        <p:spPr/>
        <p:txBody>
          <a:bodyPr/>
          <a:lstStyle/>
          <a:p>
            <a:r>
              <a:rPr lang="en-US" dirty="0" smtClean="0"/>
              <a:t>Overview for simulation science team informed by GBD 2019</a:t>
            </a:r>
            <a:endParaRPr lang="en-US" dirty="0"/>
          </a:p>
        </p:txBody>
      </p:sp>
    </p:spTree>
    <p:extLst>
      <p:ext uri="{BB962C8B-B14F-4D97-AF65-F5344CB8AC3E}">
        <p14:creationId xmlns:p14="http://schemas.microsoft.com/office/powerpoint/2010/main" val="212593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376652" cy="1325563"/>
          </a:xfrm>
        </p:spPr>
        <p:txBody>
          <a:bodyPr>
            <a:normAutofit fontScale="90000"/>
          </a:bodyPr>
          <a:lstStyle/>
          <a:p>
            <a:r>
              <a:rPr lang="en-US" dirty="0" smtClean="0"/>
              <a:t>GBD mediation factor calculation (when data is limited)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811149"/>
              </a:xfrm>
            </p:spPr>
            <p:txBody>
              <a:bodyPr>
                <a:normAutofit/>
              </a:bodyPr>
              <a:lstStyle/>
              <a:p>
                <a14:m>
                  <m:oMath xmlns:m="http://schemas.openxmlformats.org/officeDocument/2006/math">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𝑅</m:t>
                        </m:r>
                        <m:r>
                          <a:rPr lang="en-US" b="0" i="1" smtClean="0">
                            <a:latin typeface="Cambria Math" panose="02040503050406030204" pitchFamily="18" charset="0"/>
                          </a:rPr>
                          <m:t>1→</m:t>
                        </m:r>
                        <m:r>
                          <a:rPr lang="en-US" b="0" i="1" smtClean="0">
                            <a:latin typeface="Cambria Math" panose="02040503050406030204" pitchFamily="18" charset="0"/>
                          </a:rPr>
                          <m:t>𝑅</m:t>
                        </m:r>
                        <m:r>
                          <a:rPr lang="en-US" b="0" i="1" smtClean="0">
                            <a:latin typeface="Cambria Math" panose="02040503050406030204" pitchFamily="18" charset="0"/>
                          </a:rPr>
                          <m:t>2→</m:t>
                        </m:r>
                        <m:r>
                          <a:rPr lang="en-US" b="0" i="1" smtClean="0">
                            <a:latin typeface="Cambria Math" panose="02040503050406030204" pitchFamily="18" charset="0"/>
                          </a:rPr>
                          <m:t>𝑂</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𝑅</m:t>
                        </m:r>
                        <m:r>
                          <a:rPr lang="en-US" b="0" i="1" smtClean="0">
                            <a:latin typeface="Cambria Math" panose="02040503050406030204" pitchFamily="18" charset="0"/>
                          </a:rPr>
                          <m:t>2→</m:t>
                        </m:r>
                        <m:r>
                          <a:rPr lang="en-US" b="0" i="1" smtClean="0">
                            <a:latin typeface="Cambria Math" panose="02040503050406030204" pitchFamily="18" charset="0"/>
                          </a:rPr>
                          <m:t>𝑂</m:t>
                        </m:r>
                      </m:sub>
                    </m:sSub>
                    <m:r>
                      <a:rPr lang="en-US" b="0" i="1" smtClean="0">
                        <a:latin typeface="Cambria Math" panose="02040503050406030204" pitchFamily="18" charset="0"/>
                      </a:rPr>
                      <m:t>∗</m:t>
                    </m:r>
                    <m:r>
                      <a:rPr lang="en-US" b="0" i="1" smtClean="0">
                        <a:latin typeface="Cambria Math" panose="02040503050406030204" pitchFamily="18" charset="0"/>
                      </a:rPr>
                      <m:t>𝑑𝑒𝑙𝑡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𝑅</m:t>
                        </m:r>
                        <m:r>
                          <a:rPr lang="en-US" b="0" i="1" smtClean="0">
                            <a:latin typeface="Cambria Math" panose="02040503050406030204" pitchFamily="18" charset="0"/>
                          </a:rPr>
                          <m:t>1→</m:t>
                        </m:r>
                        <m:r>
                          <a:rPr lang="en-US" b="0" i="1" smtClean="0">
                            <a:latin typeface="Cambria Math" panose="02040503050406030204" pitchFamily="18" charset="0"/>
                          </a:rPr>
                          <m:t>𝑅</m:t>
                        </m:r>
                        <m:r>
                          <a:rPr lang="en-US" b="0" i="1" smtClean="0">
                            <a:latin typeface="Cambria Math" panose="02040503050406030204" pitchFamily="18" charset="0"/>
                          </a:rPr>
                          <m:t>2</m:t>
                        </m:r>
                      </m:sub>
                    </m:sSub>
                  </m:oMath>
                </a14:m>
                <a:endParaRPr lang="en-US" b="0" dirty="0" smtClean="0"/>
              </a:p>
              <a:p>
                <a:pPr lvl="1"/>
                <a:r>
                  <a:rPr lang="en-US" dirty="0" smtClean="0">
                    <a:solidFill>
                      <a:srgbClr val="FF0000"/>
                    </a:solidFill>
                  </a:rPr>
                  <a:t>NOTE: delta assumes R2 is continuous?</a:t>
                </a:r>
              </a:p>
              <a:p>
                <a:pPr lvl="2"/>
                <a:r>
                  <a:rPr lang="en-US" b="0" dirty="0" smtClean="0">
                    <a:solidFill>
                      <a:srgbClr val="FF0000"/>
                    </a:solidFill>
                  </a:rPr>
                  <a:t>What to do otherwise?</a:t>
                </a:r>
              </a:p>
              <a:p>
                <a14:m>
                  <m:oMath xmlns:m="http://schemas.openxmlformats.org/officeDocument/2006/math">
                    <m:r>
                      <a:rPr lang="en-US" b="0" i="1" smtClean="0">
                        <a:solidFill>
                          <a:srgbClr val="FF0000"/>
                        </a:solidFill>
                        <a:latin typeface="Cambria Math" panose="02040503050406030204" pitchFamily="18" charset="0"/>
                      </a:rPr>
                      <m:t>𝑀𝐹</m:t>
                    </m:r>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𝑅</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𝑅</m:t>
                            </m:r>
                          </m:e>
                          <m:sub>
                            <m:r>
                              <a:rPr lang="en-US" b="0" i="1" smtClean="0">
                                <a:solidFill>
                                  <a:srgbClr val="FF0000"/>
                                </a:solidFill>
                                <a:latin typeface="Cambria Math" panose="02040503050406030204" pitchFamily="18" charset="0"/>
                              </a:rPr>
                              <m:t>𝑅</m:t>
                            </m:r>
                            <m:r>
                              <a:rPr lang="en-US" b="0" i="1" smtClean="0">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𝑅</m:t>
                            </m:r>
                            <m:r>
                              <a:rPr lang="en-US" b="0" i="1" smtClean="0">
                                <a:solidFill>
                                  <a:srgbClr val="FF0000"/>
                                </a:solidFill>
                                <a:latin typeface="Cambria Math" panose="02040503050406030204" pitchFamily="18" charset="0"/>
                              </a:rPr>
                              <m:t>2→</m:t>
                            </m:r>
                            <m:r>
                              <a:rPr lang="en-US" b="0" i="1" smtClean="0">
                                <a:solidFill>
                                  <a:srgbClr val="FF0000"/>
                                </a:solidFill>
                                <a:latin typeface="Cambria Math" panose="02040503050406030204" pitchFamily="18" charset="0"/>
                              </a:rPr>
                              <m:t>𝑂</m:t>
                            </m:r>
                          </m:sub>
                        </m:sSub>
                        <m:r>
                          <a:rPr lang="en-US" b="0" i="1" smtClean="0">
                            <a:solidFill>
                              <a:srgbClr val="FF0000"/>
                            </a:solidFill>
                            <a:latin typeface="Cambria Math" panose="02040503050406030204" pitchFamily="18" charset="0"/>
                          </a:rPr>
                          <m:t>−1</m:t>
                        </m:r>
                      </m:num>
                      <m:den>
                        <m:r>
                          <a:rPr lang="en-US" b="0" i="1" smtClean="0">
                            <a:solidFill>
                              <a:srgbClr val="FF0000"/>
                            </a:solidFill>
                            <a:latin typeface="Cambria Math" panose="02040503050406030204" pitchFamily="18" charset="0"/>
                          </a:rPr>
                          <m:t>𝑅</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𝑅</m:t>
                            </m:r>
                          </m:e>
                          <m:sub>
                            <m:r>
                              <a:rPr lang="en-US" b="0" i="1" smtClean="0">
                                <a:solidFill>
                                  <a:srgbClr val="FF0000"/>
                                </a:solidFill>
                                <a:latin typeface="Cambria Math" panose="02040503050406030204" pitchFamily="18" charset="0"/>
                              </a:rPr>
                              <m:t>𝑅</m:t>
                            </m:r>
                            <m:r>
                              <a:rPr lang="en-US" b="0" i="1" smtClean="0">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𝑂</m:t>
                            </m:r>
                          </m:sub>
                        </m:sSub>
                        <m:r>
                          <a:rPr lang="en-US" b="0" i="1" smtClean="0">
                            <a:solidFill>
                              <a:srgbClr val="FF0000"/>
                            </a:solidFill>
                            <a:latin typeface="Cambria Math" panose="02040503050406030204" pitchFamily="18" charset="0"/>
                          </a:rPr>
                          <m:t>−1</m:t>
                        </m:r>
                      </m:den>
                    </m:f>
                  </m:oMath>
                </a14:m>
                <a:endParaRPr lang="en-US" dirty="0" smtClean="0">
                  <a:solidFill>
                    <a:srgbClr val="FF0000"/>
                  </a:solidFill>
                </a:endParaRPr>
              </a:p>
              <a:p>
                <a:pPr lvl="1"/>
                <a14:m>
                  <m:oMath xmlns:m="http://schemas.openxmlformats.org/officeDocument/2006/math">
                    <m:r>
                      <a:rPr lang="en-US" i="1">
                        <a:solidFill>
                          <a:srgbClr val="FF0000"/>
                        </a:solidFill>
                        <a:latin typeface="Cambria Math" panose="02040503050406030204" pitchFamily="18" charset="0"/>
                      </a:rPr>
                      <m:t>𝑅</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𝑅</m:t>
                        </m:r>
                      </m:e>
                      <m:sub>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𝑂</m:t>
                        </m:r>
                      </m:sub>
                    </m:sSub>
                  </m:oMath>
                </a14:m>
                <a:r>
                  <a:rPr lang="en-US" dirty="0" smtClean="0">
                    <a:solidFill>
                      <a:srgbClr val="FF0000"/>
                    </a:solidFill>
                  </a:rPr>
                  <a:t>: total effect of R1 on O, unadjusted for R2</a:t>
                </a:r>
              </a:p>
              <a:p>
                <a:pPr lvl="1"/>
                <a:r>
                  <a:rPr lang="en-US" dirty="0" smtClean="0">
                    <a:solidFill>
                      <a:srgbClr val="FF0000"/>
                    </a:solidFill>
                  </a:rPr>
                  <a:t>NOTE: there appears to be a typo in the GBD 2019 risk appendix that states </a:t>
                </a:r>
                <a14:m>
                  <m:oMath xmlns:m="http://schemas.openxmlformats.org/officeDocument/2006/math">
                    <m:r>
                      <a:rPr lang="en-US" i="1">
                        <a:solidFill>
                          <a:srgbClr val="FF0000"/>
                        </a:solidFill>
                        <a:latin typeface="Cambria Math" panose="02040503050406030204" pitchFamily="18" charset="0"/>
                      </a:rPr>
                      <m:t>𝑀𝐹</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𝑅</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𝑅</m:t>
                            </m:r>
                          </m:e>
                          <m:sub>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𝑂</m:t>
                            </m:r>
                          </m:sub>
                        </m:sSub>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𝑅</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𝑅</m:t>
                            </m:r>
                          </m:e>
                          <m:sub>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𝑅</m:t>
                            </m:r>
                            <m:r>
                              <a:rPr lang="en-US" b="0" i="1" smtClean="0">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−1</m:t>
                        </m:r>
                      </m:den>
                    </m:f>
                  </m:oMath>
                </a14:m>
                <a:r>
                  <a:rPr lang="en-US" dirty="0" smtClean="0">
                    <a:solidFill>
                      <a:srgbClr val="FF0000"/>
                    </a:solidFill>
                  </a:rPr>
                  <a:t>. This is pending confirmation</a:t>
                </a:r>
                <a:endParaRPr lang="en-US" dirty="0">
                  <a:solidFill>
                    <a:srgbClr val="FF0000"/>
                  </a:solidFill>
                </a:endParaRP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811149"/>
              </a:xfrm>
              <a:blipFill>
                <a:blip r:embed="rId4"/>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5"/>
          <a:stretch>
            <a:fillRect/>
          </a:stretch>
        </p:blipFill>
        <p:spPr>
          <a:xfrm>
            <a:off x="8311389" y="201076"/>
            <a:ext cx="3042411" cy="2540099"/>
          </a:xfrm>
          <a:prstGeom prst="rect">
            <a:avLst/>
          </a:prstGeom>
        </p:spPr>
      </p:pic>
    </p:spTree>
    <p:extLst>
      <p:ext uri="{BB962C8B-B14F-4D97-AF65-F5344CB8AC3E}">
        <p14:creationId xmlns:p14="http://schemas.microsoft.com/office/powerpoint/2010/main" val="99413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GBD mediation factor application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14:m>
                  <m:oMath xmlns:m="http://schemas.openxmlformats.org/officeDocument/2006/math">
                    <m:r>
                      <a:rPr lang="en-US" i="1" smtClean="0">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𝑐𝑟𝑢𝑑𝑒</m:t>
                        </m:r>
                      </m:sub>
                    </m:sSub>
                  </m:oMath>
                </a14:m>
                <a:r>
                  <a:rPr lang="en-US" dirty="0"/>
                  <a:t> </a:t>
                </a:r>
                <a:r>
                  <a:rPr lang="en-US" dirty="0" smtClean="0"/>
                  <a:t>(RR of risk on outcome adjusted for confounders but not mediators) </a:t>
                </a:r>
                <a:r>
                  <a:rPr lang="en-US" dirty="0"/>
                  <a:t>used for individual PAF estimation and aggregate PAFs that do not include </a:t>
                </a:r>
                <a:r>
                  <a:rPr lang="en-US" dirty="0" smtClean="0"/>
                  <a:t>mediators</a:t>
                </a:r>
                <a:endParaRPr lang="en-US" dirty="0"/>
              </a:p>
              <a:p>
                <a14:m>
                  <m:oMath xmlns:m="http://schemas.openxmlformats.org/officeDocument/2006/math">
                    <m:r>
                      <a:rPr lang="en-US" i="1">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𝑀𝐹</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𝑅</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𝑅</m:t>
                            </m:r>
                          </m:e>
                          <m:sub>
                            <m:r>
                              <a:rPr lang="en-US" i="1">
                                <a:solidFill>
                                  <a:srgbClr val="FF0000"/>
                                </a:solidFill>
                                <a:latin typeface="Cambria Math" panose="02040503050406030204" pitchFamily="18" charset="0"/>
                              </a:rPr>
                              <m:t>𝑐𝑟𝑢𝑑𝑒</m:t>
                            </m:r>
                          </m:sub>
                        </m:sSub>
                        <m:r>
                          <a:rPr lang="en-US" i="1">
                            <a:solidFill>
                              <a:srgbClr val="FF0000"/>
                            </a:solidFill>
                            <a:latin typeface="Cambria Math" panose="02040503050406030204" pitchFamily="18" charset="0"/>
                          </a:rPr>
                          <m:t>−1</m:t>
                        </m:r>
                      </m:e>
                    </m:d>
                    <m:r>
                      <a:rPr lang="en-US" i="1">
                        <a:solidFill>
                          <a:srgbClr val="FF0000"/>
                        </a:solidFill>
                        <a:latin typeface="Cambria Math" panose="02040503050406030204" pitchFamily="18" charset="0"/>
                      </a:rPr>
                      <m:t>+1</m:t>
                    </m:r>
                  </m:oMath>
                </a14:m>
                <a:r>
                  <a:rPr lang="en-US" dirty="0">
                    <a:solidFill>
                      <a:srgbClr val="FF0000"/>
                    </a:solidFill>
                  </a:rPr>
                  <a:t> </a:t>
                </a:r>
                <a:r>
                  <a:rPr lang="en-US" dirty="0"/>
                  <a:t>used for aggregate PAF estimation that include R2</a:t>
                </a:r>
              </a:p>
              <a:p>
                <a:pPr lvl="1"/>
                <a:r>
                  <a:rPr lang="en-US" dirty="0">
                    <a:solidFill>
                      <a:srgbClr val="FF0000"/>
                    </a:solidFill>
                  </a:rPr>
                  <a:t>NOTE: there </a:t>
                </a:r>
                <a:r>
                  <a:rPr lang="en-US" dirty="0" smtClean="0">
                    <a:solidFill>
                      <a:srgbClr val="FF0000"/>
                    </a:solidFill>
                  </a:rPr>
                  <a:t>appears to </a:t>
                </a:r>
                <a:r>
                  <a:rPr lang="en-US" dirty="0">
                    <a:solidFill>
                      <a:srgbClr val="FF0000"/>
                    </a:solidFill>
                  </a:rPr>
                  <a:t>a typo in the GBD 2019 risk appendix that states </a:t>
                </a:r>
                <a14:m>
                  <m:oMath xmlns:m="http://schemas.openxmlformats.org/officeDocument/2006/math">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𝑀𝐹</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𝑅</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𝑅</m:t>
                            </m:r>
                          </m:e>
                          <m:sub>
                            <m:r>
                              <a:rPr lang="en-US" i="1">
                                <a:solidFill>
                                  <a:srgbClr val="FF0000"/>
                                </a:solidFill>
                                <a:latin typeface="Cambria Math" panose="02040503050406030204" pitchFamily="18" charset="0"/>
                              </a:rPr>
                              <m:t>𝑐𝑟𝑢𝑑𝑒</m:t>
                            </m:r>
                          </m:sub>
                        </m:sSub>
                        <m:r>
                          <a:rPr lang="en-US" i="1">
                            <a:solidFill>
                              <a:srgbClr val="FF0000"/>
                            </a:solidFill>
                            <a:latin typeface="Cambria Math" panose="02040503050406030204" pitchFamily="18" charset="0"/>
                          </a:rPr>
                          <m:t>−1</m:t>
                        </m:r>
                      </m:e>
                    </m:d>
                    <m:r>
                      <a:rPr lang="en-US" i="1">
                        <a:solidFill>
                          <a:srgbClr val="FF0000"/>
                        </a:solidFill>
                        <a:latin typeface="Cambria Math" panose="02040503050406030204" pitchFamily="18" charset="0"/>
                      </a:rPr>
                      <m:t>+1</m:t>
                    </m:r>
                  </m:oMath>
                </a14:m>
                <a:r>
                  <a:rPr lang="en-US" dirty="0" smtClean="0">
                    <a:solidFill>
                      <a:srgbClr val="FF0000"/>
                    </a:solidFill>
                  </a:rPr>
                  <a:t>, but is pending confirmation</a:t>
                </a:r>
                <a:endParaRPr lang="en-US" dirty="0">
                  <a:solidFill>
                    <a:srgbClr val="FF0000"/>
                  </a:solidFill>
                </a:endParaRPr>
              </a:p>
              <a:p>
                <a:pPr lvl="1"/>
                <a:r>
                  <a:rPr lang="en-US" dirty="0">
                    <a:solidFill>
                      <a:srgbClr val="FF0000"/>
                    </a:solidFill>
                  </a:rPr>
                  <a:t>If multiple mediating factors are </a:t>
                </a:r>
                <a:r>
                  <a:rPr lang="en-US" dirty="0" smtClean="0">
                    <a:solidFill>
                      <a:srgbClr val="FF0000"/>
                    </a:solidFill>
                  </a:rPr>
                  <a:t>present for a risk-outcome pair:</a:t>
                </a:r>
                <a:endParaRPr lang="en-US" dirty="0">
                  <a:solidFill>
                    <a:srgbClr val="FF0000"/>
                  </a:solidFill>
                </a:endParaRPr>
              </a:p>
              <a:p>
                <a:pPr lvl="2"/>
                <a14:m>
                  <m:oMath xmlns:m="http://schemas.openxmlformats.org/officeDocument/2006/math">
                    <m:r>
                      <a:rPr lang="en-US" b="0" i="1" smtClean="0">
                        <a:solidFill>
                          <a:srgbClr val="FF0000"/>
                        </a:solidFill>
                        <a:latin typeface="Cambria Math" panose="02040503050406030204" pitchFamily="18" charset="0"/>
                      </a:rPr>
                      <m:t>(1−</m:t>
                    </m:r>
                    <m:d>
                      <m:dPr>
                        <m:ctrlPr>
                          <a:rPr lang="en-US" i="1" smtClean="0">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1−</m:t>
                        </m:r>
                        <m:nary>
                          <m:naryPr>
                            <m:chr m:val="∏"/>
                            <m:limLoc m:val="subSup"/>
                            <m:ctrlPr>
                              <a:rPr lang="en-US" i="1">
                                <a:solidFill>
                                  <a:srgbClr val="FF0000"/>
                                </a:solidFill>
                                <a:latin typeface="Cambria Math" panose="02040503050406030204" pitchFamily="18" charset="0"/>
                              </a:rPr>
                            </m:ctrlPr>
                          </m:naryPr>
                          <m:sub>
                            <m:r>
                              <a:rPr lang="en-US" b="0" i="1" smtClean="0">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=1</m:t>
                            </m:r>
                          </m:sub>
                          <m:sup>
                            <m:r>
                              <a:rPr lang="en-US" i="1">
                                <a:solidFill>
                                  <a:srgbClr val="FF0000"/>
                                </a:solidFill>
                                <a:latin typeface="Cambria Math" panose="02040503050406030204" pitchFamily="18" charset="0"/>
                              </a:rPr>
                              <m:t>𝑛</m:t>
                            </m:r>
                          </m:sup>
                          <m:e>
                            <m:d>
                              <m:dPr>
                                <m:ctrlPr>
                                  <a:rPr lang="en-US" i="1" smtClean="0">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𝑀</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𝑚</m:t>
                                    </m:r>
                                  </m:sub>
                                </m:sSub>
                              </m:e>
                            </m:d>
                          </m:e>
                        </m:nary>
                      </m:e>
                    </m:d>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𝑅</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𝑅</m:t>
                            </m:r>
                          </m:e>
                          <m:sub>
                            <m:r>
                              <a:rPr lang="en-US" i="1">
                                <a:solidFill>
                                  <a:srgbClr val="FF0000"/>
                                </a:solidFill>
                                <a:latin typeface="Cambria Math" panose="02040503050406030204" pitchFamily="18" charset="0"/>
                              </a:rPr>
                              <m:t>𝑐𝑟𝑢𝑑𝑒</m:t>
                            </m:r>
                          </m:sub>
                        </m:sSub>
                        <m:r>
                          <a:rPr lang="en-US" i="1">
                            <a:solidFill>
                              <a:srgbClr val="FF0000"/>
                            </a:solidFill>
                            <a:latin typeface="Cambria Math" panose="02040503050406030204" pitchFamily="18" charset="0"/>
                          </a:rPr>
                          <m:t>−1</m:t>
                        </m:r>
                      </m:e>
                    </m:d>
                    <m:r>
                      <a:rPr lang="en-US" i="1">
                        <a:solidFill>
                          <a:srgbClr val="FF0000"/>
                        </a:solidFill>
                        <a:latin typeface="Cambria Math" panose="02040503050406030204" pitchFamily="18" charset="0"/>
                      </a:rPr>
                      <m:t>+1</m:t>
                    </m:r>
                  </m:oMath>
                </a14:m>
                <a:r>
                  <a:rPr lang="en-US" dirty="0" smtClean="0">
                    <a:solidFill>
                      <a:srgbClr val="FF0000"/>
                    </a:solidFill>
                  </a:rPr>
                  <a:t> = </a:t>
                </a:r>
                <a14:m>
                  <m:oMath xmlns:m="http://schemas.openxmlformats.org/officeDocument/2006/math">
                    <m:nary>
                      <m:naryPr>
                        <m:chr m:val="∏"/>
                        <m:limLoc m:val="subSup"/>
                        <m:ctrlPr>
                          <a:rPr lang="en-US" i="1">
                            <a:solidFill>
                              <a:srgbClr val="FF0000"/>
                            </a:solidFill>
                            <a:latin typeface="Cambria Math" panose="02040503050406030204" pitchFamily="18" charset="0"/>
                          </a:rPr>
                        </m:ctrlPr>
                      </m:naryPr>
                      <m:sub>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=1</m:t>
                        </m:r>
                      </m:sub>
                      <m:sup>
                        <m:r>
                          <a:rPr lang="en-US" i="1">
                            <a:solidFill>
                              <a:srgbClr val="FF0000"/>
                            </a:solidFill>
                            <a:latin typeface="Cambria Math" panose="02040503050406030204" pitchFamily="18" charset="0"/>
                          </a:rPr>
                          <m:t>𝑛</m:t>
                        </m:r>
                      </m:sup>
                      <m:e>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𝑀</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𝐹</m:t>
                                </m:r>
                              </m:e>
                              <m:sub>
                                <m:r>
                                  <a:rPr lang="en-US" i="1">
                                    <a:solidFill>
                                      <a:srgbClr val="FF0000"/>
                                    </a:solidFill>
                                    <a:latin typeface="Cambria Math" panose="02040503050406030204" pitchFamily="18" charset="0"/>
                                  </a:rPr>
                                  <m:t>𝑚</m:t>
                                </m:r>
                              </m:sub>
                            </m:sSub>
                          </m:e>
                        </m:d>
                      </m:e>
                    </m:nary>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𝑅</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𝑅</m:t>
                            </m:r>
                          </m:e>
                          <m:sub>
                            <m:r>
                              <a:rPr lang="en-US" i="1">
                                <a:solidFill>
                                  <a:srgbClr val="FF0000"/>
                                </a:solidFill>
                                <a:latin typeface="Cambria Math" panose="02040503050406030204" pitchFamily="18" charset="0"/>
                              </a:rPr>
                              <m:t>𝑐𝑟𝑢𝑑𝑒</m:t>
                            </m:r>
                          </m:sub>
                        </m:sSub>
                        <m:r>
                          <a:rPr lang="en-US" i="1">
                            <a:solidFill>
                              <a:srgbClr val="FF0000"/>
                            </a:solidFill>
                            <a:latin typeface="Cambria Math" panose="02040503050406030204" pitchFamily="18" charset="0"/>
                          </a:rPr>
                          <m:t>−1</m:t>
                        </m:r>
                      </m:e>
                    </m:d>
                    <m:r>
                      <a:rPr lang="en-US" i="1">
                        <a:solidFill>
                          <a:srgbClr val="FF0000"/>
                        </a:solidFill>
                        <a:latin typeface="Cambria Math" panose="02040503050406030204" pitchFamily="18" charset="0"/>
                      </a:rPr>
                      <m:t>+1</m:t>
                    </m:r>
                  </m:oMath>
                </a14:m>
                <a:endParaRPr lang="en-US" dirty="0" smtClean="0">
                  <a:solidFill>
                    <a:srgbClr val="FF0000"/>
                  </a:solidFill>
                </a:endParaRPr>
              </a:p>
              <a:p>
                <a:pPr lvl="3"/>
                <a:r>
                  <a:rPr lang="en-US" dirty="0" smtClean="0">
                    <a:solidFill>
                      <a:srgbClr val="FF0000"/>
                    </a:solidFill>
                  </a:rPr>
                  <a:t>NOTE: I got this </a:t>
                </a:r>
                <a:r>
                  <a:rPr lang="en-US" dirty="0">
                    <a:solidFill>
                      <a:srgbClr val="FF0000"/>
                    </a:solidFill>
                  </a:rPr>
                  <a:t>from the code here </a:t>
                </a:r>
                <a:r>
                  <a:rPr lang="en-US" dirty="0">
                    <a:solidFill>
                      <a:srgbClr val="FF0000"/>
                    </a:solidFill>
                    <a:hlinkClick r:id="rId2"/>
                  </a:rPr>
                  <a:t>https://</a:t>
                </a:r>
                <a:r>
                  <a:rPr lang="en-US" dirty="0" smtClean="0">
                    <a:solidFill>
                      <a:srgbClr val="FF0000"/>
                    </a:solidFill>
                    <a:hlinkClick r:id="rId2"/>
                  </a:rPr>
                  <a:t>stash.ihme.washington.edu/projects/CC/repos/paf/browse/mediate_rr.R</a:t>
                </a:r>
                <a:endParaRPr lang="en-US" dirty="0" smtClean="0">
                  <a:solidFill>
                    <a:srgbClr val="FF000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3081" r="-1739"/>
                </a:stretch>
              </a:blipFill>
            </p:spPr>
            <p:txBody>
              <a:bodyPr/>
              <a:lstStyle/>
              <a:p>
                <a:r>
                  <a:rPr lang="en-US">
                    <a:noFill/>
                  </a:rPr>
                  <a:t> </a:t>
                </a:r>
              </a:p>
            </p:txBody>
          </p:sp>
        </mc:Fallback>
      </mc:AlternateContent>
    </p:spTree>
    <p:extLst>
      <p:ext uri="{BB962C8B-B14F-4D97-AF65-F5344CB8AC3E}">
        <p14:creationId xmlns:p14="http://schemas.microsoft.com/office/powerpoint/2010/main" val="1630302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GBD IHD Mediation</a:t>
            </a:r>
            <a:endParaRPr lang="en-US" dirty="0"/>
          </a:p>
        </p:txBody>
      </p:sp>
      <p:sp>
        <p:nvSpPr>
          <p:cNvPr id="3" name="Content Placeholder 2"/>
          <p:cNvSpPr>
            <a:spLocks noGrp="1"/>
          </p:cNvSpPr>
          <p:nvPr>
            <p:ph idx="1"/>
          </p:nvPr>
        </p:nvSpPr>
        <p:spPr/>
        <p:txBody>
          <a:bodyPr/>
          <a:lstStyle/>
          <a:p>
            <a:r>
              <a:rPr lang="en-US" dirty="0" smtClean="0"/>
              <a:t>Direct pathways</a:t>
            </a:r>
            <a:endParaRPr lang="en-US" dirty="0"/>
          </a:p>
        </p:txBody>
      </p:sp>
      <p:pic>
        <p:nvPicPr>
          <p:cNvPr id="4" name="Picture 3"/>
          <p:cNvPicPr>
            <a:picLocks noChangeAspect="1"/>
          </p:cNvPicPr>
          <p:nvPr/>
        </p:nvPicPr>
        <p:blipFill>
          <a:blip r:embed="rId2"/>
          <a:stretch>
            <a:fillRect/>
          </a:stretch>
        </p:blipFill>
        <p:spPr>
          <a:xfrm>
            <a:off x="2853814" y="2576643"/>
            <a:ext cx="6916980" cy="3735257"/>
          </a:xfrm>
          <a:prstGeom prst="rect">
            <a:avLst/>
          </a:prstGeom>
        </p:spPr>
      </p:pic>
    </p:spTree>
    <p:extLst>
      <p:ext uri="{BB962C8B-B14F-4D97-AF65-F5344CB8AC3E}">
        <p14:creationId xmlns:p14="http://schemas.microsoft.com/office/powerpoint/2010/main" val="1838190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GBD IHD Mediation</a:t>
            </a:r>
            <a:endParaRPr lang="en-US" dirty="0"/>
          </a:p>
        </p:txBody>
      </p:sp>
      <p:sp>
        <p:nvSpPr>
          <p:cNvPr id="3" name="Content Placeholder 2"/>
          <p:cNvSpPr>
            <a:spLocks noGrp="1"/>
          </p:cNvSpPr>
          <p:nvPr>
            <p:ph idx="1"/>
          </p:nvPr>
        </p:nvSpPr>
        <p:spPr/>
        <p:txBody>
          <a:bodyPr/>
          <a:lstStyle/>
          <a:p>
            <a:r>
              <a:rPr lang="en-US" dirty="0" smtClean="0"/>
              <a:t>Mediated pathways for physical activity</a:t>
            </a:r>
            <a:endParaRPr lang="en-US" dirty="0"/>
          </a:p>
        </p:txBody>
      </p:sp>
      <p:pic>
        <p:nvPicPr>
          <p:cNvPr id="4" name="Picture 3"/>
          <p:cNvPicPr>
            <a:picLocks noChangeAspect="1"/>
          </p:cNvPicPr>
          <p:nvPr/>
        </p:nvPicPr>
        <p:blipFill>
          <a:blip r:embed="rId2"/>
          <a:stretch>
            <a:fillRect/>
          </a:stretch>
        </p:blipFill>
        <p:spPr>
          <a:xfrm>
            <a:off x="3045041" y="2562246"/>
            <a:ext cx="6693764" cy="3614717"/>
          </a:xfrm>
          <a:prstGeom prst="rect">
            <a:avLst/>
          </a:prstGeom>
        </p:spPr>
      </p:pic>
    </p:spTree>
    <p:extLst>
      <p:ext uri="{BB962C8B-B14F-4D97-AF65-F5344CB8AC3E}">
        <p14:creationId xmlns:p14="http://schemas.microsoft.com/office/powerpoint/2010/main" val="2656155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GBD IHD Mediation</a:t>
            </a:r>
            <a:endParaRPr lang="en-US" dirty="0"/>
          </a:p>
        </p:txBody>
      </p:sp>
      <p:sp>
        <p:nvSpPr>
          <p:cNvPr id="3" name="Content Placeholder 2"/>
          <p:cNvSpPr>
            <a:spLocks noGrp="1"/>
          </p:cNvSpPr>
          <p:nvPr>
            <p:ph idx="1"/>
          </p:nvPr>
        </p:nvSpPr>
        <p:spPr/>
        <p:txBody>
          <a:bodyPr/>
          <a:lstStyle/>
          <a:p>
            <a:r>
              <a:rPr lang="en-US" dirty="0" smtClean="0"/>
              <a:t>All mediation pathways (direct pathways not shown)</a:t>
            </a:r>
            <a:endParaRPr lang="en-US" dirty="0"/>
          </a:p>
        </p:txBody>
      </p:sp>
      <p:pic>
        <p:nvPicPr>
          <p:cNvPr id="4" name="Picture 3"/>
          <p:cNvPicPr>
            <a:picLocks noChangeAspect="1"/>
          </p:cNvPicPr>
          <p:nvPr/>
        </p:nvPicPr>
        <p:blipFill>
          <a:blip r:embed="rId2"/>
          <a:stretch>
            <a:fillRect/>
          </a:stretch>
        </p:blipFill>
        <p:spPr>
          <a:xfrm>
            <a:off x="3176678" y="2794666"/>
            <a:ext cx="6293708" cy="3382297"/>
          </a:xfrm>
          <a:prstGeom prst="rect">
            <a:avLst/>
          </a:prstGeom>
        </p:spPr>
      </p:pic>
    </p:spTree>
    <p:extLst>
      <p:ext uri="{BB962C8B-B14F-4D97-AF65-F5344CB8AC3E}">
        <p14:creationId xmlns:p14="http://schemas.microsoft.com/office/powerpoint/2010/main" val="73686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let’s focus on BMI…</a:t>
            </a:r>
            <a:endParaRPr lang="en-US" dirty="0"/>
          </a:p>
        </p:txBody>
      </p:sp>
      <p:sp>
        <p:nvSpPr>
          <p:cNvPr id="3" name="Content Placeholder 2"/>
          <p:cNvSpPr>
            <a:spLocks noGrp="1"/>
          </p:cNvSpPr>
          <p:nvPr>
            <p:ph idx="1"/>
          </p:nvPr>
        </p:nvSpPr>
        <p:spPr>
          <a:xfrm>
            <a:off x="838200" y="1825625"/>
            <a:ext cx="6832107" cy="4351338"/>
          </a:xfrm>
        </p:spPr>
        <p:txBody>
          <a:bodyPr/>
          <a:lstStyle/>
          <a:p>
            <a:r>
              <a:rPr lang="en-US" dirty="0" smtClean="0"/>
              <a:t>BMI effect on IHD mediated through SBP, cholesterol, and FPG; confounded by variable X (ex: sex, age, etc.)</a:t>
            </a:r>
          </a:p>
          <a:p>
            <a:r>
              <a:rPr lang="en-US" dirty="0" smtClean="0"/>
              <a:t>Effect of FPG, SBP, and cholesterol on IHD confounded by BMI (and other variables such as sex, age, etc.)</a:t>
            </a:r>
          </a:p>
          <a:p>
            <a:r>
              <a:rPr lang="en-US" dirty="0" smtClean="0"/>
              <a:t>So…</a:t>
            </a:r>
          </a:p>
          <a:p>
            <a:pPr marL="0" indent="0">
              <a:buNone/>
            </a:pPr>
            <a:endParaRPr lang="en-US" dirty="0"/>
          </a:p>
        </p:txBody>
      </p:sp>
      <p:pic>
        <p:nvPicPr>
          <p:cNvPr id="5" name="Picture 4"/>
          <p:cNvPicPr>
            <a:picLocks noChangeAspect="1"/>
          </p:cNvPicPr>
          <p:nvPr/>
        </p:nvPicPr>
        <p:blipFill>
          <a:blip r:embed="rId2"/>
          <a:stretch>
            <a:fillRect/>
          </a:stretch>
        </p:blipFill>
        <p:spPr>
          <a:xfrm>
            <a:off x="8214346" y="852255"/>
            <a:ext cx="3676096" cy="5100221"/>
          </a:xfrm>
          <a:prstGeom prst="rect">
            <a:avLst/>
          </a:prstGeom>
        </p:spPr>
      </p:pic>
    </p:spTree>
    <p:extLst>
      <p:ext uri="{BB962C8B-B14F-4D97-AF65-F5344CB8AC3E}">
        <p14:creationId xmlns:p14="http://schemas.microsoft.com/office/powerpoint/2010/main" val="218767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76578" y="852254"/>
            <a:ext cx="3676096" cy="5100221"/>
          </a:xfrm>
          <a:prstGeom prst="rect">
            <a:avLst/>
          </a:prstGeom>
        </p:spPr>
      </p:pic>
      <p:sp>
        <p:nvSpPr>
          <p:cNvPr id="2" name="Title 1"/>
          <p:cNvSpPr>
            <a:spLocks noGrp="1"/>
          </p:cNvSpPr>
          <p:nvPr>
            <p:ph type="title"/>
          </p:nvPr>
        </p:nvSpPr>
        <p:spPr/>
        <p:txBody>
          <a:bodyPr/>
          <a:lstStyle/>
          <a:p>
            <a:r>
              <a:rPr lang="en-US" dirty="0" smtClean="0"/>
              <a:t>GBD IHD PAFs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08472"/>
                <a:ext cx="8032955" cy="5206180"/>
              </a:xfrm>
            </p:spPr>
            <p:txBody>
              <a:bodyPr>
                <a:normAutofit fontScale="77500" lnSpcReduction="20000"/>
              </a:bodyPr>
              <a:lstStyle/>
              <a:p>
                <a:pPr>
                  <a:lnSpc>
                    <a:spcPct val="120000"/>
                  </a:lnSpc>
                </a:pPr>
                <a14:m>
                  <m:oMath xmlns:m="http://schemas.openxmlformats.org/officeDocument/2006/math">
                    <m:r>
                      <a:rPr lang="en-US" b="0" i="1" smtClean="0">
                        <a:latin typeface="Cambria Math" panose="02040503050406030204" pitchFamily="18" charset="0"/>
                      </a:rPr>
                      <m:t>𝑃𝐴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𝐵𝑀𝐼</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𝐵𝑀𝐼</m:t>
                                </m:r>
                              </m:sub>
                            </m:sSub>
                          </m:e>
                        </m:acc>
                        <m:r>
                          <a:rPr lang="en-US" b="0" i="1" smtClean="0">
                            <a:latin typeface="Cambria Math" panose="02040503050406030204" pitchFamily="18" charset="0"/>
                          </a:rPr>
                          <m:t>−1</m:t>
                        </m:r>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𝐵𝑀𝐼</m:t>
                                </m:r>
                              </m:sub>
                            </m:sSub>
                          </m:e>
                        </m:acc>
                      </m:den>
                    </m:f>
                  </m:oMath>
                </a14:m>
                <a:r>
                  <a:rPr lang="en-US" dirty="0" smtClean="0"/>
                  <a:t> </a:t>
                </a:r>
              </a:p>
              <a:p>
                <a:pPr lvl="1">
                  <a:lnSpc>
                    <a:spcPct val="120000"/>
                  </a:lnSpc>
                </a:pPr>
                <a14:m>
                  <m:oMath xmlns:m="http://schemas.openxmlformats.org/officeDocument/2006/math">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𝐵𝑀𝐼</m:t>
                        </m:r>
                      </m:sub>
                    </m:sSub>
                  </m:oMath>
                </a14:m>
                <a:r>
                  <a:rPr lang="en-US" dirty="0" smtClean="0"/>
                  <a:t> adjusted for variable X, unadjusted for FPG, SBP, cholesterol</a:t>
                </a:r>
              </a:p>
              <a:p>
                <a:pPr>
                  <a:lnSpc>
                    <a:spcPct val="120000"/>
                  </a:lnSpc>
                </a:pPr>
                <a14:m>
                  <m:oMath xmlns:m="http://schemas.openxmlformats.org/officeDocument/2006/math">
                    <m:r>
                      <a:rPr lang="en-US" i="1">
                        <a:latin typeface="Cambria Math" panose="02040503050406030204" pitchFamily="18" charset="0"/>
                      </a:rPr>
                      <m:t>𝑃𝐴</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𝐹𝑃𝐺</m:t>
                        </m:r>
                      </m:sub>
                    </m:sSub>
                    <m:r>
                      <a:rPr lang="en-US" i="1">
                        <a:latin typeface="Cambria Math" panose="02040503050406030204" pitchFamily="18" charset="0"/>
                      </a:rPr>
                      <m:t>= </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𝐹𝑃𝐺</m:t>
                                </m:r>
                              </m:sub>
                            </m:sSub>
                          </m:e>
                        </m:acc>
                        <m:r>
                          <a:rPr lang="en-US" i="1">
                            <a:latin typeface="Cambria Math" panose="02040503050406030204" pitchFamily="18" charset="0"/>
                          </a:rPr>
                          <m:t>−1</m:t>
                        </m:r>
                      </m:num>
                      <m:den>
                        <m:acc>
                          <m:accPr>
                            <m:chr m:val="̅"/>
                            <m:ctrlPr>
                              <a:rPr lang="en-US" i="1">
                                <a:latin typeface="Cambria Math" panose="02040503050406030204" pitchFamily="18" charset="0"/>
                              </a:rPr>
                            </m:ctrlPr>
                          </m:accPr>
                          <m:e>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𝐹𝑃𝐺</m:t>
                                </m:r>
                              </m:sub>
                            </m:sSub>
                          </m:e>
                        </m:acc>
                      </m:den>
                    </m:f>
                  </m:oMath>
                </a14:m>
                <a:endParaRPr lang="en-US" dirty="0" smtClean="0"/>
              </a:p>
              <a:p>
                <a:pPr lvl="1">
                  <a:lnSpc>
                    <a:spcPct val="120000"/>
                  </a:lnSpc>
                </a:pPr>
                <a14:m>
                  <m:oMath xmlns:m="http://schemas.openxmlformats.org/officeDocument/2006/math">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𝐹𝑃𝐺</m:t>
                        </m:r>
                      </m:sub>
                    </m:sSub>
                  </m:oMath>
                </a14:m>
                <a:r>
                  <a:rPr lang="en-US" dirty="0" smtClean="0"/>
                  <a:t> adjusted for BMI and other confounders like age, sex, etc.</a:t>
                </a:r>
              </a:p>
              <a:p>
                <a:pPr>
                  <a:lnSpc>
                    <a:spcPct val="120000"/>
                  </a:lnSpc>
                </a:pPr>
                <a14:m>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𝐵𝑀𝐼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𝐵𝑀𝐼</m:t>
                            </m:r>
                          </m:sub>
                        </m:sSub>
                        <m:r>
                          <a:rPr lang="en-US" i="1">
                            <a:latin typeface="Cambria Math" panose="02040503050406030204" pitchFamily="18" charset="0"/>
                          </a:rPr>
                          <m:t>−</m:t>
                        </m:r>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𝐵𝑀𝐼</m:t>
                            </m:r>
                            <m:r>
                              <a:rPr lang="en-US" i="1">
                                <a:latin typeface="Cambria Math" panose="02040503050406030204" pitchFamily="18" charset="0"/>
                              </a:rPr>
                              <m:t>∗</m:t>
                            </m:r>
                          </m:sub>
                        </m:sSub>
                      </m:num>
                      <m:den>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𝐵𝑀𝐼</m:t>
                            </m:r>
                          </m:sub>
                        </m:sSub>
                        <m:r>
                          <a:rPr lang="en-US" b="0" i="1" smtClean="0">
                            <a:latin typeface="Cambria Math" panose="02040503050406030204" pitchFamily="18" charset="0"/>
                          </a:rPr>
                          <m:t>−1</m:t>
                        </m:r>
                      </m:den>
                    </m:f>
                  </m:oMath>
                </a14:m>
                <a:r>
                  <a:rPr lang="en-US" dirty="0" smtClean="0"/>
                  <a:t> (or calculated through alternate method)</a:t>
                </a:r>
              </a:p>
              <a:p>
                <a:pPr lvl="1">
                  <a:lnSpc>
                    <a:spcPct val="120000"/>
                  </a:lnSpc>
                </a:pPr>
                <a14:m>
                  <m:oMath xmlns:m="http://schemas.openxmlformats.org/officeDocument/2006/math">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𝐵𝑀𝐼</m:t>
                        </m:r>
                        <m:r>
                          <a:rPr lang="en-US" b="0" i="1" smtClean="0">
                            <a:latin typeface="Cambria Math" panose="02040503050406030204" pitchFamily="18" charset="0"/>
                          </a:rPr>
                          <m:t>∗</m:t>
                        </m:r>
                      </m:sub>
                    </m:sSub>
                  </m:oMath>
                </a14:m>
                <a:r>
                  <a:rPr lang="en-US" dirty="0" smtClean="0"/>
                  <a:t> adjusted for variable X as well as FPG, SBP, and cholesterol</a:t>
                </a:r>
              </a:p>
              <a:p>
                <a:pPr>
                  <a:lnSpc>
                    <a:spcPct val="120000"/>
                  </a:lnSpc>
                </a:pPr>
                <a14:m>
                  <m:oMath xmlns:m="http://schemas.openxmlformats.org/officeDocument/2006/math">
                    <m:r>
                      <a:rPr lang="en-US" i="1">
                        <a:latin typeface="Cambria Math" panose="02040503050406030204" pitchFamily="18" charset="0"/>
                      </a:rPr>
                      <m:t>𝑃𝐴</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𝐵𝑀𝐼</m:t>
                        </m:r>
                        <m:r>
                          <a:rPr lang="en-US" b="0" i="1" smtClean="0">
                            <a:latin typeface="Cambria Math" panose="02040503050406030204" pitchFamily="18" charset="0"/>
                          </a:rPr>
                          <m:t>,</m:t>
                        </m:r>
                        <m:r>
                          <a:rPr lang="en-US" b="0" i="1" smtClean="0">
                            <a:latin typeface="Cambria Math" panose="02040503050406030204" pitchFamily="18" charset="0"/>
                          </a:rPr>
                          <m:t>𝐹𝑃𝐺</m:t>
                        </m:r>
                        <m:r>
                          <a:rPr lang="en-US" b="0" i="1" smtClean="0">
                            <a:latin typeface="Cambria Math" panose="02040503050406030204" pitchFamily="18" charset="0"/>
                          </a:rPr>
                          <m:t>,</m:t>
                        </m:r>
                        <m:r>
                          <a:rPr lang="en-US" b="0" i="1" smtClean="0">
                            <a:latin typeface="Cambria Math" panose="02040503050406030204" pitchFamily="18" charset="0"/>
                          </a:rPr>
                          <m:t>𝑆𝐵𝑃</m:t>
                        </m:r>
                        <m:r>
                          <a:rPr lang="en-US" b="0" i="1" smtClean="0">
                            <a:latin typeface="Cambria Math" panose="02040503050406030204" pitchFamily="18" charset="0"/>
                          </a:rPr>
                          <m:t>,</m:t>
                        </m:r>
                        <m:r>
                          <a:rPr lang="en-US" b="0" i="1" smtClean="0">
                            <a:latin typeface="Cambria Math" panose="02040503050406030204" pitchFamily="18" charset="0"/>
                          </a:rPr>
                          <m:t>𝑐h𝑜𝑙𝑒𝑠𝑡𝑒𝑟𝑜𝑙</m:t>
                        </m:r>
                      </m:sub>
                    </m:sSub>
                    <m:r>
                      <a:rPr lang="en-US" i="1">
                        <a:latin typeface="Cambria Math" panose="02040503050406030204" pitchFamily="18" charset="0"/>
                      </a:rPr>
                      <m:t>=</m:t>
                    </m:r>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 </m:t>
                        </m:r>
                        <m:f>
                          <m:fPr>
                            <m:ctrlPr>
                              <a:rPr lang="en-US" i="1" smtClean="0">
                                <a:solidFill>
                                  <a:srgbClr val="FF0000"/>
                                </a:solidFill>
                                <a:latin typeface="Cambria Math" panose="02040503050406030204" pitchFamily="18" charset="0"/>
                              </a:rPr>
                            </m:ctrlPr>
                          </m:fPr>
                          <m:num>
                            <m:acc>
                              <m:accPr>
                                <m:chr m:val="̅"/>
                                <m:ctrlPr>
                                  <a:rPr lang="en-US" i="1">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𝑀𝐹</m:t>
                                </m:r>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𝑅</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𝑅</m:t>
                                        </m:r>
                                      </m:e>
                                      <m:sub>
                                        <m:r>
                                          <a:rPr lang="en-US" b="0" i="1" smtClean="0">
                                            <a:solidFill>
                                              <a:srgbClr val="FF0000"/>
                                            </a:solidFill>
                                            <a:latin typeface="Cambria Math" panose="02040503050406030204" pitchFamily="18" charset="0"/>
                                          </a:rPr>
                                          <m:t>𝐵𝑀𝐼</m:t>
                                        </m:r>
                                      </m:sub>
                                    </m:sSub>
                                    <m:r>
                                      <a:rPr lang="en-US" i="1">
                                        <a:solidFill>
                                          <a:srgbClr val="FF0000"/>
                                        </a:solidFill>
                                        <a:latin typeface="Cambria Math" panose="02040503050406030204" pitchFamily="18" charset="0"/>
                                      </a:rPr>
                                      <m:t>−1</m:t>
                                    </m:r>
                                  </m:e>
                                </m:d>
                                <m:r>
                                  <a:rPr lang="en-US" i="1">
                                    <a:solidFill>
                                      <a:srgbClr val="FF0000"/>
                                    </a:solidFill>
                                    <a:latin typeface="Cambria Math" panose="02040503050406030204" pitchFamily="18" charset="0"/>
                                  </a:rPr>
                                  <m:t>+1</m:t>
                                </m:r>
                              </m:e>
                            </m:acc>
                            <m:r>
                              <a:rPr lang="en-US" i="1">
                                <a:solidFill>
                                  <a:srgbClr val="FF0000"/>
                                </a:solidFill>
                                <a:latin typeface="Cambria Math" panose="02040503050406030204" pitchFamily="18" charset="0"/>
                              </a:rPr>
                              <m:t>−1</m:t>
                            </m:r>
                          </m:num>
                          <m:den>
                            <m:acc>
                              <m:accPr>
                                <m:chr m:val="̅"/>
                                <m:ctrlPr>
                                  <a:rPr lang="en-US" i="1">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𝑀𝐹</m:t>
                                </m:r>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𝑅</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𝑅</m:t>
                                        </m:r>
                                      </m:e>
                                      <m:sub>
                                        <m:r>
                                          <a:rPr lang="en-US" i="1">
                                            <a:solidFill>
                                              <a:srgbClr val="FF0000"/>
                                            </a:solidFill>
                                            <a:latin typeface="Cambria Math" panose="02040503050406030204" pitchFamily="18" charset="0"/>
                                          </a:rPr>
                                          <m:t>𝐵𝑀𝐼</m:t>
                                        </m:r>
                                      </m:sub>
                                    </m:sSub>
                                    <m:r>
                                      <a:rPr lang="en-US" i="1">
                                        <a:solidFill>
                                          <a:srgbClr val="FF0000"/>
                                        </a:solidFill>
                                        <a:latin typeface="Cambria Math" panose="02040503050406030204" pitchFamily="18" charset="0"/>
                                      </a:rPr>
                                      <m:t>−1</m:t>
                                    </m:r>
                                  </m:e>
                                </m:d>
                                <m:r>
                                  <a:rPr lang="en-US" i="1">
                                    <a:solidFill>
                                      <a:srgbClr val="FF0000"/>
                                    </a:solidFill>
                                    <a:latin typeface="Cambria Math" panose="02040503050406030204" pitchFamily="18" charset="0"/>
                                  </a:rPr>
                                  <m:t>+1</m:t>
                                </m:r>
                              </m:e>
                            </m:acc>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𝑃𝐴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𝐹𝑃𝐺</m:t>
                            </m:r>
                          </m:sub>
                        </m:sSub>
                      </m:e>
                    </m:d>
                    <m:r>
                      <a:rPr lang="en-US" i="1">
                        <a:latin typeface="Cambria Math" panose="02040503050406030204" pitchFamily="18" charset="0"/>
                      </a:rPr>
                      <m:t>∗(1−</m:t>
                    </m:r>
                    <m:r>
                      <a:rPr lang="en-US" i="1">
                        <a:latin typeface="Cambria Math" panose="02040503050406030204" pitchFamily="18" charset="0"/>
                      </a:rPr>
                      <m:t>𝑃𝐴</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𝑆𝐵𝑃</m:t>
                        </m:r>
                      </m:sub>
                    </m:sSub>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𝑃𝐴</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𝑐h𝑜𝑙𝑒𝑠𝑡𝑒𝑟𝑜𝑙</m:t>
                        </m:r>
                      </m:sub>
                    </m:sSub>
                    <m:r>
                      <a:rPr lang="en-US" i="1">
                        <a:latin typeface="Cambria Math" panose="02040503050406030204" pitchFamily="18" charset="0"/>
                      </a:rPr>
                      <m:t>)</m:t>
                    </m:r>
                  </m:oMath>
                </a14:m>
                <a:endParaRPr lang="en-US" dirty="0" smtClean="0"/>
              </a:p>
              <a:p>
                <a:pPr lvl="1">
                  <a:lnSpc>
                    <a:spcPct val="120000"/>
                  </a:lnSpc>
                </a:pPr>
                <a14:m>
                  <m:oMath xmlns:m="http://schemas.openxmlformats.org/officeDocument/2006/math">
                    <m:r>
                      <a:rPr lang="en-US" i="1">
                        <a:latin typeface="Cambria Math" panose="02040503050406030204" pitchFamily="18" charset="0"/>
                      </a:rPr>
                      <m:t>𝑃𝐴</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𝐹𝑃𝐺</m:t>
                        </m:r>
                      </m:sub>
                    </m:sSub>
                  </m:oMath>
                </a14:m>
                <a:r>
                  <a:rPr lang="en-US" dirty="0" smtClean="0"/>
                  <a:t>, </a:t>
                </a:r>
                <a14:m>
                  <m:oMath xmlns:m="http://schemas.openxmlformats.org/officeDocument/2006/math">
                    <m:r>
                      <a:rPr lang="en-US" i="1">
                        <a:latin typeface="Cambria Math" panose="02040503050406030204" pitchFamily="18" charset="0"/>
                      </a:rPr>
                      <m:t>𝑃𝐴</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𝑆𝐵𝑃</m:t>
                        </m:r>
                      </m:sub>
                    </m:sSub>
                  </m:oMath>
                </a14:m>
                <a:r>
                  <a:rPr lang="en-US" dirty="0" smtClean="0"/>
                  <a:t>, and </a:t>
                </a:r>
                <a14:m>
                  <m:oMath xmlns:m="http://schemas.openxmlformats.org/officeDocument/2006/math">
                    <m:r>
                      <a:rPr lang="en-US" i="1">
                        <a:latin typeface="Cambria Math" panose="02040503050406030204" pitchFamily="18" charset="0"/>
                      </a:rPr>
                      <m:t>𝑃𝐴</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𝑐h𝑜𝑙𝑒𝑠𝑡𝑒𝑟𝑜𝑙</m:t>
                        </m:r>
                      </m:sub>
                    </m:sSub>
                  </m:oMath>
                </a14:m>
                <a:r>
                  <a:rPr lang="en-US" dirty="0" smtClean="0"/>
                  <a:t> calculated as described for FPG in the bullet above</a:t>
                </a:r>
                <a:endParaRPr lang="en-US" dirty="0"/>
              </a:p>
              <a:p>
                <a:pPr>
                  <a:lnSpc>
                    <a:spcPct val="12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08472"/>
                <a:ext cx="8032955" cy="5206180"/>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61067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complicated example: multi-layer mediation</a:t>
            </a:r>
            <a:endParaRPr lang="en-US" dirty="0"/>
          </a:p>
        </p:txBody>
      </p:sp>
      <p:sp>
        <p:nvSpPr>
          <p:cNvPr id="3" name="Content Placeholder 2"/>
          <p:cNvSpPr>
            <a:spLocks noGrp="1"/>
          </p:cNvSpPr>
          <p:nvPr>
            <p:ph idx="1"/>
          </p:nvPr>
        </p:nvSpPr>
        <p:spPr>
          <a:xfrm>
            <a:off x="1000433" y="1884619"/>
            <a:ext cx="3260849" cy="4351338"/>
          </a:xfrm>
        </p:spPr>
        <p:txBody>
          <a:bodyPr/>
          <a:lstStyle/>
          <a:p>
            <a:r>
              <a:rPr lang="en-US" dirty="0" smtClean="0">
                <a:solidFill>
                  <a:srgbClr val="FF0000"/>
                </a:solidFill>
              </a:rPr>
              <a:t>Have to figure out how to handle this!</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6275989" y="2605518"/>
            <a:ext cx="4938205" cy="2666693"/>
          </a:xfrm>
          <a:prstGeom prst="rect">
            <a:avLst/>
          </a:prstGeom>
        </p:spPr>
      </p:pic>
    </p:spTree>
    <p:extLst>
      <p:ext uri="{BB962C8B-B14F-4D97-AF65-F5344CB8AC3E}">
        <p14:creationId xmlns:p14="http://schemas.microsoft.com/office/powerpoint/2010/main" val="262975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86941" y="611216"/>
            <a:ext cx="5266859" cy="5452067"/>
          </a:xfrm>
          <a:prstGeom prst="rect">
            <a:avLst/>
          </a:prstGeom>
        </p:spPr>
      </p:pic>
      <p:sp>
        <p:nvSpPr>
          <p:cNvPr id="2" name="Title 1"/>
          <p:cNvSpPr>
            <a:spLocks noGrp="1"/>
          </p:cNvSpPr>
          <p:nvPr>
            <p:ph type="title"/>
          </p:nvPr>
        </p:nvSpPr>
        <p:spPr/>
        <p:txBody>
          <a:bodyPr/>
          <a:lstStyle/>
          <a:p>
            <a:r>
              <a:rPr lang="en-US" dirty="0" smtClean="0"/>
              <a:t>Terminology moving forward</a:t>
            </a:r>
            <a:endParaRPr lang="en-US" dirty="0"/>
          </a:p>
        </p:txBody>
      </p:sp>
      <p:sp>
        <p:nvSpPr>
          <p:cNvPr id="3" name="Content Placeholder 2"/>
          <p:cNvSpPr>
            <a:spLocks noGrp="1"/>
          </p:cNvSpPr>
          <p:nvPr>
            <p:ph idx="1"/>
          </p:nvPr>
        </p:nvSpPr>
        <p:spPr>
          <a:xfrm>
            <a:off x="838200" y="2750575"/>
            <a:ext cx="5171768" cy="3426388"/>
          </a:xfrm>
        </p:spPr>
        <p:txBody>
          <a:bodyPr>
            <a:normAutofit/>
          </a:bodyPr>
          <a:lstStyle/>
          <a:p>
            <a:r>
              <a:rPr lang="en-US" dirty="0" smtClean="0">
                <a:solidFill>
                  <a:schemeClr val="accent5"/>
                </a:solidFill>
                <a:uFill>
                  <a:solidFill>
                    <a:srgbClr val="D4E1F5"/>
                  </a:solidFill>
                </a:uFill>
              </a:rPr>
              <a:t>Total effect </a:t>
            </a:r>
          </a:p>
          <a:p>
            <a:r>
              <a:rPr lang="en-US" dirty="0" smtClean="0">
                <a:solidFill>
                  <a:srgbClr val="66AB9F"/>
                </a:solidFill>
              </a:rPr>
              <a:t>Direct (non-mediated) effect</a:t>
            </a:r>
          </a:p>
          <a:p>
            <a:r>
              <a:rPr lang="en-US" dirty="0" smtClean="0">
                <a:solidFill>
                  <a:srgbClr val="EA6B66"/>
                </a:solidFill>
              </a:rPr>
              <a:t>Indirect (mediated) effect</a:t>
            </a:r>
            <a:endParaRPr lang="en-US" dirty="0"/>
          </a:p>
        </p:txBody>
      </p:sp>
    </p:spTree>
    <p:extLst>
      <p:ext uri="{BB962C8B-B14F-4D97-AF65-F5344CB8AC3E}">
        <p14:creationId xmlns:p14="http://schemas.microsoft.com/office/powerpoint/2010/main" val="708052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28154" y="1964698"/>
            <a:ext cx="4313903" cy="4465600"/>
          </a:xfrm>
          <a:prstGeom prst="rect">
            <a:avLst/>
          </a:prstGeom>
        </p:spPr>
      </p:pic>
      <p:sp>
        <p:nvSpPr>
          <p:cNvPr id="2" name="Title 1"/>
          <p:cNvSpPr>
            <a:spLocks noGrp="1"/>
          </p:cNvSpPr>
          <p:nvPr>
            <p:ph type="title"/>
          </p:nvPr>
        </p:nvSpPr>
        <p:spPr/>
        <p:txBody>
          <a:bodyPr/>
          <a:lstStyle/>
          <a:p>
            <a:r>
              <a:rPr lang="en-US" dirty="0" smtClean="0"/>
              <a:t>GBD Mediated Risk Effects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8121445" cy="4840646"/>
              </a:xfrm>
            </p:spPr>
            <p:txBody>
              <a:bodyPr>
                <a:normAutofit fontScale="70000" lnSpcReduction="20000"/>
              </a:bodyPr>
              <a:lstStyle/>
              <a:p>
                <a:pPr marL="0" indent="0">
                  <a:buNone/>
                </a:pPr>
                <a:r>
                  <a:rPr lang="en-US" dirty="0" smtClean="0"/>
                  <a:t>For a given risk (R) cause (O) pair mediated by risk(s) M:</a:t>
                </a:r>
              </a:p>
              <a:p>
                <a:r>
                  <a:rPr lang="en-US" dirty="0" smtClean="0">
                    <a:solidFill>
                      <a:schemeClr val="accent1"/>
                    </a:solidFill>
                  </a:rPr>
                  <a:t>Total effect of risk R on cause O: </a:t>
                </a:r>
                <a:r>
                  <a:rPr lang="en-US" dirty="0" smtClean="0"/>
                  <a:t>GBD RRs for that risk-cause pair</a:t>
                </a:r>
              </a:p>
              <a:p>
                <a:pPr lvl="1"/>
                <a14:m>
                  <m:oMath xmlns:m="http://schemas.openxmlformats.org/officeDocument/2006/math">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 </m:t>
                        </m:r>
                        <m:r>
                          <a:rPr lang="en-US" b="0" i="1" smtClean="0">
                            <a:latin typeface="Cambria Math" panose="02040503050406030204" pitchFamily="18" charset="0"/>
                          </a:rPr>
                          <m:t>𝑡𝑜𝑡𝑎𝑙</m:t>
                        </m:r>
                      </m:sub>
                    </m:sSub>
                  </m:oMath>
                </a14:m>
                <a:endParaRPr lang="en-US" dirty="0" smtClean="0">
                  <a:solidFill>
                    <a:schemeClr val="accent1"/>
                  </a:solidFill>
                </a:endParaRPr>
              </a:p>
              <a:p>
                <a:r>
                  <a:rPr lang="en-US" dirty="0" smtClean="0">
                    <a:solidFill>
                      <a:srgbClr val="66AB9F"/>
                    </a:solidFill>
                  </a:rPr>
                  <a:t>Direct </a:t>
                </a:r>
                <a:r>
                  <a:rPr lang="en-US" dirty="0">
                    <a:solidFill>
                      <a:srgbClr val="66AB9F"/>
                    </a:solidFill>
                  </a:rPr>
                  <a:t>effect </a:t>
                </a:r>
                <a:r>
                  <a:rPr lang="en-US" dirty="0" smtClean="0">
                    <a:solidFill>
                      <a:srgbClr val="66AB9F"/>
                    </a:solidFill>
                  </a:rPr>
                  <a:t>of risk R on cause O: </a:t>
                </a:r>
                <a:r>
                  <a:rPr lang="en-US" dirty="0" smtClean="0"/>
                  <a:t>GBD mediation factor-adjusted RRs for risk-cause pair (for each mediating risk, m)</a:t>
                </a:r>
              </a:p>
              <a:p>
                <a:pPr lvl="1"/>
                <a14:m>
                  <m:oMath xmlns:m="http://schemas.openxmlformats.org/officeDocument/2006/math">
                    <m:nary>
                      <m:naryPr>
                        <m:chr m:val="∏"/>
                        <m:limLoc m:val="subSup"/>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𝑀</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𝐹</m:t>
                                </m:r>
                              </m:e>
                              <m:sub>
                                <m:r>
                                  <a:rPr lang="en-US" i="1">
                                    <a:solidFill>
                                      <a:schemeClr val="tx1"/>
                                    </a:solidFill>
                                    <a:latin typeface="Cambria Math" panose="02040503050406030204" pitchFamily="18" charset="0"/>
                                  </a:rPr>
                                  <m:t>𝑚</m:t>
                                </m:r>
                              </m:sub>
                            </m:sSub>
                          </m:e>
                        </m:d>
                      </m:e>
                    </m:nary>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𝑅</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𝑅</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𝑡𝑜𝑡𝑎𝑙</m:t>
                            </m:r>
                          </m:sub>
                        </m:sSub>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+1</m:t>
                    </m:r>
                  </m:oMath>
                </a14:m>
                <a:endParaRPr lang="en-US" dirty="0" smtClean="0">
                  <a:solidFill>
                    <a:schemeClr val="tx1"/>
                  </a:solidFill>
                </a:endParaRPr>
              </a:p>
              <a:p>
                <a:r>
                  <a:rPr lang="en-US" dirty="0" smtClean="0">
                    <a:solidFill>
                      <a:srgbClr val="EA6B66"/>
                    </a:solidFill>
                  </a:rPr>
                  <a:t>Indirect effect of risk R on cause O:	</a:t>
                </a:r>
              </a:p>
              <a:p>
                <a:pPr lvl="1"/>
                <a14:m>
                  <m:oMath xmlns:m="http://schemas.openxmlformats.org/officeDocument/2006/math">
                    <m:r>
                      <a:rPr lang="en-US" b="0" i="1" smtClean="0">
                        <a:latin typeface="Cambria Math" panose="02040503050406030204" pitchFamily="18" charset="0"/>
                      </a:rPr>
                      <m:t>(1−</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𝑚</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sub>
                            </m:sSub>
                          </m:e>
                        </m:d>
                        <m:r>
                          <a:rPr lang="en-US" b="0" i="1" smtClean="0">
                            <a:latin typeface="Cambria Math" panose="02040503050406030204" pitchFamily="18" charset="0"/>
                          </a:rPr>
                          <m:t>)</m:t>
                        </m:r>
                      </m:e>
                    </m:nary>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𝑡𝑜𝑡𝑎𝑙</m:t>
                            </m:r>
                          </m:sub>
                        </m:sSub>
                        <m:r>
                          <a:rPr lang="en-US" i="1">
                            <a:latin typeface="Cambria Math" panose="02040503050406030204" pitchFamily="18" charset="0"/>
                          </a:rPr>
                          <m:t>−1</m:t>
                        </m:r>
                      </m:e>
                    </m:d>
                    <m:r>
                      <a:rPr lang="en-US" i="1">
                        <a:latin typeface="Cambria Math" panose="02040503050406030204" pitchFamily="18" charset="0"/>
                      </a:rPr>
                      <m:t>+1</m:t>
                    </m:r>
                  </m:oMath>
                </a14:m>
                <a:endParaRPr lang="en-US" dirty="0" smtClean="0"/>
              </a:p>
              <a:p>
                <a:pPr lvl="1"/>
                <a:r>
                  <a:rPr lang="en-US" dirty="0" smtClean="0">
                    <a:solidFill>
                      <a:srgbClr val="EA6B66"/>
                    </a:solidFill>
                  </a:rPr>
                  <a:t>Effect of risk M on cause O: </a:t>
                </a:r>
                <a:r>
                  <a:rPr lang="en-US" dirty="0" smtClean="0">
                    <a:solidFill>
                      <a:schemeClr val="tx1"/>
                    </a:solidFill>
                  </a:rPr>
                  <a:t>GBD RRs for that risk-cause pair</a:t>
                </a:r>
              </a:p>
              <a:p>
                <a:pPr lvl="2"/>
                <a14:m>
                  <m:oMath xmlns:m="http://schemas.openxmlformats.org/officeDocument/2006/math">
                    <m:r>
                      <a:rPr lang="en-US" i="1">
                        <a:solidFill>
                          <a:schemeClr val="tx1"/>
                        </a:solidFill>
                        <a:latin typeface="Cambria Math" panose="02040503050406030204" pitchFamily="18" charset="0"/>
                      </a:rPr>
                      <m:t>𝑅</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𝑀</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𝑂</m:t>
                        </m:r>
                      </m:sub>
                    </m:sSub>
                  </m:oMath>
                </a14:m>
                <a:endParaRPr lang="en-US" dirty="0" smtClean="0">
                  <a:solidFill>
                    <a:schemeClr val="tx1"/>
                  </a:solidFill>
                </a:endParaRPr>
              </a:p>
              <a:p>
                <a:pPr lvl="1"/>
                <a:r>
                  <a:rPr lang="en-US" dirty="0" smtClean="0">
                    <a:solidFill>
                      <a:srgbClr val="EA6B66"/>
                    </a:solidFill>
                  </a:rPr>
                  <a:t>Effect of risk R on risk M</a:t>
                </a:r>
                <a:r>
                  <a:rPr lang="en-US" dirty="0" smtClean="0">
                    <a:solidFill>
                      <a:schemeClr val="tx1"/>
                    </a:solidFill>
                  </a:rPr>
                  <a:t>: </a:t>
                </a:r>
                <a:r>
                  <a:rPr lang="en-US" i="1" dirty="0" smtClean="0">
                    <a:solidFill>
                      <a:schemeClr val="tx1"/>
                    </a:solidFill>
                  </a:rPr>
                  <a:t>not </a:t>
                </a:r>
                <a:r>
                  <a:rPr lang="en-US" i="1" dirty="0" smtClean="0"/>
                  <a:t>specifically saved as a GBD outcome</a:t>
                </a:r>
              </a:p>
              <a:p>
                <a:pPr lvl="2"/>
                <a14:m>
                  <m:oMath xmlns:m="http://schemas.openxmlformats.org/officeDocument/2006/math">
                    <m:r>
                      <a:rPr lang="en-US" i="1">
                        <a:latin typeface="Cambria Math" panose="02040503050406030204" pitchFamily="18" charset="0"/>
                      </a:rPr>
                      <m:t>𝑑𝑒𝑙𝑡</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𝑀</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𝑀𝐹</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𝑡𝑜𝑡𝑎𝑙</m:t>
                                </m:r>
                              </m:sub>
                            </m:sSub>
                            <m:r>
                              <a:rPr lang="en-US" i="1">
                                <a:latin typeface="Cambria Math" panose="02040503050406030204" pitchFamily="18" charset="0"/>
                              </a:rPr>
                              <m:t>−1</m:t>
                            </m:r>
                          </m:e>
                        </m:d>
                        <m:r>
                          <a:rPr lang="en-US" i="1">
                            <a:latin typeface="Cambria Math" panose="02040503050406030204" pitchFamily="18" charset="0"/>
                          </a:rPr>
                          <m:t>+1</m:t>
                        </m:r>
                      </m:num>
                      <m:den>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𝑂</m:t>
                            </m:r>
                          </m:sub>
                        </m:sSub>
                      </m:den>
                    </m:f>
                  </m:oMath>
                </a14:m>
                <a:endParaRPr lang="en-US" dirty="0" smtClean="0"/>
              </a:p>
              <a:p>
                <a:pPr lvl="2"/>
                <a:r>
                  <a:rPr lang="en-US" dirty="0" smtClean="0"/>
                  <a:t>Back-calculated, given:</a:t>
                </a:r>
              </a:p>
              <a:p>
                <a:pPr lvl="3"/>
                <a14:m>
                  <m:oMath xmlns:m="http://schemas.openxmlformats.org/officeDocument/2006/math">
                    <m:r>
                      <a:rPr lang="en-US" b="0" i="1" smtClean="0">
                        <a:latin typeface="Cambria Math" panose="02040503050406030204" pitchFamily="18" charset="0"/>
                      </a:rPr>
                      <m:t>𝑀𝐹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𝑖𝑛𝑑𝑖𝑟𝑒𝑐𝑡</m:t>
                            </m:r>
                          </m:sub>
                        </m:sSub>
                        <m:r>
                          <a:rPr lang="en-US" b="0" i="1" smtClean="0">
                            <a:latin typeface="Cambria Math" panose="02040503050406030204" pitchFamily="18" charset="0"/>
                          </a:rPr>
                          <m:t>−1</m:t>
                        </m:r>
                      </m:num>
                      <m:den>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𝑡𝑜𝑡𝑎𝑙</m:t>
                            </m:r>
                          </m:sub>
                        </m:sSub>
                        <m:r>
                          <a:rPr lang="en-US" b="0" i="1" smtClean="0">
                            <a:latin typeface="Cambria Math" panose="02040503050406030204" pitchFamily="18" charset="0"/>
                          </a:rPr>
                          <m:t>−1</m:t>
                        </m:r>
                      </m:den>
                    </m:f>
                    <m:r>
                      <a:rPr lang="en-US" b="0" i="1" smtClean="0">
                        <a:latin typeface="Cambria Math" panose="02040503050406030204" pitchFamily="18" charset="0"/>
                      </a:rPr>
                      <m:t> </m:t>
                    </m:r>
                  </m:oMath>
                </a14:m>
                <a:endParaRPr lang="en-US" dirty="0" smtClean="0"/>
              </a:p>
              <a:p>
                <a:pPr lvl="3">
                  <a:lnSpc>
                    <a:spcPct val="170000"/>
                  </a:lnSpc>
                </a:pPr>
                <a14:m>
                  <m:oMath xmlns:m="http://schemas.openxmlformats.org/officeDocument/2006/math">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𝑖𝑛𝑑𝑖𝑟𝑒𝑐𝑡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𝑅𝑅</m:t>
                        </m:r>
                      </m:e>
                      <m:sub>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𝑂</m:t>
                        </m:r>
                      </m:sub>
                    </m:sSub>
                    <m:r>
                      <a:rPr lang="en-US" b="0" i="1" smtClean="0">
                        <a:latin typeface="Cambria Math" panose="02040503050406030204" pitchFamily="18" charset="0"/>
                      </a:rPr>
                      <m:t>∗</m:t>
                    </m:r>
                    <m:r>
                      <a:rPr lang="en-US" b="0" i="1" smtClean="0">
                        <a:latin typeface="Cambria Math" panose="02040503050406030204" pitchFamily="18" charset="0"/>
                      </a:rPr>
                      <m:t>𝑑𝑒𝑙𝑡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𝑀</m:t>
                        </m:r>
                      </m:sub>
                    </m:sSub>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8121445" cy="4840646"/>
              </a:xfrm>
              <a:blipFill>
                <a:blip r:embed="rId5"/>
                <a:stretch>
                  <a:fillRect l="-826" t="-2264"/>
                </a:stretch>
              </a:blipFill>
            </p:spPr>
            <p:txBody>
              <a:bodyPr/>
              <a:lstStyle/>
              <a:p>
                <a:r>
                  <a:rPr lang="en-US">
                    <a:noFill/>
                  </a:rPr>
                  <a:t> </a:t>
                </a:r>
              </a:p>
            </p:txBody>
          </p:sp>
        </mc:Fallback>
      </mc:AlternateContent>
    </p:spTree>
    <p:extLst>
      <p:ext uri="{BB962C8B-B14F-4D97-AF65-F5344CB8AC3E}">
        <p14:creationId xmlns:p14="http://schemas.microsoft.com/office/powerpoint/2010/main" val="81865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68759"/>
          </a:xfrm>
        </p:spPr>
        <p:txBody>
          <a:bodyPr/>
          <a:lstStyle/>
          <a:p>
            <a:r>
              <a:rPr lang="en-US" dirty="0" smtClean="0"/>
              <a:t>First… for correlated risks that affect the same outcome</a:t>
            </a:r>
            <a:endParaRPr lang="en-US" dirty="0"/>
          </a:p>
        </p:txBody>
      </p:sp>
    </p:spTree>
    <p:extLst>
      <p:ext uri="{BB962C8B-B14F-4D97-AF65-F5344CB8AC3E}">
        <p14:creationId xmlns:p14="http://schemas.microsoft.com/office/powerpoint/2010/main" val="416997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GBD Mediation factor details</a:t>
            </a:r>
            <a:endParaRPr lang="en-US" dirty="0"/>
          </a:p>
        </p:txBody>
      </p:sp>
      <p:sp>
        <p:nvSpPr>
          <p:cNvPr id="3" name="Content Placeholder 2"/>
          <p:cNvSpPr>
            <a:spLocks noGrp="1"/>
          </p:cNvSpPr>
          <p:nvPr>
            <p:ph idx="1"/>
          </p:nvPr>
        </p:nvSpPr>
        <p:spPr/>
        <p:txBody>
          <a:bodyPr/>
          <a:lstStyle/>
          <a:p>
            <a:r>
              <a:rPr lang="en-US" dirty="0" smtClean="0"/>
              <a:t>Truncate mediation factor distribution at 1</a:t>
            </a:r>
          </a:p>
          <a:p>
            <a:r>
              <a:rPr lang="en-US" dirty="0" smtClean="0"/>
              <a:t>Allowed negative draws, but excluded mediation networks if there were more than 50 negative draws</a:t>
            </a:r>
          </a:p>
          <a:p>
            <a:r>
              <a:rPr lang="en-US" dirty="0" smtClean="0"/>
              <a:t>Mediation assumed not to vary by location, age, sex, or year</a:t>
            </a:r>
          </a:p>
          <a:p>
            <a:r>
              <a:rPr lang="en-US" dirty="0" smtClean="0"/>
              <a:t>GBD has a “mediation matrix” of all risk-mediator-cause pairs in GBD and associated mediation factors </a:t>
            </a:r>
          </a:p>
          <a:p>
            <a:pPr lvl="1"/>
            <a:r>
              <a:rPr lang="en-US" dirty="0" smtClean="0"/>
              <a:t>This is being updated in GBD 2020</a:t>
            </a:r>
          </a:p>
          <a:p>
            <a:pPr marL="0" indent="0">
              <a:buNone/>
            </a:pPr>
            <a:endParaRPr lang="en-US" dirty="0"/>
          </a:p>
        </p:txBody>
      </p:sp>
    </p:spTree>
    <p:extLst>
      <p:ext uri="{BB962C8B-B14F-4D97-AF65-F5344CB8AC3E}">
        <p14:creationId xmlns:p14="http://schemas.microsoft.com/office/powerpoint/2010/main" val="3604326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118137" y="1015155"/>
            <a:ext cx="5191850" cy="2829320"/>
          </a:xfrm>
          <a:prstGeom prst="rect">
            <a:avLst/>
          </a:prstGeom>
        </p:spPr>
      </p:pic>
      <p:sp>
        <p:nvSpPr>
          <p:cNvPr id="2" name="Title 1"/>
          <p:cNvSpPr>
            <a:spLocks noGrp="1"/>
          </p:cNvSpPr>
          <p:nvPr>
            <p:ph type="title"/>
          </p:nvPr>
        </p:nvSpPr>
        <p:spPr/>
        <p:txBody>
          <a:bodyPr/>
          <a:lstStyle/>
          <a:p>
            <a:r>
              <a:rPr lang="en-US" dirty="0" smtClean="0"/>
              <a:t>Additional GBD mediation details</a:t>
            </a:r>
            <a:endParaRPr lang="en-US" dirty="0"/>
          </a:p>
        </p:txBody>
      </p:sp>
      <p:sp>
        <p:nvSpPr>
          <p:cNvPr id="3" name="Content Placeholder 2"/>
          <p:cNvSpPr>
            <a:spLocks noGrp="1"/>
          </p:cNvSpPr>
          <p:nvPr>
            <p:ph idx="1"/>
          </p:nvPr>
        </p:nvSpPr>
        <p:spPr>
          <a:xfrm>
            <a:off x="838200" y="1825625"/>
            <a:ext cx="7354529" cy="4351338"/>
          </a:xfrm>
        </p:spPr>
        <p:txBody>
          <a:bodyPr/>
          <a:lstStyle/>
          <a:p>
            <a:r>
              <a:rPr lang="en-US" dirty="0"/>
              <a:t>There are some risk/cause pairs </a:t>
            </a:r>
            <a:r>
              <a:rPr lang="en-US" dirty="0" smtClean="0"/>
              <a:t>in GBD that </a:t>
            </a:r>
            <a:r>
              <a:rPr lang="en-US" dirty="0"/>
              <a:t>are </a:t>
            </a:r>
            <a:r>
              <a:rPr lang="en-US" i="1" dirty="0"/>
              <a:t>entirely</a:t>
            </a:r>
            <a:r>
              <a:rPr lang="en-US" dirty="0"/>
              <a:t> mediated by another risk </a:t>
            </a:r>
            <a:r>
              <a:rPr lang="en-US" dirty="0" smtClean="0"/>
              <a:t>factor</a:t>
            </a:r>
          </a:p>
          <a:p>
            <a:pPr lvl="1"/>
            <a:r>
              <a:rPr lang="en-US" dirty="0" smtClean="0"/>
              <a:t>MF = 1</a:t>
            </a:r>
          </a:p>
          <a:p>
            <a:pPr lvl="1"/>
            <a:r>
              <a:rPr lang="en-US" dirty="0" smtClean="0"/>
              <a:t>No direct effect of risk on cause</a:t>
            </a:r>
          </a:p>
          <a:p>
            <a:pPr lvl="1"/>
            <a:r>
              <a:rPr lang="en-US" dirty="0" smtClean="0"/>
              <a:t>“Mediator” is an intermediate on the pathway between the risk and cause</a:t>
            </a:r>
          </a:p>
          <a:p>
            <a:pPr lvl="1"/>
            <a:r>
              <a:rPr lang="en-US" dirty="0" smtClean="0"/>
              <a:t>Ex: lead exposure in bone entirely mediated through SBP</a:t>
            </a:r>
          </a:p>
          <a:p>
            <a:pPr lvl="2"/>
            <a:r>
              <a:rPr lang="en-US" dirty="0" smtClean="0"/>
              <a:t>Effect of lead on IHD adjusted for SBP = 0</a:t>
            </a:r>
          </a:p>
          <a:p>
            <a:pPr marL="457200" lvl="1" indent="0">
              <a:buNone/>
            </a:pPr>
            <a:endParaRPr lang="en-US" dirty="0" smtClean="0"/>
          </a:p>
        </p:txBody>
      </p:sp>
    </p:spTree>
    <p:extLst>
      <p:ext uri="{BB962C8B-B14F-4D97-AF65-F5344CB8AC3E}">
        <p14:creationId xmlns:p14="http://schemas.microsoft.com/office/powerpoint/2010/main" val="1324143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059351" y="365125"/>
            <a:ext cx="5689903" cy="3563712"/>
          </a:xfrm>
          <a:prstGeom prst="rect">
            <a:avLst/>
          </a:prstGeom>
        </p:spPr>
      </p:pic>
      <p:sp>
        <p:nvSpPr>
          <p:cNvPr id="2" name="Title 1"/>
          <p:cNvSpPr>
            <a:spLocks noGrp="1"/>
          </p:cNvSpPr>
          <p:nvPr>
            <p:ph type="title"/>
          </p:nvPr>
        </p:nvSpPr>
        <p:spPr/>
        <p:txBody>
          <a:bodyPr/>
          <a:lstStyle/>
          <a:p>
            <a:r>
              <a:rPr lang="en-US" dirty="0" smtClean="0"/>
              <a:t>GBD Child growth failure</a:t>
            </a:r>
            <a:endParaRPr lang="en-US" dirty="0"/>
          </a:p>
        </p:txBody>
      </p:sp>
      <p:sp>
        <p:nvSpPr>
          <p:cNvPr id="3" name="Content Placeholder 2"/>
          <p:cNvSpPr>
            <a:spLocks noGrp="1"/>
          </p:cNvSpPr>
          <p:nvPr>
            <p:ph idx="1"/>
          </p:nvPr>
        </p:nvSpPr>
        <p:spPr>
          <a:xfrm>
            <a:off x="838200" y="1825625"/>
            <a:ext cx="5128277" cy="4351338"/>
          </a:xfrm>
        </p:spPr>
        <p:txBody>
          <a:bodyPr>
            <a:normAutofit fontScale="77500" lnSpcReduction="20000"/>
          </a:bodyPr>
          <a:lstStyle/>
          <a:p>
            <a:r>
              <a:rPr lang="en-US" dirty="0" smtClean="0"/>
              <a:t>CGF not directly modeled as a risk; rather, estimated as an aggregate of wasting, stunting, underweight</a:t>
            </a:r>
          </a:p>
          <a:p>
            <a:r>
              <a:rPr lang="en-US" dirty="0" smtClean="0"/>
              <a:t>Wasting, stunting, and underweight exposures are highly correlated, most RRs are not adjusted for each other</a:t>
            </a:r>
          </a:p>
          <a:p>
            <a:pPr lvl="1"/>
            <a:r>
              <a:rPr lang="en-US" dirty="0" smtClean="0"/>
              <a:t>Joint PAF calculation without considering covariance would highly overestimate</a:t>
            </a:r>
          </a:p>
          <a:p>
            <a:r>
              <a:rPr lang="en-US" dirty="0" smtClean="0"/>
              <a:t>GBD calculated RRs adjusted for the other measures and then aggregated for CGF PAF</a:t>
            </a:r>
          </a:p>
          <a:p>
            <a:r>
              <a:rPr lang="en-US" dirty="0" smtClean="0"/>
              <a:t>No mediation present here</a:t>
            </a:r>
          </a:p>
          <a:p>
            <a:r>
              <a:rPr lang="en-US" dirty="0" smtClean="0"/>
              <a:t>Allows for assessment of impact of CGF on outcome of interest rather than sub-risks individually</a:t>
            </a:r>
            <a:endParaRPr lang="en-US" dirty="0"/>
          </a:p>
        </p:txBody>
      </p:sp>
      <p:pic>
        <p:nvPicPr>
          <p:cNvPr id="6" name="Picture 5"/>
          <p:cNvPicPr>
            <a:picLocks noChangeAspect="1"/>
          </p:cNvPicPr>
          <p:nvPr/>
        </p:nvPicPr>
        <p:blipFill>
          <a:blip r:embed="rId3"/>
          <a:stretch>
            <a:fillRect/>
          </a:stretch>
        </p:blipFill>
        <p:spPr>
          <a:xfrm>
            <a:off x="8904303" y="4178662"/>
            <a:ext cx="2870157" cy="2258183"/>
          </a:xfrm>
          <a:prstGeom prst="rect">
            <a:avLst/>
          </a:prstGeom>
        </p:spPr>
      </p:pic>
    </p:spTree>
    <p:extLst>
      <p:ext uri="{BB962C8B-B14F-4D97-AF65-F5344CB8AC3E}">
        <p14:creationId xmlns:p14="http://schemas.microsoft.com/office/powerpoint/2010/main" val="2689387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risks in Vivarium</a:t>
            </a:r>
            <a:endParaRPr lang="en-US" dirty="0"/>
          </a:p>
        </p:txBody>
      </p:sp>
      <p:sp>
        <p:nvSpPr>
          <p:cNvPr id="3" name="Content Placeholder 2"/>
          <p:cNvSpPr>
            <a:spLocks noGrp="1"/>
          </p:cNvSpPr>
          <p:nvPr>
            <p:ph idx="1"/>
          </p:nvPr>
        </p:nvSpPr>
        <p:spPr/>
        <p:txBody>
          <a:bodyPr>
            <a:normAutofit lnSpcReduction="10000"/>
          </a:bodyPr>
          <a:lstStyle/>
          <a:p>
            <a:r>
              <a:rPr lang="en-US" dirty="0" smtClean="0"/>
              <a:t>Assigning correlated risk exposures</a:t>
            </a:r>
          </a:p>
          <a:p>
            <a:pPr lvl="1"/>
            <a:r>
              <a:rPr lang="en-US" dirty="0" smtClean="0"/>
              <a:t>Use </a:t>
            </a:r>
            <a:r>
              <a:rPr lang="en-US" b="1" i="1" dirty="0" smtClean="0"/>
              <a:t>unadjusted, total</a:t>
            </a:r>
            <a:r>
              <a:rPr lang="en-US" dirty="0" smtClean="0"/>
              <a:t> measures of association between correlated risks in our simulation to assign risk exposures to simulants, regardless of whether mediation is present</a:t>
            </a:r>
          </a:p>
          <a:p>
            <a:pPr lvl="2"/>
            <a:r>
              <a:rPr lang="en-US" dirty="0" smtClean="0"/>
              <a:t>Goal is to capture the aggregate impact of </a:t>
            </a:r>
            <a:r>
              <a:rPr lang="en-US" dirty="0" err="1" smtClean="0"/>
              <a:t>unmodelled</a:t>
            </a:r>
            <a:r>
              <a:rPr lang="en-US" dirty="0" smtClean="0"/>
              <a:t> common causes</a:t>
            </a:r>
          </a:p>
          <a:p>
            <a:r>
              <a:rPr lang="en-US" dirty="0" smtClean="0"/>
              <a:t>Applying risk effects of correlated risks</a:t>
            </a:r>
          </a:p>
          <a:p>
            <a:pPr lvl="1"/>
            <a:r>
              <a:rPr lang="en-US" dirty="0" smtClean="0"/>
              <a:t>When mediation is not present among modeled correlated risks</a:t>
            </a:r>
          </a:p>
          <a:p>
            <a:pPr lvl="2"/>
            <a:r>
              <a:rPr lang="en-US" dirty="0" smtClean="0"/>
              <a:t>Use joint PAF calculation rather than multiplicative PAF calculation</a:t>
            </a:r>
          </a:p>
          <a:p>
            <a:pPr lvl="2"/>
            <a:r>
              <a:rPr lang="en-US" dirty="0" smtClean="0"/>
              <a:t>Use relative risks adjusted for confounding in calculation of the joint PAF</a:t>
            </a:r>
          </a:p>
          <a:p>
            <a:pPr lvl="1"/>
            <a:r>
              <a:rPr lang="en-US" dirty="0" smtClean="0"/>
              <a:t>When mediation is present among modeled correlated risks</a:t>
            </a:r>
          </a:p>
          <a:p>
            <a:pPr lvl="2"/>
            <a:r>
              <a:rPr lang="en-US" dirty="0" smtClean="0"/>
              <a:t>Use joint PAF calculation rather than multiplicative PAF calculation</a:t>
            </a:r>
            <a:endParaRPr lang="en-US" dirty="0"/>
          </a:p>
          <a:p>
            <a:pPr lvl="2"/>
            <a:r>
              <a:rPr lang="en-US" dirty="0" smtClean="0"/>
              <a:t>Use relative risks adjusted for confounding AND mediation in the calculation of the joint PAF</a:t>
            </a:r>
          </a:p>
        </p:txBody>
      </p:sp>
    </p:spTree>
    <p:extLst>
      <p:ext uri="{BB962C8B-B14F-4D97-AF65-F5344CB8AC3E}">
        <p14:creationId xmlns:p14="http://schemas.microsoft.com/office/powerpoint/2010/main" val="2677053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effects for correlated risks</a:t>
            </a:r>
            <a:endParaRPr lang="en-US" dirty="0"/>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838200" y="1825625"/>
                <a:ext cx="6823587" cy="4351338"/>
              </a:xfrm>
            </p:spPr>
            <p:txBody>
              <a:bodyPr>
                <a:normAutofit fontScale="70000" lnSpcReduction="20000"/>
              </a:bodyPr>
              <a:lstStyle/>
              <a:p>
                <a:pPr marL="0" indent="0">
                  <a:buNone/>
                </a:pPr>
                <a:r>
                  <a:rPr lang="en-US" u="sng" dirty="0" smtClean="0"/>
                  <a:t>When we model R1 and R2 (and not R3)</a:t>
                </a:r>
                <a:endParaRPr lang="en-US" b="0" i="1" u="sng" dirty="0" smtClean="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𝑃𝐴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𝑅</m:t>
                        </m:r>
                        <m:r>
                          <a:rPr lang="en-US" b="0" i="1" smtClean="0">
                            <a:latin typeface="Cambria Math" panose="02040503050406030204" pitchFamily="18" charset="0"/>
                          </a:rPr>
                          <m:t>1,</m:t>
                        </m:r>
                        <m:r>
                          <a:rPr lang="en-US" b="0" i="1" smtClean="0">
                            <a:latin typeface="Cambria Math" panose="02040503050406030204" pitchFamily="18" charset="0"/>
                          </a:rPr>
                          <m:t>𝑅</m:t>
                        </m:r>
                        <m:r>
                          <a:rPr lang="en-US" b="0" i="1" smtClean="0">
                            <a:latin typeface="Cambria Math" panose="02040503050406030204" pitchFamily="18" charset="0"/>
                          </a:rPr>
                          <m:t>2</m:t>
                        </m:r>
                      </m:sub>
                    </m:sSub>
                    <m:r>
                      <a:rPr lang="en-US" b="0" i="1" smtClean="0">
                        <a:latin typeface="Cambria Math" panose="02040503050406030204" pitchFamily="18" charset="0"/>
                      </a:rPr>
                      <m:t>=1 − </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1,</m:t>
                                </m:r>
                                <m:r>
                                  <a:rPr lang="en-US" b="1" i="1" smtClean="0">
                                    <a:solidFill>
                                      <a:srgbClr val="66AB9F"/>
                                    </a:solidFill>
                                    <a:latin typeface="Cambria Math" panose="02040503050406030204" pitchFamily="18" charset="0"/>
                                  </a:rPr>
                                  <m:t>𝒅𝒊𝒓𝒆𝒄𝒕</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𝑒𝑅</m:t>
                                    </m:r>
                                    <m:r>
                                      <a:rPr lang="en-US" b="0" i="1" smtClean="0">
                                        <a:latin typeface="Cambria Math" panose="02040503050406030204" pitchFamily="18" charset="0"/>
                                      </a:rPr>
                                      <m:t>1</m:t>
                                    </m:r>
                                  </m:e>
                                  <m:sub>
                                    <m:r>
                                      <a:rPr lang="en-US" b="0" i="1" smtClean="0">
                                        <a:latin typeface="Cambria Math" panose="02040503050406030204" pitchFamily="18" charset="0"/>
                                      </a:rPr>
                                      <m:t>𝑖</m:t>
                                    </m:r>
                                  </m:sub>
                                </m:sSub>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2</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𝑒𝑅</m:t>
                                    </m:r>
                                    <m:r>
                                      <a:rPr lang="en-US" b="0" i="1" smtClean="0">
                                        <a:latin typeface="Cambria Math" panose="02040503050406030204" pitchFamily="18" charset="0"/>
                                      </a:rPr>
                                      <m:t>2</m:t>
                                    </m:r>
                                  </m:e>
                                  <m:sub>
                                    <m:r>
                                      <a:rPr lang="en-US" b="0" i="1" smtClean="0">
                                        <a:latin typeface="Cambria Math" panose="02040503050406030204" pitchFamily="18" charset="0"/>
                                      </a:rPr>
                                      <m:t>𝑖</m:t>
                                    </m:r>
                                  </m:sub>
                                </m:sSub>
                              </m:sup>
                            </m:sSubSup>
                          </m:e>
                        </m:nary>
                      </m:den>
                    </m:f>
                  </m:oMath>
                </a14:m>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𝐺𝐵𝐷</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1 −</m:t>
                        </m:r>
                        <m:r>
                          <a:rPr lang="en-US" b="0" i="1" smtClean="0">
                            <a:latin typeface="Cambria Math" panose="02040503050406030204" pitchFamily="18" charset="0"/>
                          </a:rPr>
                          <m:t>𝑃𝐴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𝑅</m:t>
                            </m:r>
                            <m:r>
                              <a:rPr lang="en-US" b="0" i="1" smtClean="0">
                                <a:latin typeface="Cambria Math" panose="02040503050406030204" pitchFamily="18" charset="0"/>
                              </a:rPr>
                              <m:t>1,</m:t>
                            </m:r>
                            <m:r>
                              <a:rPr lang="en-US" b="0" i="1" smtClean="0">
                                <a:latin typeface="Cambria Math" panose="02040503050406030204" pitchFamily="18" charset="0"/>
                              </a:rPr>
                              <m:t>𝑅</m:t>
                            </m:r>
                            <m:r>
                              <a:rPr lang="en-US" b="0" i="1" smtClean="0">
                                <a:latin typeface="Cambria Math" panose="02040503050406030204" pitchFamily="18" charset="0"/>
                              </a:rPr>
                              <m:t>2</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1,</m:t>
                        </m:r>
                        <m:r>
                          <a:rPr lang="en-US" b="1" i="1" smtClean="0">
                            <a:solidFill>
                              <a:srgbClr val="66AB9F"/>
                            </a:solidFill>
                            <a:latin typeface="Cambria Math" panose="02040503050406030204" pitchFamily="18" charset="0"/>
                          </a:rPr>
                          <m:t>𝒅𝒊𝒓𝒆𝒄𝒕</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𝑒𝑅</m:t>
                            </m:r>
                            <m:r>
                              <a:rPr lang="en-US" b="0" i="1" smtClean="0">
                                <a:latin typeface="Cambria Math" panose="02040503050406030204" pitchFamily="18" charset="0"/>
                              </a:rPr>
                              <m:t>1</m:t>
                            </m:r>
                          </m:e>
                          <m:sub>
                            <m:r>
                              <a:rPr lang="en-US" b="0" i="1" smtClean="0">
                                <a:latin typeface="Cambria Math" panose="02040503050406030204" pitchFamily="18" charset="0"/>
                              </a:rPr>
                              <m:t>𝑖</m:t>
                            </m:r>
                          </m:sub>
                        </m:sSub>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2</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𝑒𝑅</m:t>
                            </m:r>
                            <m:r>
                              <a:rPr lang="en-US" b="0" i="1" smtClean="0">
                                <a:latin typeface="Cambria Math" panose="02040503050406030204" pitchFamily="18" charset="0"/>
                              </a:rPr>
                              <m:t>2</m:t>
                            </m:r>
                          </m:e>
                          <m:sub>
                            <m:r>
                              <a:rPr lang="en-US" b="0" i="1" smtClean="0">
                                <a:latin typeface="Cambria Math" panose="02040503050406030204" pitchFamily="18" charset="0"/>
                              </a:rPr>
                              <m:t>𝑖</m:t>
                            </m:r>
                          </m:sub>
                        </m:sSub>
                      </m:sup>
                    </m:sSubSup>
                  </m:oMath>
                </a14:m>
                <a:endParaRPr lang="en-US" b="0" dirty="0" smtClean="0"/>
              </a:p>
              <a:p>
                <a:pPr marL="0" indent="0">
                  <a:buNone/>
                </a:pPr>
                <a:r>
                  <a:rPr lang="en-US" u="sng" dirty="0" smtClean="0"/>
                  <a:t>When we model R1 and </a:t>
                </a:r>
                <a:r>
                  <a:rPr lang="en-US" i="1" u="sng" dirty="0" smtClean="0"/>
                  <a:t>not</a:t>
                </a:r>
                <a:r>
                  <a:rPr lang="en-US" u="sng" dirty="0" smtClean="0"/>
                  <a:t> R2 (or R3)</a:t>
                </a:r>
              </a:p>
              <a:p>
                <a14:m>
                  <m:oMath xmlns:m="http://schemas.openxmlformats.org/officeDocument/2006/math">
                    <m:r>
                      <a:rPr lang="en-US" b="0" i="1" smtClean="0">
                        <a:latin typeface="Cambria Math" panose="02040503050406030204" pitchFamily="18" charset="0"/>
                      </a:rPr>
                      <m:t>𝑃𝐴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𝑅</m:t>
                        </m:r>
                        <m:r>
                          <a:rPr lang="en-US" b="0" i="1" smtClean="0">
                            <a:latin typeface="Cambria Math" panose="02040503050406030204" pitchFamily="18" charset="0"/>
                          </a:rPr>
                          <m:t>1</m:t>
                        </m:r>
                      </m:sub>
                    </m:sSub>
                    <m:r>
                      <a:rPr lang="en-US" b="0" i="1" smtClean="0">
                        <a:latin typeface="Cambria Math" panose="02040503050406030204" pitchFamily="18" charset="0"/>
                      </a:rPr>
                      <m:t>=1 − </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1,</m:t>
                                </m:r>
                                <m:r>
                                  <a:rPr lang="en-US" b="1" i="1" smtClean="0">
                                    <a:solidFill>
                                      <a:schemeClr val="accent5"/>
                                    </a:solidFill>
                                    <a:latin typeface="Cambria Math" panose="02040503050406030204" pitchFamily="18" charset="0"/>
                                  </a:rPr>
                                  <m:t>𝒕𝒐𝒕𝒂𝒍</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𝑒𝑅</m:t>
                                    </m:r>
                                    <m:r>
                                      <a:rPr lang="en-US" b="0" i="1" smtClean="0">
                                        <a:latin typeface="Cambria Math" panose="02040503050406030204" pitchFamily="18" charset="0"/>
                                      </a:rPr>
                                      <m:t>1</m:t>
                                    </m:r>
                                  </m:e>
                                  <m:sub>
                                    <m:r>
                                      <a:rPr lang="en-US" b="0" i="1" smtClean="0">
                                        <a:latin typeface="Cambria Math" panose="02040503050406030204" pitchFamily="18" charset="0"/>
                                      </a:rPr>
                                      <m:t>𝑖</m:t>
                                    </m:r>
                                  </m:sub>
                                </m:sSub>
                              </m:sup>
                            </m:sSubSup>
                          </m:e>
                        </m:nary>
                      </m:den>
                    </m:f>
                  </m:oMath>
                </a14:m>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𝐺𝐵𝐷</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1 −</m:t>
                        </m:r>
                        <m:r>
                          <a:rPr lang="en-US" b="0" i="1" smtClean="0">
                            <a:latin typeface="Cambria Math" panose="02040503050406030204" pitchFamily="18" charset="0"/>
                          </a:rPr>
                          <m:t>𝑃𝐴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𝑅</m:t>
                            </m:r>
                            <m:r>
                              <a:rPr lang="en-US" b="0" i="1" smtClean="0">
                                <a:latin typeface="Cambria Math" panose="02040503050406030204" pitchFamily="18" charset="0"/>
                              </a:rPr>
                              <m:t>1</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1,</m:t>
                        </m:r>
                        <m:r>
                          <a:rPr lang="en-US" b="1" i="1" smtClean="0">
                            <a:solidFill>
                              <a:schemeClr val="accent5"/>
                            </a:solidFill>
                            <a:latin typeface="Cambria Math" panose="02040503050406030204" pitchFamily="18" charset="0"/>
                          </a:rPr>
                          <m:t>𝒕𝒐𝒕𝒂𝒍</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𝑒𝑅</m:t>
                            </m:r>
                            <m:r>
                              <a:rPr lang="en-US" b="0" i="1" smtClean="0">
                                <a:latin typeface="Cambria Math" panose="02040503050406030204" pitchFamily="18" charset="0"/>
                              </a:rPr>
                              <m:t>1</m:t>
                            </m:r>
                          </m:e>
                          <m:sub>
                            <m:r>
                              <a:rPr lang="en-US" b="0" i="1" smtClean="0">
                                <a:latin typeface="Cambria Math" panose="02040503050406030204" pitchFamily="18" charset="0"/>
                              </a:rPr>
                              <m:t>𝑖</m:t>
                            </m:r>
                          </m:sub>
                        </m:sSub>
                      </m:sup>
                    </m:sSubSup>
                  </m:oMath>
                </a14:m>
                <a:endParaRPr lang="en-US" b="0" dirty="0" smtClean="0"/>
              </a:p>
              <a:p>
                <a:pPr marL="0" indent="0">
                  <a:buNone/>
                </a:pPr>
                <a:r>
                  <a:rPr lang="en-US" u="sng" dirty="0" smtClean="0"/>
                  <a:t>When we model R1 and R3 </a:t>
                </a:r>
                <a:r>
                  <a:rPr lang="en-US" i="1" u="sng" dirty="0" smtClean="0"/>
                  <a:t>not</a:t>
                </a:r>
                <a:r>
                  <a:rPr lang="en-US" u="sng" dirty="0" smtClean="0"/>
                  <a:t> R2</a:t>
                </a:r>
              </a:p>
              <a:p>
                <a14:m>
                  <m:oMath xmlns:m="http://schemas.openxmlformats.org/officeDocument/2006/math">
                    <m:r>
                      <a:rPr lang="en-US" b="0" i="1" smtClean="0">
                        <a:latin typeface="Cambria Math" panose="02040503050406030204" pitchFamily="18" charset="0"/>
                      </a:rPr>
                      <m:t>𝑃𝐴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𝑅</m:t>
                        </m:r>
                        <m:r>
                          <a:rPr lang="en-US" b="0" i="1" smtClean="0">
                            <a:latin typeface="Cambria Math" panose="02040503050406030204" pitchFamily="18" charset="0"/>
                          </a:rPr>
                          <m:t>1,</m:t>
                        </m:r>
                        <m:r>
                          <a:rPr lang="en-US" b="0" i="1" smtClean="0">
                            <a:latin typeface="Cambria Math" panose="02040503050406030204" pitchFamily="18" charset="0"/>
                          </a:rPr>
                          <m:t>𝑅</m:t>
                        </m:r>
                        <m:r>
                          <a:rPr lang="en-US" b="0" i="1" smtClean="0">
                            <a:latin typeface="Cambria Math" panose="02040503050406030204" pitchFamily="18" charset="0"/>
                          </a:rPr>
                          <m:t>3</m:t>
                        </m:r>
                      </m:sub>
                    </m:sSub>
                    <m:r>
                      <a:rPr lang="en-US" b="0" i="1" smtClean="0">
                        <a:latin typeface="Cambria Math" panose="02040503050406030204" pitchFamily="18" charset="0"/>
                      </a:rPr>
                      <m:t>=1 − </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1,</m:t>
                                </m:r>
                                <m:r>
                                  <a:rPr lang="en-US" b="1" i="1" smtClean="0">
                                    <a:solidFill>
                                      <a:schemeClr val="accent5"/>
                                    </a:solidFill>
                                    <a:latin typeface="Cambria Math" panose="02040503050406030204" pitchFamily="18" charset="0"/>
                                  </a:rPr>
                                  <m:t>𝒕𝒐𝒕𝒂𝒍</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𝑒𝑅</m:t>
                                    </m:r>
                                    <m:r>
                                      <a:rPr lang="en-US" b="0" i="1" smtClean="0">
                                        <a:latin typeface="Cambria Math" panose="02040503050406030204" pitchFamily="18" charset="0"/>
                                      </a:rPr>
                                      <m:t>1</m:t>
                                    </m:r>
                                  </m:e>
                                  <m:sub>
                                    <m:r>
                                      <a:rPr lang="en-US" b="0" i="1" smtClean="0">
                                        <a:latin typeface="Cambria Math" panose="02040503050406030204" pitchFamily="18" charset="0"/>
                                      </a:rPr>
                                      <m:t>𝑖</m:t>
                                    </m:r>
                                  </m:sub>
                                </m:sSub>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3</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𝑒𝑅</m:t>
                                    </m:r>
                                    <m:r>
                                      <a:rPr lang="en-US" b="0" i="1" smtClean="0">
                                        <a:latin typeface="Cambria Math" panose="02040503050406030204" pitchFamily="18" charset="0"/>
                                      </a:rPr>
                                      <m:t>3</m:t>
                                    </m:r>
                                  </m:e>
                                  <m:sub>
                                    <m:r>
                                      <a:rPr lang="en-US" b="0" i="1" smtClean="0">
                                        <a:latin typeface="Cambria Math" panose="02040503050406030204" pitchFamily="18" charset="0"/>
                                      </a:rPr>
                                      <m:t>𝑖</m:t>
                                    </m:r>
                                  </m:sub>
                                </m:sSub>
                              </m:sup>
                            </m:sSubSup>
                          </m:e>
                        </m:nary>
                      </m:den>
                    </m:f>
                  </m:oMath>
                </a14:m>
                <a:endParaRPr lang="en-US" b="0"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𝐺𝐵𝐷</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1 −</m:t>
                        </m:r>
                        <m:r>
                          <a:rPr lang="en-US" b="0" i="1" smtClean="0">
                            <a:latin typeface="Cambria Math" panose="02040503050406030204" pitchFamily="18" charset="0"/>
                          </a:rPr>
                          <m:t>𝑃𝐴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𝑅</m:t>
                            </m:r>
                            <m:r>
                              <a:rPr lang="en-US" b="0" i="1" smtClean="0">
                                <a:latin typeface="Cambria Math" panose="02040503050406030204" pitchFamily="18" charset="0"/>
                              </a:rPr>
                              <m:t>1,</m:t>
                            </m:r>
                            <m:r>
                              <a:rPr lang="en-US" b="0" i="1" smtClean="0">
                                <a:latin typeface="Cambria Math" panose="02040503050406030204" pitchFamily="18" charset="0"/>
                              </a:rPr>
                              <m:t>𝑅</m:t>
                            </m:r>
                            <m:r>
                              <a:rPr lang="en-US" b="0" i="1" smtClean="0">
                                <a:latin typeface="Cambria Math" panose="02040503050406030204" pitchFamily="18" charset="0"/>
                              </a:rPr>
                              <m:t>3</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1,</m:t>
                        </m:r>
                        <m:r>
                          <a:rPr lang="en-US" b="1" i="1" smtClean="0">
                            <a:solidFill>
                              <a:schemeClr val="accent5"/>
                            </a:solidFill>
                            <a:latin typeface="Cambria Math" panose="02040503050406030204" pitchFamily="18" charset="0"/>
                          </a:rPr>
                          <m:t>𝒕𝒐𝒕𝒂𝒍</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𝑒𝑅</m:t>
                            </m:r>
                            <m:r>
                              <a:rPr lang="en-US" b="0" i="1" smtClean="0">
                                <a:latin typeface="Cambria Math" panose="02040503050406030204" pitchFamily="18" charset="0"/>
                              </a:rPr>
                              <m:t>1</m:t>
                            </m:r>
                          </m:e>
                          <m:sub>
                            <m:r>
                              <a:rPr lang="en-US" b="0" i="1" smtClean="0">
                                <a:latin typeface="Cambria Math" panose="02040503050406030204" pitchFamily="18" charset="0"/>
                              </a:rPr>
                              <m:t>𝑖</m:t>
                            </m:r>
                          </m:sub>
                        </m:sSub>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3</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𝑒𝑅</m:t>
                            </m:r>
                            <m:r>
                              <a:rPr lang="en-US" b="0" i="1" smtClean="0">
                                <a:latin typeface="Cambria Math" panose="02040503050406030204" pitchFamily="18" charset="0"/>
                              </a:rPr>
                              <m:t>3</m:t>
                            </m:r>
                          </m:e>
                          <m:sub>
                            <m:r>
                              <a:rPr lang="en-US" b="0" i="1" smtClean="0">
                                <a:latin typeface="Cambria Math" panose="02040503050406030204" pitchFamily="18" charset="0"/>
                              </a:rPr>
                              <m:t>𝑖</m:t>
                            </m:r>
                          </m:sub>
                        </m:sSub>
                      </m:sup>
                    </m:sSubSup>
                  </m:oMath>
                </a14:m>
                <a:endParaRPr lang="en-US" dirty="0" smtClean="0"/>
              </a:p>
              <a:p>
                <a:pPr lvl="2"/>
                <a:endParaRPr lang="en-US" dirty="0" smtClean="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838200" y="1825625"/>
                <a:ext cx="6823587" cy="4351338"/>
              </a:xfrm>
              <a:blipFill>
                <a:blip r:embed="rId2"/>
                <a:stretch>
                  <a:fillRect l="-983" t="-6863" b="-4762"/>
                </a:stretch>
              </a:blipFill>
            </p:spPr>
            <p:txBody>
              <a:bodyPr/>
              <a:lstStyle/>
              <a:p>
                <a:r>
                  <a:rPr lang="en-US">
                    <a:noFill/>
                  </a:rPr>
                  <a:t> </a:t>
                </a:r>
              </a:p>
            </p:txBody>
          </p:sp>
        </mc:Fallback>
      </mc:AlternateContent>
      <p:pic>
        <p:nvPicPr>
          <p:cNvPr id="9" name="Picture 8"/>
          <p:cNvPicPr>
            <a:picLocks noChangeAspect="1"/>
          </p:cNvPicPr>
          <p:nvPr/>
        </p:nvPicPr>
        <p:blipFill>
          <a:blip r:embed="rId3"/>
          <a:stretch>
            <a:fillRect/>
          </a:stretch>
        </p:blipFill>
        <p:spPr>
          <a:xfrm>
            <a:off x="8133736" y="1423448"/>
            <a:ext cx="3566380" cy="4982570"/>
          </a:xfrm>
          <a:prstGeom prst="rect">
            <a:avLst/>
          </a:prstGeom>
        </p:spPr>
      </p:pic>
    </p:spTree>
    <p:extLst>
      <p:ext uri="{BB962C8B-B14F-4D97-AF65-F5344CB8AC3E}">
        <p14:creationId xmlns:p14="http://schemas.microsoft.com/office/powerpoint/2010/main" val="3219610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there is risk exposure correlation via a common cause </a:t>
            </a:r>
            <a:r>
              <a:rPr lang="en-US" b="1" i="1" dirty="0" smtClean="0"/>
              <a:t>and</a:t>
            </a:r>
            <a:r>
              <a:rPr lang="en-US" dirty="0" smtClean="0"/>
              <a:t> mediation (scheme B)?</a:t>
            </a:r>
            <a:endParaRPr lang="en-US" dirty="0"/>
          </a:p>
        </p:txBody>
      </p:sp>
      <p:sp>
        <p:nvSpPr>
          <p:cNvPr id="3" name="Content Placeholder 2"/>
          <p:cNvSpPr>
            <a:spLocks noGrp="1"/>
          </p:cNvSpPr>
          <p:nvPr>
            <p:ph idx="1"/>
          </p:nvPr>
        </p:nvSpPr>
        <p:spPr>
          <a:xfrm>
            <a:off x="838201" y="1825624"/>
            <a:ext cx="6956322" cy="4420317"/>
          </a:xfrm>
        </p:spPr>
        <p:txBody>
          <a:bodyPr>
            <a:normAutofit fontScale="92500" lnSpcReduction="10000"/>
          </a:bodyPr>
          <a:lstStyle/>
          <a:p>
            <a:r>
              <a:rPr lang="en-US" dirty="0" smtClean="0"/>
              <a:t>For A and B, calculate PAFs and apply relative risks in the same manner as described for mediated risks</a:t>
            </a:r>
          </a:p>
          <a:p>
            <a:r>
              <a:rPr lang="en-US" dirty="0" smtClean="0"/>
              <a:t>For A and B, use unadjusted total correlation to assign correlated risk exposures, as for all correlated risk pairs</a:t>
            </a:r>
          </a:p>
          <a:p>
            <a:pPr lvl="1"/>
            <a:r>
              <a:rPr lang="en-US" dirty="0" smtClean="0"/>
              <a:t>For A (but not B), the unadjusted correlation between R1 and R2 will be equal to the modeled causal impact of R1 and R2</a:t>
            </a:r>
          </a:p>
          <a:p>
            <a:pPr lvl="2"/>
            <a:r>
              <a:rPr lang="en-US" dirty="0" smtClean="0"/>
              <a:t>Unrealistic, but important to note if making this assumption</a:t>
            </a:r>
          </a:p>
          <a:p>
            <a:pPr lvl="2"/>
            <a:r>
              <a:rPr lang="en-US" dirty="0" smtClean="0"/>
              <a:t>Intended to highlight the difference between the adjusted and unadjusted measures of association</a:t>
            </a:r>
          </a:p>
          <a:p>
            <a:pPr lvl="1"/>
            <a:endParaRPr lang="en-US" dirty="0" smtClean="0"/>
          </a:p>
          <a:p>
            <a:endParaRPr lang="en-US" dirty="0"/>
          </a:p>
        </p:txBody>
      </p:sp>
      <p:pic>
        <p:nvPicPr>
          <p:cNvPr id="4" name="Picture 3"/>
          <p:cNvPicPr>
            <a:picLocks noChangeAspect="1"/>
          </p:cNvPicPr>
          <p:nvPr/>
        </p:nvPicPr>
        <p:blipFill>
          <a:blip r:embed="rId2"/>
          <a:stretch>
            <a:fillRect/>
          </a:stretch>
        </p:blipFill>
        <p:spPr>
          <a:xfrm>
            <a:off x="8155695" y="4100700"/>
            <a:ext cx="3710973" cy="2059566"/>
          </a:xfrm>
          <a:prstGeom prst="rect">
            <a:avLst/>
          </a:prstGeom>
        </p:spPr>
      </p:pic>
      <p:pic>
        <p:nvPicPr>
          <p:cNvPr id="5" name="Picture 4"/>
          <p:cNvPicPr>
            <a:picLocks noChangeAspect="1"/>
          </p:cNvPicPr>
          <p:nvPr/>
        </p:nvPicPr>
        <p:blipFill>
          <a:blip r:embed="rId3"/>
          <a:stretch>
            <a:fillRect/>
          </a:stretch>
        </p:blipFill>
        <p:spPr>
          <a:xfrm>
            <a:off x="8117778" y="1638665"/>
            <a:ext cx="3786809" cy="2060816"/>
          </a:xfrm>
          <a:prstGeom prst="rect">
            <a:avLst/>
          </a:prstGeom>
        </p:spPr>
      </p:pic>
      <p:sp>
        <p:nvSpPr>
          <p:cNvPr id="6" name="TextBox 5"/>
          <p:cNvSpPr txBox="1"/>
          <p:nvPr/>
        </p:nvSpPr>
        <p:spPr>
          <a:xfrm>
            <a:off x="8155695" y="1496546"/>
            <a:ext cx="874164" cy="523220"/>
          </a:xfrm>
          <a:prstGeom prst="rect">
            <a:avLst/>
          </a:prstGeom>
          <a:noFill/>
        </p:spPr>
        <p:txBody>
          <a:bodyPr wrap="square" rtlCol="0">
            <a:spAutoFit/>
          </a:bodyPr>
          <a:lstStyle/>
          <a:p>
            <a:r>
              <a:rPr lang="en-US" sz="2800" b="1" dirty="0" smtClean="0"/>
              <a:t>A.</a:t>
            </a:r>
            <a:endParaRPr lang="en-US" b="1" dirty="0"/>
          </a:p>
        </p:txBody>
      </p:sp>
      <p:sp>
        <p:nvSpPr>
          <p:cNvPr id="7" name="TextBox 6"/>
          <p:cNvSpPr txBox="1"/>
          <p:nvPr/>
        </p:nvSpPr>
        <p:spPr>
          <a:xfrm>
            <a:off x="8155695" y="3912112"/>
            <a:ext cx="874164" cy="523220"/>
          </a:xfrm>
          <a:prstGeom prst="rect">
            <a:avLst/>
          </a:prstGeom>
          <a:noFill/>
        </p:spPr>
        <p:txBody>
          <a:bodyPr wrap="square" rtlCol="0">
            <a:spAutoFit/>
          </a:bodyPr>
          <a:lstStyle/>
          <a:p>
            <a:r>
              <a:rPr lang="en-US" sz="2800" b="1" dirty="0"/>
              <a:t>B</a:t>
            </a:r>
            <a:r>
              <a:rPr lang="en-US" sz="2800" b="1" dirty="0" smtClean="0"/>
              <a:t>.</a:t>
            </a:r>
            <a:endParaRPr lang="en-US" b="1" dirty="0"/>
          </a:p>
        </p:txBody>
      </p:sp>
    </p:spTree>
    <p:extLst>
      <p:ext uri="{BB962C8B-B14F-4D97-AF65-F5344CB8AC3E}">
        <p14:creationId xmlns:p14="http://schemas.microsoft.com/office/powerpoint/2010/main" val="1333409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other words…</a:t>
            </a:r>
            <a:endParaRPr lang="en-US" dirty="0"/>
          </a:p>
        </p:txBody>
      </p:sp>
      <p:sp>
        <p:nvSpPr>
          <p:cNvPr id="3" name="Content Placeholder 2"/>
          <p:cNvSpPr>
            <a:spLocks noGrp="1"/>
          </p:cNvSpPr>
          <p:nvPr>
            <p:ph idx="1"/>
          </p:nvPr>
        </p:nvSpPr>
        <p:spPr>
          <a:xfrm>
            <a:off x="1439991" y="4303943"/>
            <a:ext cx="4434348" cy="1342103"/>
          </a:xfrm>
        </p:spPr>
        <p:txBody>
          <a:bodyPr/>
          <a:lstStyle/>
          <a:p>
            <a:r>
              <a:rPr lang="en-US" dirty="0" smtClean="0"/>
              <a:t>Unlikely that this is the full picture in the </a:t>
            </a:r>
            <a:r>
              <a:rPr lang="en-US" i="1" dirty="0" smtClean="0"/>
              <a:t>real world</a:t>
            </a:r>
            <a:endParaRPr lang="en-US" dirty="0"/>
          </a:p>
        </p:txBody>
      </p:sp>
      <p:pic>
        <p:nvPicPr>
          <p:cNvPr id="4" name="Picture 3"/>
          <p:cNvPicPr>
            <a:picLocks noChangeAspect="1"/>
          </p:cNvPicPr>
          <p:nvPr/>
        </p:nvPicPr>
        <p:blipFill>
          <a:blip r:embed="rId2"/>
          <a:stretch>
            <a:fillRect/>
          </a:stretch>
        </p:blipFill>
        <p:spPr>
          <a:xfrm>
            <a:off x="1589208" y="2459704"/>
            <a:ext cx="3781953" cy="1838582"/>
          </a:xfrm>
          <a:prstGeom prst="rect">
            <a:avLst/>
          </a:prstGeom>
        </p:spPr>
      </p:pic>
      <p:pic>
        <p:nvPicPr>
          <p:cNvPr id="5" name="Picture 4"/>
          <p:cNvPicPr>
            <a:picLocks noChangeAspect="1"/>
          </p:cNvPicPr>
          <p:nvPr/>
        </p:nvPicPr>
        <p:blipFill>
          <a:blip r:embed="rId3"/>
          <a:stretch>
            <a:fillRect/>
          </a:stretch>
        </p:blipFill>
        <p:spPr>
          <a:xfrm>
            <a:off x="6023556" y="1468902"/>
            <a:ext cx="3839111" cy="3286584"/>
          </a:xfrm>
          <a:prstGeom prst="rect">
            <a:avLst/>
          </a:prstGeom>
        </p:spPr>
      </p:pic>
      <p:sp>
        <p:nvSpPr>
          <p:cNvPr id="6" name="Content Placeholder 2"/>
          <p:cNvSpPr txBox="1">
            <a:spLocks/>
          </p:cNvSpPr>
          <p:nvPr/>
        </p:nvSpPr>
        <p:spPr>
          <a:xfrm>
            <a:off x="6390968" y="4654525"/>
            <a:ext cx="4075469" cy="12641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More likely something like this!</a:t>
            </a:r>
            <a:endParaRPr lang="en-US" dirty="0"/>
          </a:p>
        </p:txBody>
      </p:sp>
    </p:spTree>
    <p:extLst>
      <p:ext uri="{BB962C8B-B14F-4D97-AF65-F5344CB8AC3E}">
        <p14:creationId xmlns:p14="http://schemas.microsoft.com/office/powerpoint/2010/main" val="2933011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098437" cy="1325563"/>
          </a:xfrm>
        </p:spPr>
        <p:txBody>
          <a:bodyPr/>
          <a:lstStyle/>
          <a:p>
            <a:r>
              <a:rPr lang="en-US" dirty="0" smtClean="0"/>
              <a:t>Intervening on correlated risks</a:t>
            </a:r>
            <a:endParaRPr lang="en-US" dirty="0"/>
          </a:p>
        </p:txBody>
      </p:sp>
      <p:pic>
        <p:nvPicPr>
          <p:cNvPr id="4" name="Picture 3"/>
          <p:cNvPicPr>
            <a:picLocks noChangeAspect="1"/>
          </p:cNvPicPr>
          <p:nvPr/>
        </p:nvPicPr>
        <p:blipFill>
          <a:blip r:embed="rId2"/>
          <a:stretch>
            <a:fillRect/>
          </a:stretch>
        </p:blipFill>
        <p:spPr>
          <a:xfrm>
            <a:off x="8204611" y="4508036"/>
            <a:ext cx="3710973" cy="2059566"/>
          </a:xfrm>
          <a:prstGeom prst="rect">
            <a:avLst/>
          </a:prstGeom>
        </p:spPr>
      </p:pic>
      <p:sp>
        <p:nvSpPr>
          <p:cNvPr id="3" name="Content Placeholder 2"/>
          <p:cNvSpPr>
            <a:spLocks noGrp="1"/>
          </p:cNvSpPr>
          <p:nvPr>
            <p:ph idx="1"/>
          </p:nvPr>
        </p:nvSpPr>
        <p:spPr>
          <a:xfrm>
            <a:off x="838200" y="1825625"/>
            <a:ext cx="7098437" cy="4351338"/>
          </a:xfrm>
        </p:spPr>
        <p:txBody>
          <a:bodyPr>
            <a:normAutofit fontScale="70000" lnSpcReduction="20000"/>
          </a:bodyPr>
          <a:lstStyle/>
          <a:p>
            <a:pPr marL="0" indent="0">
              <a:buNone/>
            </a:pPr>
            <a:r>
              <a:rPr lang="en-US" dirty="0" smtClean="0"/>
              <a:t>Intervention changes R1 exposures and has no direct impact on R2 exposures</a:t>
            </a:r>
          </a:p>
          <a:p>
            <a:r>
              <a:rPr lang="en-US" dirty="0" smtClean="0"/>
              <a:t>Scheme A</a:t>
            </a:r>
          </a:p>
          <a:p>
            <a:pPr lvl="1"/>
            <a:r>
              <a:rPr lang="en-US" dirty="0" smtClean="0"/>
              <a:t>No impact on R2 exposures</a:t>
            </a:r>
          </a:p>
          <a:p>
            <a:pPr lvl="1"/>
            <a:r>
              <a:rPr lang="en-US" dirty="0" smtClean="0"/>
              <a:t>Impact on O entirely through effect of R1</a:t>
            </a:r>
          </a:p>
          <a:p>
            <a:pPr lvl="1"/>
            <a:r>
              <a:rPr lang="en-US" dirty="0" smtClean="0"/>
              <a:t>Correlation between R1 and R2 will be attenuated in the intervention scenario </a:t>
            </a:r>
          </a:p>
          <a:p>
            <a:r>
              <a:rPr lang="en-US" dirty="0" smtClean="0"/>
              <a:t>Scheme B</a:t>
            </a:r>
          </a:p>
          <a:p>
            <a:pPr lvl="1"/>
            <a:r>
              <a:rPr lang="en-US" dirty="0" smtClean="0"/>
              <a:t>R2 exposures will change in accordance with the impact of R1 on R2</a:t>
            </a:r>
          </a:p>
          <a:p>
            <a:pPr lvl="1"/>
            <a:r>
              <a:rPr lang="en-US" dirty="0" smtClean="0"/>
              <a:t>Impact on O partially mediated through R2 </a:t>
            </a:r>
          </a:p>
          <a:p>
            <a:pPr lvl="1"/>
            <a:r>
              <a:rPr lang="en-US" dirty="0" smtClean="0"/>
              <a:t>Correlation between R1 and R2 will be unaffected in the intervention scenario</a:t>
            </a:r>
            <a:endParaRPr lang="en-US" dirty="0"/>
          </a:p>
          <a:p>
            <a:r>
              <a:rPr lang="en-US" dirty="0" smtClean="0"/>
              <a:t>Scheme C</a:t>
            </a:r>
          </a:p>
          <a:p>
            <a:pPr lvl="1"/>
            <a:r>
              <a:rPr lang="en-US" dirty="0" smtClean="0"/>
              <a:t>R2 exposures will change in accordance with the impact of R1 on R2</a:t>
            </a:r>
          </a:p>
          <a:p>
            <a:pPr lvl="1"/>
            <a:r>
              <a:rPr lang="en-US" dirty="0" smtClean="0"/>
              <a:t>Impact on O partially mediated through R2</a:t>
            </a:r>
          </a:p>
          <a:p>
            <a:pPr lvl="1"/>
            <a:r>
              <a:rPr lang="en-US" dirty="0" smtClean="0"/>
              <a:t>Correlation between R1 and R2 will be affected in the intervention scenario, but to a lesser degree than in scheme A</a:t>
            </a:r>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6694" y="457200"/>
            <a:ext cx="3699974" cy="1853833"/>
          </a:xfrm>
          <a:prstGeom prst="rect">
            <a:avLst/>
          </a:prstGeom>
        </p:spPr>
      </p:pic>
      <p:pic>
        <p:nvPicPr>
          <p:cNvPr id="7" name="Picture 6"/>
          <p:cNvPicPr>
            <a:picLocks noChangeAspect="1"/>
          </p:cNvPicPr>
          <p:nvPr/>
        </p:nvPicPr>
        <p:blipFill>
          <a:blip r:embed="rId4"/>
          <a:stretch>
            <a:fillRect/>
          </a:stretch>
        </p:blipFill>
        <p:spPr>
          <a:xfrm>
            <a:off x="8166694" y="2445970"/>
            <a:ext cx="3786809" cy="2060816"/>
          </a:xfrm>
          <a:prstGeom prst="rect">
            <a:avLst/>
          </a:prstGeom>
        </p:spPr>
      </p:pic>
      <p:sp>
        <p:nvSpPr>
          <p:cNvPr id="8" name="TextBox 7"/>
          <p:cNvSpPr txBox="1"/>
          <p:nvPr/>
        </p:nvSpPr>
        <p:spPr>
          <a:xfrm>
            <a:off x="8166694" y="365125"/>
            <a:ext cx="874164" cy="523220"/>
          </a:xfrm>
          <a:prstGeom prst="rect">
            <a:avLst/>
          </a:prstGeom>
          <a:noFill/>
        </p:spPr>
        <p:txBody>
          <a:bodyPr wrap="square" rtlCol="0">
            <a:spAutoFit/>
          </a:bodyPr>
          <a:lstStyle/>
          <a:p>
            <a:r>
              <a:rPr lang="en-US" sz="2800" b="1" dirty="0" smtClean="0"/>
              <a:t>A.</a:t>
            </a:r>
            <a:endParaRPr lang="en-US" b="1" dirty="0"/>
          </a:p>
        </p:txBody>
      </p:sp>
      <p:sp>
        <p:nvSpPr>
          <p:cNvPr id="10" name="TextBox 9"/>
          <p:cNvSpPr txBox="1"/>
          <p:nvPr/>
        </p:nvSpPr>
        <p:spPr>
          <a:xfrm>
            <a:off x="8166694" y="2445970"/>
            <a:ext cx="874164" cy="523220"/>
          </a:xfrm>
          <a:prstGeom prst="rect">
            <a:avLst/>
          </a:prstGeom>
          <a:noFill/>
        </p:spPr>
        <p:txBody>
          <a:bodyPr wrap="square" rtlCol="0">
            <a:spAutoFit/>
          </a:bodyPr>
          <a:lstStyle/>
          <a:p>
            <a:r>
              <a:rPr lang="en-US" sz="2800" b="1" dirty="0" smtClean="0"/>
              <a:t>B.</a:t>
            </a:r>
            <a:endParaRPr lang="en-US" b="1" dirty="0"/>
          </a:p>
        </p:txBody>
      </p:sp>
      <p:sp>
        <p:nvSpPr>
          <p:cNvPr id="11" name="TextBox 10"/>
          <p:cNvSpPr txBox="1"/>
          <p:nvPr/>
        </p:nvSpPr>
        <p:spPr>
          <a:xfrm>
            <a:off x="8166694" y="4506786"/>
            <a:ext cx="874164" cy="523220"/>
          </a:xfrm>
          <a:prstGeom prst="rect">
            <a:avLst/>
          </a:prstGeom>
          <a:noFill/>
        </p:spPr>
        <p:txBody>
          <a:bodyPr wrap="square" rtlCol="0">
            <a:spAutoFit/>
          </a:bodyPr>
          <a:lstStyle/>
          <a:p>
            <a:r>
              <a:rPr lang="en-US" sz="2800" b="1" dirty="0"/>
              <a:t>C</a:t>
            </a:r>
            <a:r>
              <a:rPr lang="en-US" sz="2800" b="1" dirty="0" smtClean="0"/>
              <a:t>.</a:t>
            </a:r>
            <a:endParaRPr lang="en-US" b="1" dirty="0"/>
          </a:p>
        </p:txBody>
      </p:sp>
    </p:spTree>
    <p:extLst>
      <p:ext uri="{BB962C8B-B14F-4D97-AF65-F5344CB8AC3E}">
        <p14:creationId xmlns:p14="http://schemas.microsoft.com/office/powerpoint/2010/main" val="1676323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024880" y="1363279"/>
            <a:ext cx="4721386" cy="3121636"/>
          </a:xfrm>
          <a:prstGeom prst="rect">
            <a:avLst/>
          </a:prstGeom>
        </p:spPr>
      </p:pic>
      <p:sp>
        <p:nvSpPr>
          <p:cNvPr id="2" name="Title 1"/>
          <p:cNvSpPr>
            <a:spLocks noGrp="1"/>
          </p:cNvSpPr>
          <p:nvPr>
            <p:ph type="title"/>
          </p:nvPr>
        </p:nvSpPr>
        <p:spPr/>
        <p:txBody>
          <a:bodyPr/>
          <a:lstStyle/>
          <a:p>
            <a:r>
              <a:rPr lang="en-US" dirty="0" smtClean="0"/>
              <a:t>When should and shouldn’t we model mediation?</a:t>
            </a:r>
            <a:endParaRPr lang="en-US" dirty="0"/>
          </a:p>
        </p:txBody>
      </p:sp>
      <p:sp>
        <p:nvSpPr>
          <p:cNvPr id="3" name="Content Placeholder 2"/>
          <p:cNvSpPr>
            <a:spLocks noGrp="1"/>
          </p:cNvSpPr>
          <p:nvPr>
            <p:ph idx="1"/>
          </p:nvPr>
        </p:nvSpPr>
        <p:spPr>
          <a:xfrm>
            <a:off x="838200" y="1825625"/>
            <a:ext cx="6590211" cy="4351338"/>
          </a:xfrm>
        </p:spPr>
        <p:txBody>
          <a:bodyPr/>
          <a:lstStyle/>
          <a:p>
            <a:r>
              <a:rPr lang="en-US" dirty="0" smtClean="0"/>
              <a:t>Intervention literature reports </a:t>
            </a:r>
            <a:r>
              <a:rPr lang="en-US" i="1" dirty="0" smtClean="0"/>
              <a:t>total </a:t>
            </a:r>
            <a:r>
              <a:rPr lang="en-US" dirty="0" smtClean="0"/>
              <a:t>effect of I on R1 </a:t>
            </a:r>
            <a:r>
              <a:rPr lang="en-US" smtClean="0"/>
              <a:t>and R2</a:t>
            </a:r>
            <a:endParaRPr lang="en-US" dirty="0" smtClean="0"/>
          </a:p>
          <a:p>
            <a:pPr lvl="1"/>
            <a:r>
              <a:rPr lang="en-US" dirty="0" smtClean="0"/>
              <a:t>Most likely scenario</a:t>
            </a:r>
          </a:p>
          <a:p>
            <a:pPr lvl="1"/>
            <a:r>
              <a:rPr lang="en-US" dirty="0" smtClean="0"/>
              <a:t>Model only the </a:t>
            </a:r>
            <a:r>
              <a:rPr lang="en-US" i="1" dirty="0" smtClean="0"/>
              <a:t>correlation</a:t>
            </a:r>
            <a:r>
              <a:rPr lang="en-US" dirty="0" smtClean="0"/>
              <a:t>, not causation between R and M</a:t>
            </a:r>
          </a:p>
          <a:p>
            <a:pPr lvl="2"/>
            <a:r>
              <a:rPr lang="en-US" dirty="0" smtClean="0"/>
              <a:t>Don’t want to double count the impact of the intervention</a:t>
            </a:r>
            <a:endParaRPr lang="en-US" dirty="0"/>
          </a:p>
        </p:txBody>
      </p:sp>
    </p:spTree>
    <p:extLst>
      <p:ext uri="{BB962C8B-B14F-4D97-AF65-F5344CB8AC3E}">
        <p14:creationId xmlns:p14="http://schemas.microsoft.com/office/powerpoint/2010/main" val="2038041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risks across time</a:t>
            </a:r>
            <a:endParaRPr lang="en-US" dirty="0"/>
          </a:p>
        </p:txBody>
      </p:sp>
      <p:sp>
        <p:nvSpPr>
          <p:cNvPr id="3" name="Content Placeholder 2"/>
          <p:cNvSpPr>
            <a:spLocks noGrp="1"/>
          </p:cNvSpPr>
          <p:nvPr>
            <p:ph idx="1"/>
          </p:nvPr>
        </p:nvSpPr>
        <p:spPr>
          <a:xfrm>
            <a:off x="838200" y="1825625"/>
            <a:ext cx="5746955" cy="4351338"/>
          </a:xfrm>
        </p:spPr>
        <p:txBody>
          <a:bodyPr/>
          <a:lstStyle/>
          <a:p>
            <a:r>
              <a:rPr lang="en-US" dirty="0" smtClean="0"/>
              <a:t>Risk effects may not occur instantaneously!</a:t>
            </a:r>
          </a:p>
          <a:p>
            <a:r>
              <a:rPr lang="en-US" dirty="0" smtClean="0"/>
              <a:t>Perhaps there is a delay of some duration, </a:t>
            </a:r>
            <a:r>
              <a:rPr lang="en-US" i="1" dirty="0" smtClean="0"/>
              <a:t>t</a:t>
            </a:r>
          </a:p>
          <a:p>
            <a:r>
              <a:rPr lang="en-US" dirty="0" smtClean="0"/>
              <a:t>The duration of </a:t>
            </a:r>
            <a:r>
              <a:rPr lang="en-US" i="1" dirty="0" smtClean="0"/>
              <a:t>t</a:t>
            </a:r>
            <a:r>
              <a:rPr lang="en-US" dirty="0" smtClean="0"/>
              <a:t> should be informed by the literature from which the effect size for R1 on R2 was extracted</a:t>
            </a:r>
            <a:endParaRPr lang="en-US" dirty="0"/>
          </a:p>
        </p:txBody>
      </p:sp>
      <p:pic>
        <p:nvPicPr>
          <p:cNvPr id="6" name="Picture 5"/>
          <p:cNvPicPr>
            <a:picLocks noChangeAspect="1"/>
          </p:cNvPicPr>
          <p:nvPr/>
        </p:nvPicPr>
        <p:blipFill>
          <a:blip r:embed="rId2"/>
          <a:stretch>
            <a:fillRect/>
          </a:stretch>
        </p:blipFill>
        <p:spPr>
          <a:xfrm>
            <a:off x="7016979" y="1530890"/>
            <a:ext cx="4570944" cy="3795712"/>
          </a:xfrm>
          <a:prstGeom prst="rect">
            <a:avLst/>
          </a:prstGeom>
        </p:spPr>
      </p:pic>
    </p:spTree>
    <p:extLst>
      <p:ext uri="{BB962C8B-B14F-4D97-AF65-F5344CB8AC3E}">
        <p14:creationId xmlns:p14="http://schemas.microsoft.com/office/powerpoint/2010/main" val="37641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BEP Project and Chris’ Proposal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672916" cy="4351338"/>
              </a:xfrm>
            </p:spPr>
            <p:txBody>
              <a:bodyPr/>
              <a:lstStyle/>
              <a:p>
                <a:r>
                  <a:rPr lang="en-US" dirty="0" smtClean="0"/>
                  <a:t>For the aggregate PAF that includes correlated risks, use the joint PAF calculation, which is less biased than multiplicative PAF when R1 and R2 are correlated </a:t>
                </a:r>
              </a:p>
              <a:p>
                <a:pPr lvl="1"/>
                <a14:m>
                  <m:oMath xmlns:m="http://schemas.openxmlformats.org/officeDocument/2006/math">
                    <m:r>
                      <a:rPr lang="en-US" b="0" i="1" smtClean="0">
                        <a:latin typeface="Cambria Math" panose="02040503050406030204" pitchFamily="18" charset="0"/>
                      </a:rPr>
                      <m:t>𝑃𝐴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𝑗𝑜𝑖𝑛𝑡</m:t>
                        </m:r>
                      </m:sub>
                    </m:sSub>
                    <m:r>
                      <a:rPr lang="en-US" b="0" i="1" smtClean="0">
                        <a:latin typeface="Cambria Math" panose="02040503050406030204" pitchFamily="18" charset="0"/>
                      </a:rPr>
                      <m:t>=1 − </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1</m:t>
                                </m:r>
                              </m:sub>
                              <m:sup>
                                <m:r>
                                  <a:rPr lang="en-US" b="0" i="1" smtClean="0">
                                    <a:latin typeface="Cambria Math" panose="02040503050406030204" pitchFamily="18" charset="0"/>
                                  </a:rPr>
                                  <m:t>𝑒𝑅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2</m:t>
                                </m:r>
                              </m:sub>
                              <m:sup>
                                <m:r>
                                  <a:rPr lang="en-US" b="0" i="1" smtClean="0">
                                    <a:latin typeface="Cambria Math" panose="02040503050406030204" pitchFamily="18" charset="0"/>
                                  </a:rPr>
                                  <m:t>𝑒𝑅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𝑖</m:t>
                                    </m:r>
                                  </m:sub>
                                </m:sSub>
                              </m:sup>
                            </m:sSubSup>
                          </m:e>
                        </m:nary>
                      </m:den>
                    </m:f>
                  </m:oMath>
                </a14:m>
                <a:endParaRPr lang="en-US" b="0" dirty="0" smtClean="0"/>
              </a:p>
              <a:p>
                <a:pPr lvl="1"/>
                <a14:m>
                  <m:oMath xmlns:m="http://schemas.openxmlformats.org/officeDocument/2006/math">
                    <m:r>
                      <a:rPr lang="en-US" b="0" i="1" smtClean="0">
                        <a:latin typeface="Cambria Math" panose="02040503050406030204" pitchFamily="18" charset="0"/>
                      </a:rPr>
                      <m:t>𝑃𝐴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𝑚𝑢𝑙𝑡𝑖𝑝𝑙𝑖𝑐𝑎𝑡𝑖𝑣𝑒</m:t>
                        </m:r>
                      </m:sub>
                    </m:sSub>
                    <m:r>
                      <a:rPr lang="en-US" b="0" i="1" smtClean="0">
                        <a:latin typeface="Cambria Math" panose="02040503050406030204" pitchFamily="18" charset="0"/>
                      </a:rPr>
                      <m:t>=1−(1−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1</m:t>
                                </m:r>
                              </m:sub>
                              <m:sup>
                                <m:r>
                                  <a:rPr lang="en-US" b="0" i="1" smtClean="0">
                                    <a:latin typeface="Cambria Math" panose="02040503050406030204" pitchFamily="18" charset="0"/>
                                  </a:rPr>
                                  <m:t>𝑒𝑅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sup>
                            </m:sSubSup>
                          </m:e>
                        </m:nary>
                      </m:den>
                    </m:f>
                    <m:r>
                      <a:rPr lang="en-US" b="0" i="1" smtClean="0">
                        <a:latin typeface="Cambria Math" panose="02040503050406030204" pitchFamily="18" charset="0"/>
                      </a:rPr>
                      <m:t>)</m:t>
                    </m:r>
                  </m:oMath>
                </a14:m>
                <a:r>
                  <a:rPr lang="en-US" b="0" dirty="0" smtClean="0"/>
                  <a:t>*</a:t>
                </a:r>
                <a14:m>
                  <m:oMath xmlns:m="http://schemas.openxmlformats.org/officeDocument/2006/math">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𝑅𝑅</m:t>
                                </m:r>
                              </m:e>
                              <m:sub>
                                <m:r>
                                  <a:rPr lang="en-US" b="0" i="1" smtClean="0">
                                    <a:latin typeface="Cambria Math" panose="02040503050406030204" pitchFamily="18" charset="0"/>
                                  </a:rPr>
                                  <m:t>𝑅</m:t>
                                </m:r>
                                <m:r>
                                  <a:rPr lang="en-US" b="0" i="1" smtClean="0">
                                    <a:latin typeface="Cambria Math" panose="02040503050406030204" pitchFamily="18" charset="0"/>
                                  </a:rPr>
                                  <m:t>2</m:t>
                                </m:r>
                              </m:sub>
                              <m:sup>
                                <m:r>
                                  <a:rPr lang="en-US" b="0" i="1" smtClean="0">
                                    <a:latin typeface="Cambria Math" panose="02040503050406030204" pitchFamily="18" charset="0"/>
                                  </a:rPr>
                                  <m:t>𝑒𝑅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𝑖</m:t>
                                    </m:r>
                                  </m:sub>
                                </m:sSub>
                              </m:sup>
                            </m:sSubSup>
                          </m:e>
                        </m:nary>
                      </m:den>
                    </m:f>
                    <m:r>
                      <a:rPr lang="en-US" b="0" i="1" smtClean="0">
                        <a:latin typeface="Cambria Math" panose="02040503050406030204" pitchFamily="18" charset="0"/>
                      </a:rPr>
                      <m:t>)</m:t>
                    </m:r>
                  </m:oMath>
                </a14:m>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672916" cy="4351338"/>
              </a:xfrm>
              <a:blipFill>
                <a:blip r:embed="rId2"/>
                <a:stretch>
                  <a:fillRect l="-1029" t="-2241"/>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4660491" y="4455849"/>
            <a:ext cx="2705688" cy="2208427"/>
          </a:xfrm>
          <a:prstGeom prst="rect">
            <a:avLst/>
          </a:prstGeom>
        </p:spPr>
      </p:pic>
    </p:spTree>
    <p:extLst>
      <p:ext uri="{BB962C8B-B14F-4D97-AF65-F5344CB8AC3E}">
        <p14:creationId xmlns:p14="http://schemas.microsoft.com/office/powerpoint/2010/main" val="4293912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“Vicious cycle”</a:t>
            </a:r>
            <a:endParaRPr lang="en-US" dirty="0"/>
          </a:p>
        </p:txBody>
      </p:sp>
      <p:sp>
        <p:nvSpPr>
          <p:cNvPr id="3" name="Content Placeholder 2"/>
          <p:cNvSpPr>
            <a:spLocks noGrp="1"/>
          </p:cNvSpPr>
          <p:nvPr>
            <p:ph idx="1"/>
          </p:nvPr>
        </p:nvSpPr>
        <p:spPr>
          <a:xfrm>
            <a:off x="838199" y="1825625"/>
            <a:ext cx="6876495" cy="4351338"/>
          </a:xfrm>
        </p:spPr>
        <p:txBody>
          <a:bodyPr>
            <a:normAutofit/>
          </a:bodyPr>
          <a:lstStyle/>
          <a:p>
            <a:r>
              <a:rPr lang="en-US" dirty="0" smtClean="0"/>
              <a:t>Effect of R1 at t0 on O at t2 is mediated through R2 at time t1, effect of R2 at t0 on O at t2 is mediated through R1 at time t1</a:t>
            </a:r>
          </a:p>
          <a:p>
            <a:r>
              <a:rPr lang="en-US" dirty="0" smtClean="0"/>
              <a:t>Ideal effect sizes to use (duplicated for R2)</a:t>
            </a:r>
          </a:p>
          <a:p>
            <a:pPr lvl="1"/>
            <a:r>
              <a:rPr lang="en-US" dirty="0" smtClean="0"/>
              <a:t>R1 at t0 on </a:t>
            </a:r>
            <a:r>
              <a:rPr lang="en-US" dirty="0" smtClean="0">
                <a:sym typeface="Wingdings" panose="05000000000000000000" pitchFamily="2" charset="2"/>
              </a:rPr>
              <a:t>O at t2: adjusted for confounding by R2 at t0, adjusted for mediation through R2 at t1</a:t>
            </a:r>
          </a:p>
          <a:p>
            <a:pPr lvl="1"/>
            <a:r>
              <a:rPr lang="en-US" dirty="0" smtClean="0"/>
              <a:t>R1 at t1 on O at t2: adjusted for confounding by R2 at t0</a:t>
            </a:r>
          </a:p>
          <a:p>
            <a:pPr lvl="1"/>
            <a:r>
              <a:rPr lang="en-US" dirty="0" smtClean="0"/>
              <a:t>R1 at t0 on R2 at t1: no need for adjustment by represented variables</a:t>
            </a:r>
          </a:p>
          <a:p>
            <a:pPr lvl="1"/>
            <a:endParaRPr lang="en-US" dirty="0" smtClean="0"/>
          </a:p>
        </p:txBody>
      </p:sp>
      <p:pic>
        <p:nvPicPr>
          <p:cNvPr id="7" name="Picture 6"/>
          <p:cNvPicPr>
            <a:picLocks noChangeAspect="1"/>
          </p:cNvPicPr>
          <p:nvPr/>
        </p:nvPicPr>
        <p:blipFill>
          <a:blip r:embed="rId2"/>
          <a:stretch>
            <a:fillRect/>
          </a:stretch>
        </p:blipFill>
        <p:spPr>
          <a:xfrm>
            <a:off x="7900725" y="2459115"/>
            <a:ext cx="4107848" cy="2582779"/>
          </a:xfrm>
          <a:prstGeom prst="rect">
            <a:avLst/>
          </a:prstGeom>
        </p:spPr>
      </p:pic>
    </p:spTree>
    <p:extLst>
      <p:ext uri="{BB962C8B-B14F-4D97-AF65-F5344CB8AC3E}">
        <p14:creationId xmlns:p14="http://schemas.microsoft.com/office/powerpoint/2010/main" val="3926052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Vicious cycle effect sizes</a:t>
            </a:r>
            <a:endParaRPr lang="en-US" dirty="0"/>
          </a:p>
        </p:txBody>
      </p:sp>
      <p:sp>
        <p:nvSpPr>
          <p:cNvPr id="3" name="Content Placeholder 2"/>
          <p:cNvSpPr>
            <a:spLocks noGrp="1"/>
          </p:cNvSpPr>
          <p:nvPr>
            <p:ph idx="1"/>
          </p:nvPr>
        </p:nvSpPr>
        <p:spPr>
          <a:xfrm>
            <a:off x="838200" y="1825625"/>
            <a:ext cx="7133948" cy="4351338"/>
          </a:xfrm>
        </p:spPr>
        <p:txBody>
          <a:bodyPr>
            <a:normAutofit fontScale="92500" lnSpcReduction="10000"/>
          </a:bodyPr>
          <a:lstStyle/>
          <a:p>
            <a:r>
              <a:rPr lang="en-US" dirty="0" smtClean="0"/>
              <a:t>May be difficult to find effect of R1 at t0 on </a:t>
            </a:r>
            <a:r>
              <a:rPr lang="en-US" dirty="0" smtClean="0">
                <a:sym typeface="Wingdings" panose="05000000000000000000" pitchFamily="2" charset="2"/>
              </a:rPr>
              <a:t>O at t2 adjusted for confounding by R2 at t0 and adjusted for mediation through R2 at t1</a:t>
            </a:r>
          </a:p>
          <a:p>
            <a:pPr lvl="1"/>
            <a:r>
              <a:rPr lang="en-US" dirty="0" smtClean="0">
                <a:sym typeface="Wingdings" panose="05000000000000000000" pitchFamily="2" charset="2"/>
              </a:rPr>
              <a:t>Ideally would come from a robust longitudinal study with multiple follow-up data collection points</a:t>
            </a:r>
          </a:p>
          <a:p>
            <a:pPr lvl="2"/>
            <a:r>
              <a:rPr lang="en-US" dirty="0" smtClean="0">
                <a:sym typeface="Wingdings" panose="05000000000000000000" pitchFamily="2" charset="2"/>
              </a:rPr>
              <a:t>If unavailable, may need to make assumptions</a:t>
            </a:r>
          </a:p>
          <a:p>
            <a:pPr lvl="1"/>
            <a:r>
              <a:rPr lang="en-US" dirty="0" smtClean="0">
                <a:sym typeface="Wingdings" panose="05000000000000000000" pitchFamily="2" charset="2"/>
              </a:rPr>
              <a:t>Adjust for mediation using mediation factor method described by GBD strategy when data is limited</a:t>
            </a:r>
          </a:p>
          <a:p>
            <a:r>
              <a:rPr lang="en-US" dirty="0" smtClean="0">
                <a:sym typeface="Wingdings" panose="05000000000000000000" pitchFamily="2" charset="2"/>
              </a:rPr>
              <a:t>May need to restructure the time that the outcome occurs relative to the time of risk exposure differently than represented in this figure (alternate example shown on next slide)</a:t>
            </a:r>
          </a:p>
        </p:txBody>
      </p:sp>
      <p:pic>
        <p:nvPicPr>
          <p:cNvPr id="4" name="Picture 3"/>
          <p:cNvPicPr>
            <a:picLocks noChangeAspect="1"/>
          </p:cNvPicPr>
          <p:nvPr/>
        </p:nvPicPr>
        <p:blipFill>
          <a:blip r:embed="rId2"/>
          <a:stretch>
            <a:fillRect/>
          </a:stretch>
        </p:blipFill>
        <p:spPr>
          <a:xfrm>
            <a:off x="7972148" y="2149971"/>
            <a:ext cx="4107848" cy="2582779"/>
          </a:xfrm>
          <a:prstGeom prst="rect">
            <a:avLst/>
          </a:prstGeom>
        </p:spPr>
      </p:pic>
    </p:spTree>
    <p:extLst>
      <p:ext uri="{BB962C8B-B14F-4D97-AF65-F5344CB8AC3E}">
        <p14:creationId xmlns:p14="http://schemas.microsoft.com/office/powerpoint/2010/main" val="1980701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vicious cycle structure</a:t>
            </a:r>
            <a:endParaRPr lang="en-US" dirty="0"/>
          </a:p>
        </p:txBody>
      </p:sp>
      <p:sp>
        <p:nvSpPr>
          <p:cNvPr id="3" name="Content Placeholder 2"/>
          <p:cNvSpPr>
            <a:spLocks noGrp="1"/>
          </p:cNvSpPr>
          <p:nvPr>
            <p:ph idx="1"/>
          </p:nvPr>
        </p:nvSpPr>
        <p:spPr>
          <a:xfrm>
            <a:off x="838200" y="1825625"/>
            <a:ext cx="6513871" cy="4351338"/>
          </a:xfrm>
        </p:spPr>
        <p:txBody>
          <a:bodyPr>
            <a:normAutofit lnSpcReduction="10000"/>
          </a:bodyPr>
          <a:lstStyle/>
          <a:p>
            <a:r>
              <a:rPr lang="en-US" dirty="0" smtClean="0"/>
              <a:t>Effect sizes to use (duplicate for R2)</a:t>
            </a:r>
          </a:p>
          <a:p>
            <a:pPr lvl="1"/>
            <a:r>
              <a:rPr lang="en-US" dirty="0" smtClean="0"/>
              <a:t>R1 at t0 on O at t1: adjusted for confounding by R2 at t0</a:t>
            </a:r>
          </a:p>
          <a:p>
            <a:pPr lvl="1"/>
            <a:r>
              <a:rPr lang="en-US" dirty="0" smtClean="0"/>
              <a:t>R1 at t1 on O at t2: adjusted for confounding by R2 at t1 or R1 at t0 or R2 at t0</a:t>
            </a:r>
          </a:p>
          <a:p>
            <a:r>
              <a:rPr lang="en-US" dirty="0" smtClean="0"/>
              <a:t>No need to adjust for mediation!</a:t>
            </a:r>
          </a:p>
          <a:p>
            <a:pPr marL="0" indent="0">
              <a:buNone/>
            </a:pPr>
            <a:endParaRPr lang="en-US" dirty="0" smtClean="0"/>
          </a:p>
          <a:p>
            <a:r>
              <a:rPr lang="en-US" dirty="0" smtClean="0"/>
              <a:t>Should design causal diagram in accordance with available evidence and evaluate how to handle confounding and mediation accordingly</a:t>
            </a:r>
            <a:endParaRPr lang="en-US" dirty="0"/>
          </a:p>
        </p:txBody>
      </p:sp>
      <p:pic>
        <p:nvPicPr>
          <p:cNvPr id="4" name="Picture 3"/>
          <p:cNvPicPr>
            <a:picLocks noChangeAspect="1"/>
          </p:cNvPicPr>
          <p:nvPr/>
        </p:nvPicPr>
        <p:blipFill>
          <a:blip r:embed="rId2"/>
          <a:stretch>
            <a:fillRect/>
          </a:stretch>
        </p:blipFill>
        <p:spPr>
          <a:xfrm>
            <a:off x="7514304" y="2253828"/>
            <a:ext cx="4581303" cy="3646116"/>
          </a:xfrm>
          <a:prstGeom prst="rect">
            <a:avLst/>
          </a:prstGeom>
        </p:spPr>
      </p:pic>
    </p:spTree>
    <p:extLst>
      <p:ext uri="{BB962C8B-B14F-4D97-AF65-F5344CB8AC3E}">
        <p14:creationId xmlns:p14="http://schemas.microsoft.com/office/powerpoint/2010/main" val="4120964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effect modification?</a:t>
            </a:r>
            <a:endParaRPr lang="en-US" dirty="0"/>
          </a:p>
        </p:txBody>
      </p:sp>
      <p:sp>
        <p:nvSpPr>
          <p:cNvPr id="3" name="Content Placeholder 2"/>
          <p:cNvSpPr>
            <a:spLocks noGrp="1"/>
          </p:cNvSpPr>
          <p:nvPr>
            <p:ph idx="1"/>
          </p:nvPr>
        </p:nvSpPr>
        <p:spPr>
          <a:xfrm>
            <a:off x="838200" y="1825625"/>
            <a:ext cx="6602361" cy="4351338"/>
          </a:xfrm>
        </p:spPr>
        <p:txBody>
          <a:bodyPr/>
          <a:lstStyle/>
          <a:p>
            <a:r>
              <a:rPr lang="en-US" dirty="0" smtClean="0"/>
              <a:t>Stratify risk effects by effect modifier exposure status!</a:t>
            </a:r>
            <a:endParaRPr lang="en-US" dirty="0"/>
          </a:p>
          <a:p>
            <a:r>
              <a:rPr lang="en-US" dirty="0" smtClean="0"/>
              <a:t>In this case, exposures should be assigned in the same way as previously described, in accordance with the correlation coefficient between R1 and R2 (unaffected by presence of effect modification)</a:t>
            </a:r>
          </a:p>
          <a:p>
            <a:r>
              <a:rPr lang="en-US" dirty="0" smtClean="0"/>
              <a:t>Apply effect of R1 on O stratified by R2 exposure status or according to interaction</a:t>
            </a:r>
            <a:endParaRPr lang="en-US" dirty="0"/>
          </a:p>
        </p:txBody>
      </p:sp>
      <p:pic>
        <p:nvPicPr>
          <p:cNvPr id="4" name="Picture 3"/>
          <p:cNvPicPr>
            <a:picLocks noChangeAspect="1"/>
          </p:cNvPicPr>
          <p:nvPr/>
        </p:nvPicPr>
        <p:blipFill>
          <a:blip r:embed="rId2"/>
          <a:stretch>
            <a:fillRect/>
          </a:stretch>
        </p:blipFill>
        <p:spPr>
          <a:xfrm>
            <a:off x="7880567" y="2440858"/>
            <a:ext cx="4155460" cy="2998087"/>
          </a:xfrm>
          <a:prstGeom prst="rect">
            <a:avLst/>
          </a:prstGeom>
        </p:spPr>
      </p:pic>
    </p:spTree>
    <p:extLst>
      <p:ext uri="{BB962C8B-B14F-4D97-AF65-F5344CB8AC3E}">
        <p14:creationId xmlns:p14="http://schemas.microsoft.com/office/powerpoint/2010/main" val="1142195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for risks that are correlated, but affect different outcomes</a:t>
            </a:r>
            <a:endParaRPr lang="en-US" dirty="0"/>
          </a:p>
        </p:txBody>
      </p:sp>
      <p:sp>
        <p:nvSpPr>
          <p:cNvPr id="3" name="Content Placeholder 2"/>
          <p:cNvSpPr>
            <a:spLocks noGrp="1"/>
          </p:cNvSpPr>
          <p:nvPr>
            <p:ph idx="1"/>
          </p:nvPr>
        </p:nvSpPr>
        <p:spPr>
          <a:xfrm>
            <a:off x="4678532" y="3009529"/>
            <a:ext cx="6675268" cy="3167433"/>
          </a:xfrm>
        </p:spPr>
        <p:txBody>
          <a:bodyPr/>
          <a:lstStyle/>
          <a:p>
            <a:r>
              <a:rPr lang="en-US" dirty="0" smtClean="0"/>
              <a:t>We can relax a bit about confounding, joint PAFs, and mediation! </a:t>
            </a:r>
            <a:r>
              <a:rPr lang="en-US" dirty="0" smtClean="0">
                <a:sym typeface="Wingdings" panose="05000000000000000000" pitchFamily="2" charset="2"/>
              </a:rPr>
              <a:t> </a:t>
            </a:r>
          </a:p>
          <a:p>
            <a:r>
              <a:rPr lang="en-US" dirty="0" smtClean="0">
                <a:sym typeface="Wingdings" panose="05000000000000000000" pitchFamily="2" charset="2"/>
              </a:rPr>
              <a:t>But we might need to worry about intermediates.</a:t>
            </a:r>
            <a:endParaRPr lang="en-US" dirty="0"/>
          </a:p>
        </p:txBody>
      </p:sp>
      <p:pic>
        <p:nvPicPr>
          <p:cNvPr id="4" name="Picture 3"/>
          <p:cNvPicPr>
            <a:picLocks noChangeAspect="1"/>
          </p:cNvPicPr>
          <p:nvPr/>
        </p:nvPicPr>
        <p:blipFill>
          <a:blip r:embed="rId2"/>
          <a:stretch>
            <a:fillRect/>
          </a:stretch>
        </p:blipFill>
        <p:spPr>
          <a:xfrm>
            <a:off x="626228" y="2210769"/>
            <a:ext cx="3553321" cy="3439005"/>
          </a:xfrm>
          <a:prstGeom prst="rect">
            <a:avLst/>
          </a:prstGeom>
        </p:spPr>
      </p:pic>
    </p:spTree>
    <p:extLst>
      <p:ext uri="{BB962C8B-B14F-4D97-AF65-F5344CB8AC3E}">
        <p14:creationId xmlns:p14="http://schemas.microsoft.com/office/powerpoint/2010/main" val="2574660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cause example</a:t>
            </a:r>
            <a:endParaRPr lang="en-US" dirty="0"/>
          </a:p>
        </p:txBody>
      </p:sp>
      <p:sp>
        <p:nvSpPr>
          <p:cNvPr id="3" name="Content Placeholder 2"/>
          <p:cNvSpPr>
            <a:spLocks noGrp="1"/>
          </p:cNvSpPr>
          <p:nvPr>
            <p:ph idx="1"/>
          </p:nvPr>
        </p:nvSpPr>
        <p:spPr>
          <a:xfrm>
            <a:off x="838200" y="1825625"/>
            <a:ext cx="6077505" cy="4351338"/>
          </a:xfrm>
        </p:spPr>
        <p:txBody>
          <a:bodyPr>
            <a:normAutofit fontScale="92500"/>
          </a:bodyPr>
          <a:lstStyle/>
          <a:p>
            <a:r>
              <a:rPr lang="en-US" dirty="0" smtClean="0"/>
              <a:t>Model correlated risk exposures</a:t>
            </a:r>
          </a:p>
          <a:p>
            <a:pPr lvl="1"/>
            <a:r>
              <a:rPr lang="en-US" dirty="0" smtClean="0"/>
              <a:t>Change in one risk exposure </a:t>
            </a:r>
            <a:r>
              <a:rPr lang="en-US" i="1" dirty="0" smtClean="0"/>
              <a:t>does not</a:t>
            </a:r>
            <a:r>
              <a:rPr lang="en-US" dirty="0" smtClean="0"/>
              <a:t> affect the other</a:t>
            </a:r>
          </a:p>
          <a:p>
            <a:r>
              <a:rPr lang="en-US" dirty="0"/>
              <a:t>No confounding or mediation between modeled risks and </a:t>
            </a:r>
            <a:r>
              <a:rPr lang="en-US" dirty="0" smtClean="0"/>
              <a:t>outcomes</a:t>
            </a:r>
          </a:p>
          <a:p>
            <a:r>
              <a:rPr lang="en-US" dirty="0" smtClean="0"/>
              <a:t>PAF for O1 of all modeled risk exposures is the individual PAF attributable to R1</a:t>
            </a:r>
          </a:p>
          <a:p>
            <a:r>
              <a:rPr lang="en-US" dirty="0" smtClean="0"/>
              <a:t>PAF for O2 of all modeled risk exposures is the individual PAF attributable to R2</a:t>
            </a:r>
            <a:endParaRPr lang="en-US" dirty="0"/>
          </a:p>
          <a:p>
            <a:r>
              <a:rPr lang="en-US" dirty="0" smtClean="0"/>
              <a:t>Easy </a:t>
            </a:r>
            <a:r>
              <a:rPr lang="en-US" dirty="0" smtClean="0">
                <a:sym typeface="Wingdings" panose="05000000000000000000" pitchFamily="2" charset="2"/>
              </a:rPr>
              <a:t> </a:t>
            </a:r>
            <a:endParaRPr lang="en-US" dirty="0" smtClean="0"/>
          </a:p>
        </p:txBody>
      </p:sp>
      <p:pic>
        <p:nvPicPr>
          <p:cNvPr id="4" name="Picture 3"/>
          <p:cNvPicPr>
            <a:picLocks noChangeAspect="1"/>
          </p:cNvPicPr>
          <p:nvPr/>
        </p:nvPicPr>
        <p:blipFill>
          <a:blip r:embed="rId2"/>
          <a:stretch>
            <a:fillRect/>
          </a:stretch>
        </p:blipFill>
        <p:spPr>
          <a:xfrm>
            <a:off x="7073468" y="1755832"/>
            <a:ext cx="4214382" cy="2745148"/>
          </a:xfrm>
          <a:prstGeom prst="rect">
            <a:avLst/>
          </a:prstGeom>
        </p:spPr>
      </p:pic>
    </p:spTree>
    <p:extLst>
      <p:ext uri="{BB962C8B-B14F-4D97-AF65-F5344CB8AC3E}">
        <p14:creationId xmlns:p14="http://schemas.microsoft.com/office/powerpoint/2010/main" val="1573503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cause and direct cause example</a:t>
            </a:r>
            <a:endParaRPr lang="en-US" dirty="0"/>
          </a:p>
        </p:txBody>
      </p:sp>
      <p:sp>
        <p:nvSpPr>
          <p:cNvPr id="3" name="Content Placeholder 2"/>
          <p:cNvSpPr>
            <a:spLocks noGrp="1"/>
          </p:cNvSpPr>
          <p:nvPr>
            <p:ph idx="1"/>
          </p:nvPr>
        </p:nvSpPr>
        <p:spPr>
          <a:xfrm>
            <a:off x="838200" y="1825625"/>
            <a:ext cx="6771968" cy="4351338"/>
          </a:xfrm>
        </p:spPr>
        <p:txBody>
          <a:bodyPr>
            <a:normAutofit fontScale="77500" lnSpcReduction="20000"/>
          </a:bodyPr>
          <a:lstStyle/>
          <a:p>
            <a:r>
              <a:rPr lang="en-US" dirty="0"/>
              <a:t>Model correlated risk exposures</a:t>
            </a:r>
          </a:p>
          <a:p>
            <a:pPr lvl="1"/>
            <a:r>
              <a:rPr lang="en-US" dirty="0"/>
              <a:t>Change in one risk exposure </a:t>
            </a:r>
            <a:r>
              <a:rPr lang="en-US" i="1" dirty="0" smtClean="0"/>
              <a:t>does</a:t>
            </a:r>
            <a:r>
              <a:rPr lang="en-US" dirty="0" smtClean="0"/>
              <a:t> </a:t>
            </a:r>
            <a:r>
              <a:rPr lang="en-US" dirty="0"/>
              <a:t>affect the </a:t>
            </a:r>
            <a:r>
              <a:rPr lang="en-US" dirty="0" smtClean="0"/>
              <a:t>other</a:t>
            </a:r>
            <a:endParaRPr lang="en-US" dirty="0"/>
          </a:p>
          <a:p>
            <a:r>
              <a:rPr lang="en-US" dirty="0"/>
              <a:t>No confounding or mediation between modeled risks and </a:t>
            </a:r>
            <a:r>
              <a:rPr lang="en-US" dirty="0" smtClean="0"/>
              <a:t>outcomes</a:t>
            </a:r>
          </a:p>
          <a:p>
            <a:r>
              <a:rPr lang="en-US" dirty="0" smtClean="0"/>
              <a:t>PAF </a:t>
            </a:r>
            <a:r>
              <a:rPr lang="en-US" dirty="0"/>
              <a:t>for O1 of all modeled risk exposures is the individual PAF attributable to </a:t>
            </a:r>
            <a:r>
              <a:rPr lang="en-US" dirty="0" smtClean="0"/>
              <a:t>R1</a:t>
            </a:r>
          </a:p>
          <a:p>
            <a:r>
              <a:rPr lang="en-US" dirty="0" smtClean="0"/>
              <a:t>R2 is an intermediate variable in the causal pathway between R1 and O2</a:t>
            </a:r>
          </a:p>
          <a:p>
            <a:pPr lvl="1"/>
            <a:r>
              <a:rPr lang="en-US" dirty="0" smtClean="0"/>
              <a:t>Should decide which variable (or both) is the most appropriate to model</a:t>
            </a:r>
          </a:p>
          <a:p>
            <a:pPr lvl="2"/>
            <a:r>
              <a:rPr lang="en-US" dirty="0" smtClean="0"/>
              <a:t>If intervening on R1 only, consider modeling direct impact of R1 to O2 and not modeling R2</a:t>
            </a:r>
          </a:p>
          <a:p>
            <a:pPr lvl="2"/>
            <a:r>
              <a:rPr lang="en-US" dirty="0" smtClean="0"/>
              <a:t>If intervening on R2 only, consider modeling only the correlation (and not causation) between R1 and R2</a:t>
            </a:r>
          </a:p>
          <a:p>
            <a:pPr lvl="2"/>
            <a:r>
              <a:rPr lang="en-US" dirty="0" smtClean="0"/>
              <a:t>If intervening on R1 and R2, model the unadjusted correlation of risk exposures AND the adjusted causal risk effect of R1 and R2</a:t>
            </a:r>
            <a:endParaRPr lang="en-US" dirty="0"/>
          </a:p>
        </p:txBody>
      </p:sp>
      <p:pic>
        <p:nvPicPr>
          <p:cNvPr id="4" name="Picture 3"/>
          <p:cNvPicPr>
            <a:picLocks noChangeAspect="1"/>
          </p:cNvPicPr>
          <p:nvPr/>
        </p:nvPicPr>
        <p:blipFill>
          <a:blip r:embed="rId2"/>
          <a:stretch>
            <a:fillRect/>
          </a:stretch>
        </p:blipFill>
        <p:spPr>
          <a:xfrm>
            <a:off x="7439584" y="1987097"/>
            <a:ext cx="3914216" cy="2797967"/>
          </a:xfrm>
          <a:prstGeom prst="rect">
            <a:avLst/>
          </a:prstGeom>
        </p:spPr>
      </p:pic>
    </p:spTree>
    <p:extLst>
      <p:ext uri="{BB962C8B-B14F-4D97-AF65-F5344CB8AC3E}">
        <p14:creationId xmlns:p14="http://schemas.microsoft.com/office/powerpoint/2010/main" val="4055933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hybrid example</a:t>
            </a:r>
            <a:endParaRPr lang="en-US" dirty="0"/>
          </a:p>
        </p:txBody>
      </p:sp>
      <p:sp>
        <p:nvSpPr>
          <p:cNvPr id="3" name="Content Placeholder 2"/>
          <p:cNvSpPr>
            <a:spLocks noGrp="1"/>
          </p:cNvSpPr>
          <p:nvPr>
            <p:ph idx="1"/>
          </p:nvPr>
        </p:nvSpPr>
        <p:spPr>
          <a:xfrm>
            <a:off x="838200" y="1825625"/>
            <a:ext cx="5754329" cy="4351338"/>
          </a:xfrm>
        </p:spPr>
        <p:txBody>
          <a:bodyPr>
            <a:normAutofit fontScale="85000" lnSpcReduction="20000"/>
          </a:bodyPr>
          <a:lstStyle/>
          <a:p>
            <a:r>
              <a:rPr lang="en-US" dirty="0" smtClean="0"/>
              <a:t>Effect of R1 on O1 partially mediated through R2</a:t>
            </a:r>
          </a:p>
          <a:p>
            <a:pPr lvl="1"/>
            <a:r>
              <a:rPr lang="en-US" dirty="0" smtClean="0"/>
              <a:t>Need to consider this in model</a:t>
            </a:r>
          </a:p>
          <a:p>
            <a:r>
              <a:rPr lang="en-US" dirty="0" smtClean="0"/>
              <a:t>Effect of R2 on O1 confounded through X/R1</a:t>
            </a:r>
          </a:p>
          <a:p>
            <a:pPr lvl="1"/>
            <a:r>
              <a:rPr lang="en-US" dirty="0" smtClean="0"/>
              <a:t>Ensure relative risk used in model is adjusted appropriately</a:t>
            </a:r>
          </a:p>
          <a:p>
            <a:r>
              <a:rPr lang="en-US" dirty="0" smtClean="0"/>
              <a:t>R2 is an intermediate on the causal pathway between R1 and O2</a:t>
            </a:r>
          </a:p>
          <a:p>
            <a:pPr lvl="1"/>
            <a:r>
              <a:rPr lang="en-US" dirty="0" smtClean="0"/>
              <a:t>Need to consider which risks to model explicitly depending on which risks will be intervened on like on last slide</a:t>
            </a:r>
          </a:p>
          <a:p>
            <a:r>
              <a:rPr lang="en-US" dirty="0" smtClean="0"/>
              <a:t>Effect of R2 on O2 not confounded or mediated by modeled variables</a:t>
            </a:r>
            <a:endParaRPr lang="en-US" dirty="0"/>
          </a:p>
        </p:txBody>
      </p:sp>
      <p:pic>
        <p:nvPicPr>
          <p:cNvPr id="5" name="Picture 4"/>
          <p:cNvPicPr>
            <a:picLocks noChangeAspect="1"/>
          </p:cNvPicPr>
          <p:nvPr/>
        </p:nvPicPr>
        <p:blipFill>
          <a:blip r:embed="rId2"/>
          <a:stretch>
            <a:fillRect/>
          </a:stretch>
        </p:blipFill>
        <p:spPr>
          <a:xfrm>
            <a:off x="7060728" y="1999690"/>
            <a:ext cx="5229955" cy="3343742"/>
          </a:xfrm>
          <a:prstGeom prst="rect">
            <a:avLst/>
          </a:prstGeom>
        </p:spPr>
      </p:pic>
    </p:spTree>
    <p:extLst>
      <p:ext uri="{BB962C8B-B14F-4D97-AF65-F5344CB8AC3E}">
        <p14:creationId xmlns:p14="http://schemas.microsoft.com/office/powerpoint/2010/main" val="1210268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Vivarium Example: BEP</a:t>
            </a:r>
            <a:endParaRPr lang="en-US" dirty="0"/>
          </a:p>
        </p:txBody>
      </p:sp>
      <p:sp>
        <p:nvSpPr>
          <p:cNvPr id="3" name="Content Placeholder 2"/>
          <p:cNvSpPr>
            <a:spLocks noGrp="1"/>
          </p:cNvSpPr>
          <p:nvPr>
            <p:ph idx="1"/>
          </p:nvPr>
        </p:nvSpPr>
        <p:spPr>
          <a:xfrm>
            <a:off x="838200" y="1825625"/>
            <a:ext cx="5584723" cy="4351338"/>
          </a:xfrm>
        </p:spPr>
        <p:txBody>
          <a:bodyPr/>
          <a:lstStyle/>
          <a:p>
            <a:r>
              <a:rPr lang="en-US" dirty="0" smtClean="0"/>
              <a:t>Effect of BW on M&amp;M partially mediated through CGF, confounded by common cause (food insecurity)</a:t>
            </a:r>
          </a:p>
          <a:p>
            <a:r>
              <a:rPr lang="en-US" dirty="0" smtClean="0"/>
              <a:t>Effect of CGF on M&amp;M confounded by common cause (food insecurity)</a:t>
            </a:r>
          </a:p>
          <a:p>
            <a:endParaRPr lang="en-US" dirty="0"/>
          </a:p>
          <a:p>
            <a:r>
              <a:rPr lang="en-US" dirty="0" smtClean="0"/>
              <a:t>BUT….</a:t>
            </a:r>
          </a:p>
        </p:txBody>
      </p:sp>
      <p:pic>
        <p:nvPicPr>
          <p:cNvPr id="5" name="Picture 4"/>
          <p:cNvPicPr>
            <a:picLocks noChangeAspect="1"/>
          </p:cNvPicPr>
          <p:nvPr/>
        </p:nvPicPr>
        <p:blipFill>
          <a:blip r:embed="rId2"/>
          <a:stretch>
            <a:fillRect/>
          </a:stretch>
        </p:blipFill>
        <p:spPr>
          <a:xfrm>
            <a:off x="6543736" y="2517604"/>
            <a:ext cx="5105032" cy="3659359"/>
          </a:xfrm>
          <a:prstGeom prst="rect">
            <a:avLst/>
          </a:prstGeom>
        </p:spPr>
      </p:pic>
    </p:spTree>
    <p:extLst>
      <p:ext uri="{BB962C8B-B14F-4D97-AF65-F5344CB8AC3E}">
        <p14:creationId xmlns:p14="http://schemas.microsoft.com/office/powerpoint/2010/main" val="751010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GBD structures these risks at different times</a:t>
            </a:r>
            <a:endParaRPr lang="en-US" dirty="0"/>
          </a:p>
        </p:txBody>
      </p:sp>
      <p:sp>
        <p:nvSpPr>
          <p:cNvPr id="3" name="Content Placeholder 2"/>
          <p:cNvSpPr>
            <a:spLocks noGrp="1"/>
          </p:cNvSpPr>
          <p:nvPr>
            <p:ph idx="1"/>
          </p:nvPr>
        </p:nvSpPr>
        <p:spPr>
          <a:xfrm>
            <a:off x="838200" y="1991032"/>
            <a:ext cx="6270523" cy="4369525"/>
          </a:xfrm>
        </p:spPr>
        <p:txBody>
          <a:bodyPr>
            <a:normAutofit fontScale="92500" lnSpcReduction="10000"/>
          </a:bodyPr>
          <a:lstStyle/>
          <a:p>
            <a:r>
              <a:rPr lang="en-US" dirty="0" smtClean="0"/>
              <a:t>When differentiating between neonatal and post neonatal morbidity and mortality outcomes, we no longer see the mediation relationship for our M&amp;M outcome(s) of interest</a:t>
            </a:r>
          </a:p>
          <a:p>
            <a:r>
              <a:rPr lang="en-US" dirty="0" smtClean="0"/>
              <a:t>Now, we only have correlation between birth weight and CGF, which is partially attributable to a potential causal effect of birthweight and partially attributable to a common cause of food insecurity</a:t>
            </a:r>
          </a:p>
          <a:p>
            <a:pPr lvl="1"/>
            <a:r>
              <a:rPr lang="en-US" dirty="0" smtClean="0"/>
              <a:t>So now we need to choose if we want to model a change in CGF exposure associated with a change in birthweight exposure…</a:t>
            </a:r>
            <a:endParaRPr lang="en-US" dirty="0"/>
          </a:p>
        </p:txBody>
      </p:sp>
      <p:pic>
        <p:nvPicPr>
          <p:cNvPr id="5" name="Picture 4"/>
          <p:cNvPicPr>
            <a:picLocks noChangeAspect="1"/>
          </p:cNvPicPr>
          <p:nvPr/>
        </p:nvPicPr>
        <p:blipFill>
          <a:blip r:embed="rId2"/>
          <a:stretch>
            <a:fillRect/>
          </a:stretch>
        </p:blipFill>
        <p:spPr>
          <a:xfrm>
            <a:off x="6990736" y="2196159"/>
            <a:ext cx="4990904" cy="3275099"/>
          </a:xfrm>
          <a:prstGeom prst="rect">
            <a:avLst/>
          </a:prstGeom>
        </p:spPr>
      </p:pic>
    </p:spTree>
    <p:extLst>
      <p:ext uri="{BB962C8B-B14F-4D97-AF65-F5344CB8AC3E}">
        <p14:creationId xmlns:p14="http://schemas.microsoft.com/office/powerpoint/2010/main" val="200084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5098026" cy="1644476"/>
          </a:xfrm>
        </p:spPr>
        <p:txBody>
          <a:bodyPr>
            <a:normAutofit fontScale="90000"/>
          </a:bodyPr>
          <a:lstStyle/>
          <a:p>
            <a:r>
              <a:rPr lang="en-US" dirty="0" smtClean="0"/>
              <a:t>But what do we mean by correlated risks?</a:t>
            </a:r>
            <a:endParaRPr lang="en-US" dirty="0"/>
          </a:p>
        </p:txBody>
      </p:sp>
      <p:pic>
        <p:nvPicPr>
          <p:cNvPr id="5" name="Picture 4"/>
          <p:cNvPicPr>
            <a:picLocks noChangeAspect="1"/>
          </p:cNvPicPr>
          <p:nvPr/>
        </p:nvPicPr>
        <p:blipFill>
          <a:blip r:embed="rId2"/>
          <a:stretch>
            <a:fillRect/>
          </a:stretch>
        </p:blipFill>
        <p:spPr>
          <a:xfrm>
            <a:off x="7364895" y="2448881"/>
            <a:ext cx="3710973" cy="2059566"/>
          </a:xfrm>
          <a:prstGeom prst="rect">
            <a:avLst/>
          </a:prstGeom>
        </p:spPr>
      </p:pic>
      <p:pic>
        <p:nvPicPr>
          <p:cNvPr id="6" name="Picture 5"/>
          <p:cNvPicPr>
            <a:picLocks noChangeAspect="1"/>
          </p:cNvPicPr>
          <p:nvPr/>
        </p:nvPicPr>
        <p:blipFill>
          <a:blip r:embed="rId3"/>
          <a:stretch>
            <a:fillRect/>
          </a:stretch>
        </p:blipFill>
        <p:spPr>
          <a:xfrm>
            <a:off x="7364895" y="4646295"/>
            <a:ext cx="3786809" cy="2060816"/>
          </a:xfrm>
          <a:prstGeom prst="rect">
            <a:avLst/>
          </a:prstGeom>
        </p:spPr>
      </p:pic>
      <p:pic>
        <p:nvPicPr>
          <p:cNvPr id="7"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4895" y="457200"/>
            <a:ext cx="3699974" cy="1853833"/>
          </a:xfrm>
          <a:prstGeom prst="rect">
            <a:avLst/>
          </a:prstGeom>
        </p:spPr>
      </p:pic>
      <p:pic>
        <p:nvPicPr>
          <p:cNvPr id="8" name="Picture 7"/>
          <p:cNvPicPr>
            <a:picLocks noChangeAspect="1"/>
          </p:cNvPicPr>
          <p:nvPr/>
        </p:nvPicPr>
        <p:blipFill>
          <a:blip r:embed="rId5"/>
          <a:stretch>
            <a:fillRect/>
          </a:stretch>
        </p:blipFill>
        <p:spPr>
          <a:xfrm>
            <a:off x="616974" y="2210143"/>
            <a:ext cx="4217255" cy="3442192"/>
          </a:xfrm>
          <a:prstGeom prst="rect">
            <a:avLst/>
          </a:prstGeom>
        </p:spPr>
      </p:pic>
      <p:sp>
        <p:nvSpPr>
          <p:cNvPr id="10" name="Left Brace 9"/>
          <p:cNvSpPr/>
          <p:nvPr/>
        </p:nvSpPr>
        <p:spPr>
          <a:xfrm>
            <a:off x="5634952" y="1384116"/>
            <a:ext cx="663678" cy="4468761"/>
          </a:xfrm>
          <a:prstGeom prst="leftBrace">
            <a:avLst>
              <a:gd name="adj1" fmla="val 50555"/>
              <a:gd name="adj2" fmla="val 5792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43370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causal diagram</a:t>
            </a:r>
            <a:endParaRPr lang="en-US" dirty="0"/>
          </a:p>
        </p:txBody>
      </p:sp>
      <p:sp>
        <p:nvSpPr>
          <p:cNvPr id="3" name="Content Placeholder 2"/>
          <p:cNvSpPr>
            <a:spLocks noGrp="1"/>
          </p:cNvSpPr>
          <p:nvPr>
            <p:ph idx="1"/>
          </p:nvPr>
        </p:nvSpPr>
        <p:spPr>
          <a:xfrm>
            <a:off x="838200" y="1825625"/>
            <a:ext cx="6255058" cy="4351338"/>
          </a:xfrm>
        </p:spPr>
        <p:txBody>
          <a:bodyPr>
            <a:normAutofit fontScale="92500" lnSpcReduction="20000"/>
          </a:bodyPr>
          <a:lstStyle/>
          <a:p>
            <a:r>
              <a:rPr lang="en-US" dirty="0" smtClean="0"/>
              <a:t>There wasn’t great evidence to inform the causal effect of BW on CGF</a:t>
            </a:r>
          </a:p>
          <a:p>
            <a:pPr lvl="1"/>
            <a:r>
              <a:rPr lang="en-US" dirty="0" smtClean="0"/>
              <a:t>Chose to only model the correlation due to some shared common cause (i.e. food insecurity) between these two risks</a:t>
            </a:r>
          </a:p>
          <a:p>
            <a:r>
              <a:rPr lang="en-US" dirty="0" smtClean="0"/>
              <a:t>Did we need to differentiate between correlation and causation between maternal BMI and BW?</a:t>
            </a:r>
          </a:p>
          <a:p>
            <a:pPr lvl="1"/>
            <a:r>
              <a:rPr lang="en-US" dirty="0" smtClean="0"/>
              <a:t>Not intervening on these variables, so we only need to capture correlation</a:t>
            </a:r>
          </a:p>
          <a:p>
            <a:r>
              <a:rPr lang="en-US" dirty="0" smtClean="0"/>
              <a:t>NOTE: maternal BMI and CGF are implicitly correlated as a result of this structure even though a correlation coefficient between them isn’t explicitly applied/enforced</a:t>
            </a:r>
            <a:endParaRPr lang="en-US" dirty="0"/>
          </a:p>
        </p:txBody>
      </p:sp>
      <p:pic>
        <p:nvPicPr>
          <p:cNvPr id="6" name="Picture 5"/>
          <p:cNvPicPr>
            <a:picLocks noChangeAspect="1"/>
          </p:cNvPicPr>
          <p:nvPr/>
        </p:nvPicPr>
        <p:blipFill>
          <a:blip r:embed="rId2"/>
          <a:stretch>
            <a:fillRect/>
          </a:stretch>
        </p:blipFill>
        <p:spPr>
          <a:xfrm>
            <a:off x="7252272" y="2121763"/>
            <a:ext cx="4839113" cy="3120260"/>
          </a:xfrm>
          <a:prstGeom prst="rect">
            <a:avLst/>
          </a:prstGeom>
        </p:spPr>
      </p:pic>
    </p:spTree>
    <p:extLst>
      <p:ext uri="{BB962C8B-B14F-4D97-AF65-F5344CB8AC3E}">
        <p14:creationId xmlns:p14="http://schemas.microsoft.com/office/powerpoint/2010/main" val="3700840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the intervention</a:t>
            </a:r>
            <a:endParaRPr lang="en-US" dirty="0"/>
          </a:p>
        </p:txBody>
      </p:sp>
      <p:sp>
        <p:nvSpPr>
          <p:cNvPr id="3" name="Content Placeholder 2"/>
          <p:cNvSpPr>
            <a:spLocks noGrp="1"/>
          </p:cNvSpPr>
          <p:nvPr>
            <p:ph idx="1"/>
          </p:nvPr>
        </p:nvSpPr>
        <p:spPr>
          <a:xfrm>
            <a:off x="838200" y="1825625"/>
            <a:ext cx="5828930" cy="4351338"/>
          </a:xfrm>
        </p:spPr>
        <p:txBody>
          <a:bodyPr>
            <a:normAutofit fontScale="85000" lnSpcReduction="20000"/>
          </a:bodyPr>
          <a:lstStyle/>
          <a:p>
            <a:r>
              <a:rPr lang="en-US" dirty="0" smtClean="0"/>
              <a:t>Association between maternal BMI and BW now influenced by BEP exposure</a:t>
            </a:r>
          </a:p>
          <a:p>
            <a:pPr lvl="1"/>
            <a:r>
              <a:rPr lang="en-US" dirty="0" smtClean="0"/>
              <a:t>Luckily, BEP exposure believed to be near zero in data sources that reported on the association of maternal BMI on BEP, so it likely did not influence the data that informed our model</a:t>
            </a:r>
          </a:p>
          <a:p>
            <a:r>
              <a:rPr lang="en-US" dirty="0" smtClean="0"/>
              <a:t>Note that the introduction of BEP in the intervention scenario will alter the correlation between maternal BMI and BW as well as BW and CGF compared to the baseline scenario</a:t>
            </a:r>
          </a:p>
          <a:p>
            <a:r>
              <a:rPr lang="en-US" dirty="0" smtClean="0"/>
              <a:t>Note: maternal BMI in this diagram is specific to pre-BEP BMI. Post-BEP maternal BMI is causally affected by BEP, but we do not model this as a simulation outcome, so it is not represented in this diagram</a:t>
            </a:r>
            <a:endParaRPr lang="en-US" dirty="0"/>
          </a:p>
        </p:txBody>
      </p:sp>
      <p:pic>
        <p:nvPicPr>
          <p:cNvPr id="5" name="Picture 4"/>
          <p:cNvPicPr>
            <a:picLocks noChangeAspect="1"/>
          </p:cNvPicPr>
          <p:nvPr/>
        </p:nvPicPr>
        <p:blipFill>
          <a:blip r:embed="rId2"/>
          <a:stretch>
            <a:fillRect/>
          </a:stretch>
        </p:blipFill>
        <p:spPr>
          <a:xfrm>
            <a:off x="6904573" y="1825625"/>
            <a:ext cx="5287428" cy="3575995"/>
          </a:xfrm>
          <a:prstGeom prst="rect">
            <a:avLst/>
          </a:prstGeom>
        </p:spPr>
      </p:pic>
    </p:spTree>
    <p:extLst>
      <p:ext uri="{BB962C8B-B14F-4D97-AF65-F5344CB8AC3E}">
        <p14:creationId xmlns:p14="http://schemas.microsoft.com/office/powerpoint/2010/main" val="1285263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779776" y="-88491"/>
            <a:ext cx="4323964" cy="2840177"/>
          </a:xfrm>
          <a:prstGeom prst="rect">
            <a:avLst/>
          </a:prstGeom>
        </p:spPr>
      </p:pic>
      <p:sp>
        <p:nvSpPr>
          <p:cNvPr id="2" name="Title 1"/>
          <p:cNvSpPr>
            <a:spLocks noGrp="1"/>
          </p:cNvSpPr>
          <p:nvPr>
            <p:ph type="title"/>
          </p:nvPr>
        </p:nvSpPr>
        <p:spPr/>
        <p:txBody>
          <a:bodyPr/>
          <a:lstStyle/>
          <a:p>
            <a:r>
              <a:rPr lang="en-US" dirty="0" smtClean="0"/>
              <a:t>Final BEP Model Effects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crude association of maternal BMI and BW</a:t>
            </a:r>
          </a:p>
          <a:p>
            <a:r>
              <a:rPr lang="en-US" dirty="0" smtClean="0"/>
              <a:t>b: GBD risk effect</a:t>
            </a:r>
          </a:p>
          <a:p>
            <a:r>
              <a:rPr lang="en-US" dirty="0" smtClean="0"/>
              <a:t>c: effect of maternal BMI on probability of receiving BEP</a:t>
            </a:r>
          </a:p>
          <a:p>
            <a:r>
              <a:rPr lang="en-US" dirty="0" smtClean="0"/>
              <a:t>d: effect of BEP on BW, controlled for confounding by maternal BMI</a:t>
            </a:r>
          </a:p>
          <a:p>
            <a:pPr lvl="1"/>
            <a:r>
              <a:rPr lang="en-US" dirty="0" smtClean="0"/>
              <a:t>Note: BEP effect comes from RCT, so there is no opportunity for confounding by maternal BMI as there would be in an observational study</a:t>
            </a:r>
          </a:p>
          <a:p>
            <a:pPr lvl="1"/>
            <a:r>
              <a:rPr lang="en-US" dirty="0" smtClean="0"/>
              <a:t>We additionally incorporated effect modification by maternal BMI, but this did not change causal structure</a:t>
            </a:r>
          </a:p>
          <a:p>
            <a:r>
              <a:rPr lang="en-US" dirty="0" smtClean="0"/>
              <a:t>f: effect of BEP on CGF, controlled for confounding by birthweight (and maternal BMI if effect came from an observational study)</a:t>
            </a:r>
          </a:p>
          <a:p>
            <a:pPr lvl="1"/>
            <a:r>
              <a:rPr lang="en-US" dirty="0" smtClean="0"/>
              <a:t>This was a difficult estimate to come across, so we performed sensitivity analysis around this variable</a:t>
            </a:r>
          </a:p>
          <a:p>
            <a:r>
              <a:rPr lang="en-US" dirty="0" smtClean="0"/>
              <a:t>g: GBD risk effect</a:t>
            </a:r>
            <a:endParaRPr lang="en-US" dirty="0"/>
          </a:p>
        </p:txBody>
      </p:sp>
    </p:spTree>
    <p:extLst>
      <p:ext uri="{BB962C8B-B14F-4D97-AF65-F5344CB8AC3E}">
        <p14:creationId xmlns:p14="http://schemas.microsoft.com/office/powerpoint/2010/main" val="3583947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Vitamin A and Measles</a:t>
            </a:r>
            <a:endParaRPr lang="en-US" dirty="0"/>
          </a:p>
        </p:txBody>
      </p:sp>
      <p:sp>
        <p:nvSpPr>
          <p:cNvPr id="3" name="Content Placeholder 2"/>
          <p:cNvSpPr>
            <a:spLocks noGrp="1"/>
          </p:cNvSpPr>
          <p:nvPr>
            <p:ph idx="1"/>
          </p:nvPr>
        </p:nvSpPr>
        <p:spPr>
          <a:xfrm>
            <a:off x="838201" y="1825625"/>
            <a:ext cx="5974296" cy="4351338"/>
          </a:xfrm>
        </p:spPr>
        <p:txBody>
          <a:bodyPr>
            <a:normAutofit fontScale="77500" lnSpcReduction="20000"/>
          </a:bodyPr>
          <a:lstStyle/>
          <a:p>
            <a:r>
              <a:rPr lang="en-US" dirty="0" smtClean="0"/>
              <a:t>Vitamin A deficiency and access to measles vaccine correlated through shared common cause of social demographic index</a:t>
            </a:r>
          </a:p>
          <a:p>
            <a:r>
              <a:rPr lang="en-US" dirty="0" smtClean="0"/>
              <a:t>Effect of vitamin A deficiency modified by access to measles vaccine exposure status</a:t>
            </a:r>
          </a:p>
          <a:p>
            <a:pPr lvl="1"/>
            <a:r>
              <a:rPr lang="en-US" dirty="0" smtClean="0"/>
              <a:t>Protective among unvaccinated only</a:t>
            </a:r>
          </a:p>
          <a:p>
            <a:r>
              <a:rPr lang="en-US" dirty="0" smtClean="0"/>
              <a:t>Need to ensure effect sizes of VAD and measles vaccination on measles are adjusted for each other due to potential confounding</a:t>
            </a:r>
          </a:p>
          <a:p>
            <a:r>
              <a:rPr lang="en-US" dirty="0" smtClean="0"/>
              <a:t>Things GBD does not consider, but that we would like to:</a:t>
            </a:r>
          </a:p>
          <a:p>
            <a:pPr lvl="1"/>
            <a:r>
              <a:rPr lang="en-US" dirty="0" smtClean="0"/>
              <a:t>Measles vaccine as a risk factor for measles</a:t>
            </a:r>
          </a:p>
          <a:p>
            <a:pPr lvl="1"/>
            <a:r>
              <a:rPr lang="en-US" dirty="0" smtClean="0"/>
              <a:t>Effect modification of VAD on measles by vaccination status</a:t>
            </a:r>
          </a:p>
          <a:p>
            <a:pPr lvl="1"/>
            <a:r>
              <a:rPr lang="en-US" dirty="0" smtClean="0"/>
              <a:t>Correlated exposures of VAD and measles vaccination</a:t>
            </a:r>
          </a:p>
          <a:p>
            <a:pPr marL="0" indent="0">
              <a:buNone/>
            </a:pPr>
            <a:endParaRPr lang="en-US" dirty="0"/>
          </a:p>
        </p:txBody>
      </p:sp>
      <p:pic>
        <p:nvPicPr>
          <p:cNvPr id="5" name="Picture 4"/>
          <p:cNvPicPr>
            <a:picLocks noChangeAspect="1"/>
          </p:cNvPicPr>
          <p:nvPr/>
        </p:nvPicPr>
        <p:blipFill>
          <a:blip r:embed="rId2"/>
          <a:stretch>
            <a:fillRect/>
          </a:stretch>
        </p:blipFill>
        <p:spPr>
          <a:xfrm>
            <a:off x="6812496" y="2240777"/>
            <a:ext cx="5379504" cy="3068643"/>
          </a:xfrm>
          <a:prstGeom prst="rect">
            <a:avLst/>
          </a:prstGeom>
        </p:spPr>
      </p:pic>
    </p:spTree>
    <p:extLst>
      <p:ext uri="{BB962C8B-B14F-4D97-AF65-F5344CB8AC3E}">
        <p14:creationId xmlns:p14="http://schemas.microsoft.com/office/powerpoint/2010/main" val="3126078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3" name="Content Placeholder 2"/>
          <p:cNvSpPr>
            <a:spLocks noGrp="1"/>
          </p:cNvSpPr>
          <p:nvPr>
            <p:ph idx="1"/>
          </p:nvPr>
        </p:nvSpPr>
        <p:spPr/>
        <p:txBody>
          <a:bodyPr>
            <a:normAutofit fontScale="92500"/>
          </a:bodyPr>
          <a:lstStyle/>
          <a:p>
            <a:r>
              <a:rPr lang="en-US" dirty="0" smtClean="0"/>
              <a:t>It all depends on the causal diagram structure (re: confounding, mediation)</a:t>
            </a:r>
          </a:p>
          <a:p>
            <a:r>
              <a:rPr lang="en-US" dirty="0" smtClean="0"/>
              <a:t>Use joint PAF calculation rather than multiplicative PAF calculation for aggregate PAFs composed of risks that are correlated </a:t>
            </a:r>
          </a:p>
          <a:p>
            <a:r>
              <a:rPr lang="en-US" dirty="0" smtClean="0"/>
              <a:t>If mediation is present among modeled risks, be careful to use the direct (unmediated/mediation factor adjusted) effect sizes of the mediated risk factor on the outcome for PAF calculation and relative risk application</a:t>
            </a:r>
          </a:p>
          <a:p>
            <a:r>
              <a:rPr lang="en-US" dirty="0" smtClean="0"/>
              <a:t>Be careful with time steps. Remember:</a:t>
            </a:r>
          </a:p>
          <a:p>
            <a:pPr lvl="1"/>
            <a:r>
              <a:rPr lang="en-US" dirty="0" smtClean="0"/>
              <a:t>Causal diagrams cannot contain cyclical relationships (must separate time points in order to appropriately distinguish confounders and mediation relationships)</a:t>
            </a:r>
          </a:p>
          <a:p>
            <a:pPr lvl="1"/>
            <a:r>
              <a:rPr lang="en-US" dirty="0" smtClean="0"/>
              <a:t>Never adjust for confounding on a variable that comes </a:t>
            </a:r>
            <a:r>
              <a:rPr lang="en-US" i="1" dirty="0" smtClean="0"/>
              <a:t>after</a:t>
            </a:r>
            <a:r>
              <a:rPr lang="en-US" dirty="0" smtClean="0"/>
              <a:t> the exposure temporally</a:t>
            </a:r>
          </a:p>
          <a:p>
            <a:endParaRPr lang="en-US" dirty="0"/>
          </a:p>
        </p:txBody>
      </p:sp>
    </p:spTree>
    <p:extLst>
      <p:ext uri="{BB962C8B-B14F-4D97-AF65-F5344CB8AC3E}">
        <p14:creationId xmlns:p14="http://schemas.microsoft.com/office/powerpoint/2010/main" val="211210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through a common cause</a:t>
            </a:r>
            <a:endParaRPr lang="en-US" dirty="0"/>
          </a:p>
        </p:txBody>
      </p:sp>
      <p:sp>
        <p:nvSpPr>
          <p:cNvPr id="3" name="Content Placeholder 2"/>
          <p:cNvSpPr>
            <a:spLocks noGrp="1"/>
          </p:cNvSpPr>
          <p:nvPr>
            <p:ph idx="1"/>
          </p:nvPr>
        </p:nvSpPr>
        <p:spPr>
          <a:xfrm>
            <a:off x="838200" y="1825625"/>
            <a:ext cx="5710084" cy="4351338"/>
          </a:xfrm>
        </p:spPr>
        <p:txBody>
          <a:bodyPr>
            <a:normAutofit fontScale="85000" lnSpcReduction="10000"/>
          </a:bodyPr>
          <a:lstStyle/>
          <a:p>
            <a:r>
              <a:rPr lang="en-US" dirty="0" smtClean="0"/>
              <a:t>Risk factors are correlated, but not causally related</a:t>
            </a:r>
          </a:p>
          <a:p>
            <a:r>
              <a:rPr lang="en-US" dirty="0" smtClean="0"/>
              <a:t>Effect of each risk on outcome subject to confounding by the other</a:t>
            </a:r>
          </a:p>
          <a:p>
            <a:pPr lvl="1"/>
            <a:r>
              <a:rPr lang="en-US" dirty="0" smtClean="0"/>
              <a:t>GBD already takes care of this for us, as risk effects are adjusted for confounding</a:t>
            </a:r>
          </a:p>
          <a:p>
            <a:pPr lvl="1"/>
            <a:r>
              <a:rPr lang="en-US" dirty="0" smtClean="0"/>
              <a:t>Ensure extracted RRs for non-GBD risks are appropriately adjusted for confounding</a:t>
            </a:r>
          </a:p>
          <a:p>
            <a:r>
              <a:rPr lang="en-US" dirty="0" smtClean="0"/>
              <a:t>Use the joint PAF as described in proposal</a:t>
            </a:r>
          </a:p>
          <a:p>
            <a:r>
              <a:rPr lang="en-US" dirty="0" smtClean="0"/>
              <a:t>Risk exposures assigned to simulants according to correlation coefficients</a:t>
            </a:r>
          </a:p>
          <a:p>
            <a:r>
              <a:rPr lang="en-US" dirty="0" smtClean="0"/>
              <a:t>If one risk exposure is intervened on, the other risk exposure remains unchanged</a:t>
            </a:r>
            <a:endParaRPr lang="en-US"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041" y="2352368"/>
            <a:ext cx="5642719" cy="2827225"/>
          </a:xfrm>
          <a:prstGeom prst="rect">
            <a:avLst/>
          </a:prstGeom>
        </p:spPr>
      </p:pic>
    </p:spTree>
    <p:extLst>
      <p:ext uri="{BB962C8B-B14F-4D97-AF65-F5344CB8AC3E}">
        <p14:creationId xmlns:p14="http://schemas.microsoft.com/office/powerpoint/2010/main" val="206123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through causation</a:t>
            </a:r>
            <a:endParaRPr lang="en-US" dirty="0"/>
          </a:p>
        </p:txBody>
      </p:sp>
      <p:sp>
        <p:nvSpPr>
          <p:cNvPr id="3" name="Content Placeholder 2"/>
          <p:cNvSpPr>
            <a:spLocks noGrp="1"/>
          </p:cNvSpPr>
          <p:nvPr>
            <p:ph idx="1"/>
          </p:nvPr>
        </p:nvSpPr>
        <p:spPr>
          <a:xfrm>
            <a:off x="838200" y="1825625"/>
            <a:ext cx="7915183" cy="4351338"/>
          </a:xfrm>
        </p:spPr>
        <p:txBody>
          <a:bodyPr>
            <a:normAutofit/>
          </a:bodyPr>
          <a:lstStyle/>
          <a:p>
            <a:r>
              <a:rPr lang="en-US" dirty="0" smtClean="0"/>
              <a:t>Risk factors are correlated (at least partially) through R1’s effect on R2 </a:t>
            </a:r>
          </a:p>
          <a:p>
            <a:pPr lvl="1"/>
            <a:r>
              <a:rPr lang="en-US" dirty="0" smtClean="0"/>
              <a:t>Effect of R1 on O is mediated by R2</a:t>
            </a:r>
          </a:p>
          <a:p>
            <a:pPr lvl="1"/>
            <a:r>
              <a:rPr lang="en-US" dirty="0" smtClean="0"/>
              <a:t>Effect of R2 on O is confounded by R1</a:t>
            </a:r>
          </a:p>
          <a:p>
            <a:r>
              <a:rPr lang="en-US" dirty="0" smtClean="0"/>
              <a:t>How to calculate effects/PAFs for each risk?</a:t>
            </a:r>
          </a:p>
          <a:p>
            <a:pPr lvl="1"/>
            <a:r>
              <a:rPr lang="en-US" dirty="0" smtClean="0"/>
              <a:t>R1 direct (excluding mediated effect through R2)</a:t>
            </a:r>
          </a:p>
          <a:p>
            <a:pPr lvl="1"/>
            <a:r>
              <a:rPr lang="en-US" dirty="0" smtClean="0"/>
              <a:t>R1 indirect (excluding the direct effect)</a:t>
            </a:r>
          </a:p>
          <a:p>
            <a:pPr lvl="1"/>
            <a:r>
              <a:rPr lang="en-US" dirty="0" smtClean="0"/>
              <a:t>R1 total (including mediated effect through R2)</a:t>
            </a:r>
          </a:p>
          <a:p>
            <a:pPr lvl="1"/>
            <a:r>
              <a:rPr lang="en-US" dirty="0" smtClean="0"/>
              <a:t>R2 unadjusted for R1 (confounded by R1)</a:t>
            </a:r>
          </a:p>
          <a:p>
            <a:pPr lvl="1"/>
            <a:r>
              <a:rPr lang="en-US" dirty="0" smtClean="0"/>
              <a:t>R2 adjusted for R1 (causal)</a:t>
            </a:r>
          </a:p>
          <a:p>
            <a:endParaRPr lang="en-US" dirty="0"/>
          </a:p>
        </p:txBody>
      </p:sp>
      <p:pic>
        <p:nvPicPr>
          <p:cNvPr id="4" name="Picture 3"/>
          <p:cNvPicPr>
            <a:picLocks noChangeAspect="1"/>
          </p:cNvPicPr>
          <p:nvPr/>
        </p:nvPicPr>
        <p:blipFill>
          <a:blip r:embed="rId2"/>
          <a:stretch>
            <a:fillRect/>
          </a:stretch>
        </p:blipFill>
        <p:spPr>
          <a:xfrm>
            <a:off x="8079890" y="2262486"/>
            <a:ext cx="3786809" cy="2060816"/>
          </a:xfrm>
          <a:prstGeom prst="rect">
            <a:avLst/>
          </a:prstGeom>
        </p:spPr>
      </p:pic>
    </p:spTree>
    <p:extLst>
      <p:ext uri="{BB962C8B-B14F-4D97-AF65-F5344CB8AC3E}">
        <p14:creationId xmlns:p14="http://schemas.microsoft.com/office/powerpoint/2010/main" val="120366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1276"/>
            <a:ext cx="10515600" cy="1325563"/>
          </a:xfrm>
        </p:spPr>
        <p:txBody>
          <a:bodyPr/>
          <a:lstStyle/>
          <a:p>
            <a:r>
              <a:rPr lang="en-US" dirty="0" smtClean="0"/>
              <a:t>… so how does GBD handle joint PAFs and mediation? </a:t>
            </a:r>
            <a:endParaRPr lang="en-US" dirty="0"/>
          </a:p>
        </p:txBody>
      </p:sp>
    </p:spTree>
    <p:extLst>
      <p:ext uri="{BB962C8B-B14F-4D97-AF65-F5344CB8AC3E}">
        <p14:creationId xmlns:p14="http://schemas.microsoft.com/office/powerpoint/2010/main" val="319568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GBD aggregate PAF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Multiplicative approach</a:t>
                </a:r>
                <a:endParaRPr lang="en-US" b="0" i="1" dirty="0" smtClean="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1,2…</m:t>
                        </m:r>
                        <m:r>
                          <a:rPr lang="en-US" b="0" i="1" smtClean="0">
                            <a:latin typeface="Cambria Math" panose="02040503050406030204" pitchFamily="18" charset="0"/>
                          </a:rPr>
                          <m:t>𝑛</m:t>
                        </m:r>
                      </m:sub>
                    </m:sSub>
                    <m:r>
                      <a:rPr lang="en-US" b="0" i="1" smtClean="0">
                        <a:latin typeface="Cambria Math" panose="02040503050406030204" pitchFamily="18" charset="0"/>
                      </a:rPr>
                      <m:t>=1 −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𝑟</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1−</m:t>
                        </m:r>
                        <m:r>
                          <a:rPr lang="en-US" b="0" i="1" smtClean="0">
                            <a:latin typeface="Cambria Math" panose="02040503050406030204" pitchFamily="18" charset="0"/>
                          </a:rPr>
                          <m:t>𝑃𝐴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𝑟</m:t>
                            </m:r>
                          </m:sub>
                        </m:sSub>
                      </m:e>
                    </m:nary>
                  </m:oMath>
                </a14:m>
                <a:endParaRPr lang="en-US" dirty="0" smtClean="0"/>
              </a:p>
              <a:p>
                <a:pPr lvl="1"/>
                <a:r>
                  <a:rPr lang="en-US" dirty="0" smtClean="0"/>
                  <a:t>Overestimate when sub-risks are positively correlated</a:t>
                </a:r>
              </a:p>
              <a:p>
                <a:pPr lvl="2"/>
                <a:r>
                  <a:rPr lang="en-US" dirty="0" smtClean="0"/>
                  <a:t>A noted limitation of GBD due to lack of robust risk correlation data</a:t>
                </a:r>
              </a:p>
              <a:p>
                <a:r>
                  <a:rPr lang="en-US" dirty="0" smtClean="0"/>
                  <a:t>Mediation adjustment</a:t>
                </a:r>
              </a:p>
              <a:p>
                <a:pPr lvl="1"/>
                <a:r>
                  <a:rPr lang="en-US" dirty="0" smtClean="0"/>
                  <a:t>PAFs for individual risks</a:t>
                </a:r>
              </a:p>
              <a:p>
                <a:pPr lvl="2"/>
                <a:r>
                  <a:rPr lang="en-US" dirty="0" smtClean="0"/>
                  <a:t>Total (unmediated and mediated pathways) effect of risk, adjusted for confounders</a:t>
                </a:r>
              </a:p>
              <a:p>
                <a:pPr lvl="1"/>
                <a:r>
                  <a:rPr lang="en-US" dirty="0" smtClean="0"/>
                  <a:t>Aggregate PAFs than include a mediated risk AND the mediating risk</a:t>
                </a:r>
              </a:p>
              <a:p>
                <a:pPr lvl="2"/>
                <a:r>
                  <a:rPr lang="en-US" dirty="0" smtClean="0"/>
                  <a:t>Direct (unmediated) effect of mediated risk</a:t>
                </a:r>
              </a:p>
              <a:p>
                <a:pPr lvl="2"/>
                <a:r>
                  <a:rPr lang="en-US" dirty="0" smtClean="0"/>
                  <a:t>Effect of mediated risk (adjusted for confounders, including mediated risk)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4202"/>
                </a:stretch>
              </a:blipFill>
            </p:spPr>
            <p:txBody>
              <a:bodyPr/>
              <a:lstStyle/>
              <a:p>
                <a:r>
                  <a:rPr lang="en-US">
                    <a:noFill/>
                  </a:rPr>
                  <a:t> </a:t>
                </a:r>
              </a:p>
            </p:txBody>
          </p:sp>
        </mc:Fallback>
      </mc:AlternateContent>
    </p:spTree>
    <p:extLst>
      <p:ext uri="{BB962C8B-B14F-4D97-AF65-F5344CB8AC3E}">
        <p14:creationId xmlns:p14="http://schemas.microsoft.com/office/powerpoint/2010/main" val="58499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376652" cy="1325563"/>
          </a:xfrm>
        </p:spPr>
        <p:txBody>
          <a:bodyPr/>
          <a:lstStyle/>
          <a:p>
            <a:r>
              <a:rPr lang="en-US" dirty="0" smtClean="0"/>
              <a:t>GBD mediation factor calculation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7584765" cy="4351338"/>
              </a:xfrm>
            </p:spPr>
            <p:txBody>
              <a:bodyPr>
                <a:normAutofit fontScale="85000" lnSpcReduction="10000"/>
              </a:bodyPr>
              <a:lstStyle/>
              <a:p>
                <a14:m>
                  <m:oMath xmlns:m="http://schemas.openxmlformats.org/officeDocument/2006/math">
                    <m:r>
                      <a:rPr lang="en-US" b="0" i="1" smtClean="0">
                        <a:solidFill>
                          <a:srgbClr val="FF0000"/>
                        </a:solidFill>
                        <a:latin typeface="Cambria Math" panose="02040503050406030204" pitchFamily="18" charset="0"/>
                      </a:rPr>
                      <m:t>𝑀𝐹</m:t>
                    </m:r>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𝑅</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𝑅</m:t>
                            </m:r>
                          </m:e>
                          <m:sub>
                            <m:r>
                              <a:rPr lang="en-US" b="0" i="1" smtClean="0">
                                <a:solidFill>
                                  <a:srgbClr val="FF0000"/>
                                </a:solidFill>
                                <a:latin typeface="Cambria Math" panose="02040503050406030204" pitchFamily="18" charset="0"/>
                              </a:rPr>
                              <m:t>𝑐𝑟𝑢𝑑𝑒</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𝑅</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𝑅</m:t>
                            </m:r>
                          </m:e>
                          <m:sub>
                            <m:r>
                              <a:rPr lang="en-US" b="0" i="1" smtClean="0">
                                <a:solidFill>
                                  <a:srgbClr val="FF0000"/>
                                </a:solidFill>
                                <a:latin typeface="Cambria Math" panose="02040503050406030204" pitchFamily="18" charset="0"/>
                              </a:rPr>
                              <m:t>𝑎𝑑𝑗𝑢𝑠𝑡𝑒𝑑</m:t>
                            </m:r>
                          </m:sub>
                        </m:sSub>
                      </m:num>
                      <m:den>
                        <m:r>
                          <a:rPr lang="en-US" b="0" i="1" smtClean="0">
                            <a:solidFill>
                              <a:srgbClr val="FF0000"/>
                            </a:solidFill>
                            <a:latin typeface="Cambria Math" panose="02040503050406030204" pitchFamily="18" charset="0"/>
                          </a:rPr>
                          <m:t>𝑅</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𝑅</m:t>
                            </m:r>
                          </m:e>
                          <m:sub>
                            <m:r>
                              <a:rPr lang="en-US" b="0" i="1" smtClean="0">
                                <a:solidFill>
                                  <a:srgbClr val="FF0000"/>
                                </a:solidFill>
                                <a:latin typeface="Cambria Math" panose="02040503050406030204" pitchFamily="18" charset="0"/>
                              </a:rPr>
                              <m:t>𝑐𝑟𝑢𝑑𝑒</m:t>
                            </m:r>
                          </m:sub>
                        </m:sSub>
                        <m:r>
                          <a:rPr lang="en-US" b="0" i="1" smtClean="0">
                            <a:solidFill>
                              <a:srgbClr val="FF0000"/>
                            </a:solidFill>
                            <a:latin typeface="Cambria Math" panose="02040503050406030204" pitchFamily="18" charset="0"/>
                          </a:rPr>
                          <m:t>−1</m:t>
                        </m:r>
                      </m:den>
                    </m:f>
                  </m:oMath>
                </a14:m>
                <a:endParaRPr lang="en-US" dirty="0" smtClean="0"/>
              </a:p>
              <a:p>
                <a:pPr lvl="1"/>
                <a14:m>
                  <m:oMath xmlns:m="http://schemas.openxmlformats.org/officeDocument/2006/math">
                    <m:r>
                      <a:rPr lang="en-US" b="0" i="1" smtClean="0">
                        <a:latin typeface="Cambria Math" panose="02040503050406030204" pitchFamily="18" charset="0"/>
                      </a:rPr>
                      <m:t>𝑀𝐹</m:t>
                    </m:r>
                    <m:r>
                      <a:rPr lang="en-US" b="0" i="1" smtClean="0">
                        <a:latin typeface="Cambria Math" panose="02040503050406030204" pitchFamily="18" charset="0"/>
                      </a:rPr>
                      <m:t>:</m:t>
                    </m:r>
                    <m:r>
                      <m:rPr>
                        <m:sty m:val="p"/>
                      </m:rPr>
                      <a:rPr lang="en-US" b="0" i="0" smtClean="0">
                        <a:latin typeface="Cambria Math" panose="02040503050406030204" pitchFamily="18" charset="0"/>
                      </a:rPr>
                      <m:t>mediation</m:t>
                    </m:r>
                    <m:r>
                      <a:rPr lang="en-US" b="0" i="0" smtClean="0">
                        <a:latin typeface="Cambria Math" panose="02040503050406030204" pitchFamily="18" charset="0"/>
                      </a:rPr>
                      <m:t> </m:t>
                    </m:r>
                    <m:r>
                      <m:rPr>
                        <m:sty m:val="p"/>
                      </m:rPr>
                      <a:rPr lang="en-US" b="0" i="0" smtClean="0">
                        <a:latin typeface="Cambria Math" panose="02040503050406030204" pitchFamily="18" charset="0"/>
                      </a:rPr>
                      <m:t>factor</m:t>
                    </m:r>
                  </m:oMath>
                </a14:m>
                <a:endParaRPr lang="en-US" b="0" dirty="0" smtClean="0"/>
              </a:p>
              <a:p>
                <a:pPr lvl="2"/>
                <a:r>
                  <a:rPr lang="en-US" dirty="0" smtClean="0">
                    <a:solidFill>
                      <a:srgbClr val="FF0000"/>
                    </a:solidFill>
                  </a:rPr>
                  <a:t>Proportion of the excess risk attributable to the mediated effect</a:t>
                </a:r>
              </a:p>
              <a:p>
                <a:pPr lvl="2"/>
                <a:r>
                  <a:rPr lang="en-US" b="0" dirty="0" smtClean="0">
                    <a:solidFill>
                      <a:srgbClr val="FF0000"/>
                    </a:solidFill>
                  </a:rPr>
                  <a:t>(1-MF) : proportion of the excess risk attributable to the direct effect</a:t>
                </a:r>
              </a:p>
              <a:p>
                <a:pPr lvl="1"/>
                <a14:m>
                  <m:oMath xmlns:m="http://schemas.openxmlformats.org/officeDocument/2006/math">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𝑐𝑟𝑢𝑑𝑒</m:t>
                        </m:r>
                      </m:sub>
                    </m:sSub>
                    <m:r>
                      <a:rPr lang="en-US" b="0" i="1" smtClean="0">
                        <a:latin typeface="Cambria Math" panose="02040503050406030204" pitchFamily="18" charset="0"/>
                      </a:rPr>
                      <m:t>:</m:t>
                    </m:r>
                    <m:r>
                      <a:rPr lang="en-US" b="0" i="1" smtClean="0">
                        <a:latin typeface="Cambria Math" panose="02040503050406030204" pitchFamily="18" charset="0"/>
                      </a:rPr>
                      <m:t>𝑅𝑅</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1 </m:t>
                    </m:r>
                    <m:r>
                      <a:rPr lang="en-US" b="0" i="1" smtClean="0">
                        <a:latin typeface="Cambria Math" panose="02040503050406030204" pitchFamily="18" charset="0"/>
                      </a:rPr>
                      <m:t>𝑜𝑛</m:t>
                    </m:r>
                    <m:r>
                      <a:rPr lang="en-US" b="0" i="1" smtClean="0">
                        <a:latin typeface="Cambria Math" panose="02040503050406030204" pitchFamily="18" charset="0"/>
                      </a:rPr>
                      <m:t> </m:t>
                    </m:r>
                    <m:r>
                      <a:rPr lang="en-US" b="0" i="1" smtClean="0">
                        <a:latin typeface="Cambria Math" panose="02040503050406030204" pitchFamily="18" charset="0"/>
                      </a:rPr>
                      <m:t>𝑂</m:t>
                    </m:r>
                    <m:r>
                      <a:rPr lang="en-US" b="0" i="1" smtClean="0">
                        <a:latin typeface="Cambria Math" panose="02040503050406030204" pitchFamily="18" charset="0"/>
                      </a:rPr>
                      <m:t>, </m:t>
                    </m:r>
                    <m:r>
                      <a:rPr lang="en-US" b="0" i="1" smtClean="0">
                        <a:latin typeface="Cambria Math" panose="02040503050406030204" pitchFamily="18" charset="0"/>
                      </a:rPr>
                      <m:t>𝑎𝑑𝑗𝑢𝑠𝑡𝑒𝑑</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𝑐𝑜𝑛𝑓𝑜𝑢𝑛𝑑𝑒𝑟𝑠</m:t>
                    </m:r>
                    <m:r>
                      <a:rPr lang="en-US" b="0" i="1" smtClean="0">
                        <a:latin typeface="Cambria Math" panose="02040503050406030204" pitchFamily="18" charset="0"/>
                      </a:rPr>
                      <m:t> </m:t>
                    </m:r>
                    <m:r>
                      <a:rPr lang="en-US" b="0" i="1" smtClean="0">
                        <a:latin typeface="Cambria Math" panose="02040503050406030204" pitchFamily="18" charset="0"/>
                      </a:rPr>
                      <m:t>𝑜𝑛𝑙𝑦</m:t>
                    </m:r>
                  </m:oMath>
                </a14:m>
                <a:endParaRPr lang="en-US" b="0" dirty="0" smtClean="0"/>
              </a:p>
              <a:p>
                <a:pPr lvl="1"/>
                <a14:m>
                  <m:oMath xmlns:m="http://schemas.openxmlformats.org/officeDocument/2006/math">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𝑎𝑑𝑗𝑢𝑠𝑡𝑒𝑑</m:t>
                        </m:r>
                      </m:sub>
                    </m:sSub>
                    <m:r>
                      <a:rPr lang="en-US" b="0" i="1" smtClean="0">
                        <a:latin typeface="Cambria Math" panose="02040503050406030204" pitchFamily="18" charset="0"/>
                      </a:rPr>
                      <m:t>:</m:t>
                    </m:r>
                    <m:r>
                      <a:rPr lang="en-US" b="0" i="1" smtClean="0">
                        <a:latin typeface="Cambria Math" panose="02040503050406030204" pitchFamily="18" charset="0"/>
                      </a:rPr>
                      <m:t>𝑅𝑅</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1 </m:t>
                    </m:r>
                    <m:r>
                      <a:rPr lang="en-US" b="0" i="1" smtClean="0">
                        <a:latin typeface="Cambria Math" panose="02040503050406030204" pitchFamily="18" charset="0"/>
                      </a:rPr>
                      <m:t>𝑜𝑛</m:t>
                    </m:r>
                    <m:r>
                      <a:rPr lang="en-US" b="0" i="1" smtClean="0">
                        <a:latin typeface="Cambria Math" panose="02040503050406030204" pitchFamily="18" charset="0"/>
                      </a:rPr>
                      <m:t> </m:t>
                    </m:r>
                    <m:r>
                      <a:rPr lang="en-US" b="0" i="1" smtClean="0">
                        <a:latin typeface="Cambria Math" panose="02040503050406030204" pitchFamily="18" charset="0"/>
                      </a:rPr>
                      <m:t>𝑂</m:t>
                    </m:r>
                    <m:r>
                      <a:rPr lang="en-US" b="0" i="1" smtClean="0">
                        <a:latin typeface="Cambria Math" panose="02040503050406030204" pitchFamily="18" charset="0"/>
                      </a:rPr>
                      <m:t>, </m:t>
                    </m:r>
                    <m:r>
                      <a:rPr lang="en-US" b="0" i="1" smtClean="0">
                        <a:latin typeface="Cambria Math" panose="02040503050406030204" pitchFamily="18" charset="0"/>
                      </a:rPr>
                      <m:t>𝑎𝑑𝑗𝑢𝑠𝑡𝑒𝑑</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𝑐𝑜𝑛𝑓𝑜𝑢𝑛𝑑𝑒𝑟𝑠</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2</m:t>
                    </m:r>
                  </m:oMath>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7584765" cy="4351338"/>
              </a:xfrm>
              <a:blipFill>
                <a:blip r:embed="rId2"/>
                <a:stretch>
                  <a:fillRect r="-184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422965" y="365125"/>
            <a:ext cx="3769035" cy="3146755"/>
          </a:xfrm>
          <a:prstGeom prst="rect">
            <a:avLst/>
          </a:prstGeom>
        </p:spPr>
      </p:pic>
    </p:spTree>
    <p:extLst>
      <p:ext uri="{BB962C8B-B14F-4D97-AF65-F5344CB8AC3E}">
        <p14:creationId xmlns:p14="http://schemas.microsoft.com/office/powerpoint/2010/main" val="2192109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B8A8379D1A82443A48953A557EDE0C3" ma:contentTypeVersion="11" ma:contentTypeDescription="Create a new document." ma:contentTypeScope="" ma:versionID="789e2c63a36952289e8c0c63bd0df614">
  <xsd:schema xmlns:xsd="http://www.w3.org/2001/XMLSchema" xmlns:xs="http://www.w3.org/2001/XMLSchema" xmlns:p="http://schemas.microsoft.com/office/2006/metadata/properties" xmlns:ns3="f59a5720-ca6d-46a7-a0e8-a0e2cb99397a" xmlns:ns4="933d4f22-d29f-4aec-ac4a-05f788bc755f" targetNamespace="http://schemas.microsoft.com/office/2006/metadata/properties" ma:root="true" ma:fieldsID="96db36974ca527960ff98572d1d52595" ns3:_="" ns4:_="">
    <xsd:import namespace="f59a5720-ca6d-46a7-a0e8-a0e2cb99397a"/>
    <xsd:import namespace="933d4f22-d29f-4aec-ac4a-05f788bc755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9a5720-ca6d-46a7-a0e8-a0e2cb9939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3d4f22-d29f-4aec-ac4a-05f788bc755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43BF5F-4565-4CA8-87F2-E5C67ABBBD84}">
  <ds:schemaRefs>
    <ds:schemaRef ds:uri="http://schemas.microsoft.com/sharepoint/v3/contenttype/forms"/>
  </ds:schemaRefs>
</ds:datastoreItem>
</file>

<file path=customXml/itemProps2.xml><?xml version="1.0" encoding="utf-8"?>
<ds:datastoreItem xmlns:ds="http://schemas.openxmlformats.org/officeDocument/2006/customXml" ds:itemID="{39118F1A-CC29-470A-9CFB-4BC0E48452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9a5720-ca6d-46a7-a0e8-a0e2cb99397a"/>
    <ds:schemaRef ds:uri="933d4f22-d29f-4aec-ac4a-05f788bc75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2BBFB6-C6A2-4A95-AE1E-9899B7785B10}">
  <ds:schemaRefs>
    <ds:schemaRef ds:uri="http://schemas.microsoft.com/office/2006/documentManagement/types"/>
    <ds:schemaRef ds:uri="http://www.w3.org/XML/1998/namespace"/>
    <ds:schemaRef ds:uri="933d4f22-d29f-4aec-ac4a-05f788bc755f"/>
    <ds:schemaRef ds:uri="http://purl.org/dc/elements/1.1/"/>
    <ds:schemaRef ds:uri="http://purl.org/dc/dcmitype/"/>
    <ds:schemaRef ds:uri="http://purl.org/dc/terms/"/>
    <ds:schemaRef ds:uri="http://schemas.openxmlformats.org/package/2006/metadata/core-properties"/>
    <ds:schemaRef ds:uri="http://schemas.microsoft.com/office/infopath/2007/PartnerControls"/>
    <ds:schemaRef ds:uri="f59a5720-ca6d-46a7-a0e8-a0e2cb99397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3992</TotalTime>
  <Words>3969</Words>
  <Application>Microsoft Office PowerPoint</Application>
  <PresentationFormat>Widescreen</PresentationFormat>
  <Paragraphs>274</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Wingdings</vt:lpstr>
      <vt:lpstr>Office Theme</vt:lpstr>
      <vt:lpstr>Risk-Risk Correlation</vt:lpstr>
      <vt:lpstr>First… for correlated risks that affect the same outcome</vt:lpstr>
      <vt:lpstr>From BEP Project and Chris’ Proposal</vt:lpstr>
      <vt:lpstr>But what do we mean by correlated risks?</vt:lpstr>
      <vt:lpstr>Correlation through a common cause</vt:lpstr>
      <vt:lpstr>Correlation through causation</vt:lpstr>
      <vt:lpstr>… so how does GBD handle joint PAFs and mediation? </vt:lpstr>
      <vt:lpstr>GBD aggregate PAF estimation</vt:lpstr>
      <vt:lpstr>GBD mediation factor calculation</vt:lpstr>
      <vt:lpstr>GBD mediation factor calculation (when data is limited)</vt:lpstr>
      <vt:lpstr>GBD mediation factor application</vt:lpstr>
      <vt:lpstr>GBD IHD Mediation</vt:lpstr>
      <vt:lpstr>GBD IHD Mediation</vt:lpstr>
      <vt:lpstr>GBD IHD Mediation</vt:lpstr>
      <vt:lpstr>First let’s focus on BMI…</vt:lpstr>
      <vt:lpstr>GBD IHD PAFs</vt:lpstr>
      <vt:lpstr>A more complicated example: multi-layer mediation</vt:lpstr>
      <vt:lpstr>Terminology moving forward</vt:lpstr>
      <vt:lpstr>GBD Mediated Risk Effects</vt:lpstr>
      <vt:lpstr>Additional GBD Mediation factor details</vt:lpstr>
      <vt:lpstr>Additional GBD mediation details</vt:lpstr>
      <vt:lpstr>GBD Child growth failure</vt:lpstr>
      <vt:lpstr>Correlated risks in Vivarium</vt:lpstr>
      <vt:lpstr>Risk effects for correlated risks</vt:lpstr>
      <vt:lpstr>What if there is risk exposure correlation via a common cause and mediation (scheme B)?</vt:lpstr>
      <vt:lpstr>In other words…</vt:lpstr>
      <vt:lpstr>Intervening on correlated risks</vt:lpstr>
      <vt:lpstr>When should and shouldn’t we model mediation?</vt:lpstr>
      <vt:lpstr>Correlated risks across time</vt:lpstr>
      <vt:lpstr>“Vicious cycle”</vt:lpstr>
      <vt:lpstr>Vicious cycle effect sizes</vt:lpstr>
      <vt:lpstr>Alternate vicious cycle structure</vt:lpstr>
      <vt:lpstr>What about effect modification?</vt:lpstr>
      <vt:lpstr>Now, for risks that are correlated, but affect different outcomes</vt:lpstr>
      <vt:lpstr>Common cause example</vt:lpstr>
      <vt:lpstr>Common cause and direct cause example</vt:lpstr>
      <vt:lpstr>A hybrid example</vt:lpstr>
      <vt:lpstr>A Vivarium Example: BEP</vt:lpstr>
      <vt:lpstr>GBD structures these risks at different times</vt:lpstr>
      <vt:lpstr>Final causal diagram</vt:lpstr>
      <vt:lpstr>Incorporating the intervention</vt:lpstr>
      <vt:lpstr>Final BEP Model Effects</vt:lpstr>
      <vt:lpstr>Another example: Vitamin A and Measles</vt:lpstr>
      <vt:lpstr>In conclusion</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Bowman</dc:creator>
  <cp:lastModifiedBy>Ali Bowman</cp:lastModifiedBy>
  <cp:revision>82</cp:revision>
  <dcterms:created xsi:type="dcterms:W3CDTF">2021-07-26T20:59:49Z</dcterms:created>
  <dcterms:modified xsi:type="dcterms:W3CDTF">2021-08-05T23:28:04Z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0x0101000B8A8379D1A82443A48953A557EDE0C3</vt:lpwstr>
  </property>
</Properties>
</file>