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a" ContentType="audio/x-ms-wma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0" r:id="rId2"/>
    <p:sldId id="256" r:id="rId3"/>
    <p:sldId id="268" r:id="rId4"/>
    <p:sldId id="275" r:id="rId5"/>
    <p:sldId id="276" r:id="rId6"/>
    <p:sldId id="290" r:id="rId7"/>
    <p:sldId id="285" r:id="rId8"/>
    <p:sldId id="286" r:id="rId9"/>
    <p:sldId id="287" r:id="rId10"/>
    <p:sldId id="288" r:id="rId11"/>
    <p:sldId id="289" r:id="rId12"/>
    <p:sldId id="277" r:id="rId13"/>
    <p:sldId id="278" r:id="rId14"/>
    <p:sldId id="270" r:id="rId15"/>
  </p:sldIdLst>
  <p:sldSz cx="12192000" cy="6858000"/>
  <p:notesSz cx="6858000" cy="9144000"/>
  <p:embeddedFontLst>
    <p:embeddedFont>
      <p:font typeface="나눔고딕 ExtraBold" panose="020B0600000101010101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고딕" panose="020B0600000101010101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8A"/>
    <a:srgbClr val="FFCDCD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159" autoAdjust="0"/>
  </p:normalViewPr>
  <p:slideViewPr>
    <p:cSldViewPr snapToGrid="0">
      <p:cViewPr varScale="1">
        <p:scale>
          <a:sx n="56" d="100"/>
          <a:sy n="56" d="100"/>
        </p:scale>
        <p:origin x="10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8BB33-30C1-4B20-9673-A1E91C3A7E0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CD5E3-465B-476D-B0E6-8961599F3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1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en-US" altLang="ko-KR" dirty="0" smtClean="0"/>
              <a:t>MASK </a:t>
            </a:r>
            <a:r>
              <a:rPr lang="ko-KR" altLang="en-US" dirty="0" smtClean="0"/>
              <a:t>프로젝트를 진행할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NCNP </a:t>
            </a:r>
            <a:r>
              <a:rPr lang="ko-KR" altLang="en-US" dirty="0" smtClean="0"/>
              <a:t>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발표를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49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많은 양의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검색을 빠르게 하기 위해 데이타베이스로는 </a:t>
            </a:r>
            <a:r>
              <a:rPr lang="ko-KR" altLang="en-US" dirty="0" err="1" smtClean="0"/>
              <a:t>몽고디비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검색엔진으로는 </a:t>
            </a:r>
            <a:r>
              <a:rPr lang="ko-KR" altLang="en-US" dirty="0" err="1" smtClean="0"/>
              <a:t>엘라스틱서치를</a:t>
            </a:r>
            <a:r>
              <a:rPr lang="ko-KR" altLang="en-US" dirty="0" smtClean="0"/>
              <a:t> 도입하는 것을 목표로 하고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36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기술들을 종합하여 다음과 같은 흐름으로 프로젝트를 진행할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40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프로젝트를 통해 </a:t>
            </a:r>
            <a:r>
              <a:rPr lang="ko-KR" altLang="en-US" dirty="0" err="1" smtClean="0"/>
              <a:t>얻게되는</a:t>
            </a:r>
            <a:r>
              <a:rPr lang="ko-KR" altLang="en-US" dirty="0" smtClean="0"/>
              <a:t> 기대효과는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대다수의 악성코드 분석 서비스는 일정 범위에 한해서만 무료로 제공되며 </a:t>
            </a:r>
          </a:p>
          <a:p>
            <a:r>
              <a:rPr lang="ko-KR" altLang="en-US" dirty="0" smtClean="0"/>
              <a:t>더 많은 서비스에 대해서는 유료로 서비스 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프로젝트를 오픈소스 소프트웨어로 제공함으로써 </a:t>
            </a:r>
          </a:p>
          <a:p>
            <a:r>
              <a:rPr lang="ko-KR" altLang="en-US" dirty="0" smtClean="0"/>
              <a:t>개인 및 기업에서 저희 소프트웨어를 쉽게 사용 할 수 있도록 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둘째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대부분의 다른 서비스들은 유사한 파일에 대한 검색을 지원하지 않습니다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저희 서비스는 유사도 검사를 통해 분석 파일과 유사한 파일 정보를 제공할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셋째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연구들과 차별적인 연구에 사용된 데이터의 양입니다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프로젝트는 현재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만개 까지 학습이 완료 되어 있으며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추후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만개 이상을 추가적으로 학습할 예정입니다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연구된 </a:t>
            </a:r>
            <a:r>
              <a:rPr lang="ko-KR" altLang="en-US" dirty="0" err="1" smtClean="0"/>
              <a:t>데이타는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엘라스틱서치를</a:t>
            </a:r>
            <a:r>
              <a:rPr lang="ko-KR" altLang="en-US" dirty="0" smtClean="0"/>
              <a:t> 이용하여 쉽게 접근할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00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역할 분담은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1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</a:t>
            </a:r>
            <a:r>
              <a:rPr lang="en-US" altLang="ko-KR" dirty="0" smtClean="0"/>
              <a:t>NCNP </a:t>
            </a:r>
            <a:r>
              <a:rPr lang="ko-KR" altLang="en-US" dirty="0" err="1" smtClean="0"/>
              <a:t>팀이였습니다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3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도표는 악성코드 분석 업체인 </a:t>
            </a:r>
            <a:r>
              <a:rPr lang="en-US" altLang="ko-KR" dirty="0" err="1" smtClean="0"/>
              <a:t>AVtest</a:t>
            </a:r>
            <a:r>
              <a:rPr lang="ko-KR" altLang="en-US" dirty="0" smtClean="0"/>
              <a:t>에서 발표한 </a:t>
            </a:r>
            <a:r>
              <a:rPr lang="ko-KR" altLang="en-US" dirty="0" err="1" smtClean="0"/>
              <a:t>년도별</a:t>
            </a:r>
            <a:r>
              <a:rPr lang="ko-KR" altLang="en-US" dirty="0" smtClean="0"/>
              <a:t> 발견되는 총 악성코드 수를 나타낸 도표입니다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보시다시피 해가 갈수록 발견되는 악성코드의 수가 기하급수적으로 증가하고 </a:t>
            </a:r>
            <a:r>
              <a:rPr lang="ko-KR" altLang="en-US" dirty="0" err="1" smtClean="0"/>
              <a:t>있는것을</a:t>
            </a:r>
            <a:r>
              <a:rPr lang="ko-KR" altLang="en-US" dirty="0" smtClean="0"/>
              <a:t>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그에 비해 악성코드를 분석하는 전문가의 수는 현격히 </a:t>
            </a:r>
            <a:r>
              <a:rPr lang="ko-KR" altLang="en-US" dirty="0" err="1" smtClean="0"/>
              <a:t>부족한데요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따라서 새로운 방식의 악성코드 분석에 대한 접근 없이는 현재 늘어나고 있는 악성코드를 따라잡기 어렵습니다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8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 산업 혁명이 대두되면서 각광받고 있는 인공지능과 </a:t>
            </a:r>
            <a:r>
              <a:rPr lang="ko-KR" altLang="en-US" dirty="0" err="1" smtClean="0"/>
              <a:t>빅데이타</a:t>
            </a:r>
            <a:r>
              <a:rPr lang="ko-KR" altLang="en-US" dirty="0" smtClean="0"/>
              <a:t> 기술을 적용하여 이 문제를 해결해보자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6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프로젝트명은 </a:t>
            </a:r>
            <a:r>
              <a:rPr lang="en-US" altLang="ko-KR" dirty="0" smtClean="0"/>
              <a:t>MASK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Malware Analysis System in </a:t>
            </a:r>
            <a:r>
              <a:rPr lang="en-US" altLang="ko-KR" dirty="0" err="1" smtClean="0"/>
              <a:t>kookmin</a:t>
            </a:r>
            <a:r>
              <a:rPr lang="ko-KR" altLang="en-US" dirty="0" smtClean="0"/>
              <a:t>의 준말이며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저희 프로젝트는 악성코드 분석 서비스를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1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마스크 프로젝트의 목표입니다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악성코드 전문가가 악성코드로 의심되는 파일을 웹에 업로드하면 정적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 분석을 거쳐 분석 보고서를 생성하며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그로부터 뽑아낸 </a:t>
            </a:r>
            <a:r>
              <a:rPr lang="ko-KR" altLang="en-US" dirty="0" err="1" smtClean="0"/>
              <a:t>특징점을</a:t>
            </a:r>
            <a:r>
              <a:rPr lang="ko-KR" altLang="en-US" dirty="0" smtClean="0"/>
              <a:t> 이용하여 라벨을 붙여 하여 웹에 결과를 띄워 줄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2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정적 분석이란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프로그램을 직접 실행하지 않고 분석하는 방법이며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1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동적 분석이란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프로그램을 실행시켜 행위를 분석하는 방법입니다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79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이때 </a:t>
            </a:r>
            <a:r>
              <a:rPr lang="ko-KR" altLang="en-US" dirty="0" err="1" smtClean="0"/>
              <a:t>기계학습을</a:t>
            </a:r>
            <a:r>
              <a:rPr lang="ko-KR" altLang="en-US" dirty="0" smtClean="0"/>
              <a:t> 위해 </a:t>
            </a:r>
            <a:r>
              <a:rPr lang="ko-KR" altLang="en-US" dirty="0" err="1" smtClean="0"/>
              <a:t>텐서플로우를</a:t>
            </a:r>
            <a:r>
              <a:rPr lang="en-US" altLang="ko-KR" dirty="0" smtClean="0"/>
              <a:t>,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D5E3-465B-476D-B0E6-8961599F350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8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1F59-B0B2-485D-8797-6B5F448976DC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7F4E-9134-46B9-AB86-16C71E082FA2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E3D-800E-4922-9C80-9F92E1E5BDB1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178-2C08-4A6C-B2FE-1526B104479E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81D4-E44B-42F0-8C04-9B7D5A76B654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25CB-D06F-4442-89AD-48D214B4ACCA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225C-D5FD-4604-A030-2FAE5AC65C06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3D16-0BB8-424A-9B4E-C6496DDC6DD5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0EE-56CD-495A-9157-F615035A5E67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A142-28AD-44BA-A623-A83302896514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7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5D41-6E41-48C6-A16F-B2A17E21D1DC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0D82-B021-445B-8CDE-60DC28F8375C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6" Type="http://schemas.openxmlformats.org/officeDocument/2006/relationships/image" Target="../media/image14.png"/><Relationship Id="rId11" Type="http://schemas.openxmlformats.org/officeDocument/2006/relationships/image" Target="../media/image16.jp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audio" Target="../media/media11.wma"/><Relationship Id="rId1" Type="http://schemas.microsoft.com/office/2007/relationships/media" Target="../media/media11.wma"/><Relationship Id="rId6" Type="http://schemas.openxmlformats.org/officeDocument/2006/relationships/image" Target="../media/image10.pn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17.gif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13.png"/><Relationship Id="rId1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2" Type="http://schemas.openxmlformats.org/officeDocument/2006/relationships/audio" Target="../media/media12.wma"/><Relationship Id="rId1" Type="http://schemas.microsoft.com/office/2007/relationships/media" Target="../media/media12.wma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wma"/><Relationship Id="rId1" Type="http://schemas.microsoft.com/office/2007/relationships/media" Target="../media/media13.wm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wma"/><Relationship Id="rId1" Type="http://schemas.microsoft.com/office/2007/relationships/media" Target="../media/media14.wm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audio" Target="../media/media4.wma"/><Relationship Id="rId7" Type="http://schemas.openxmlformats.org/officeDocument/2006/relationships/image" Target="../media/image7.jpeg"/><Relationship Id="rId2" Type="http://schemas.microsoft.com/office/2007/relationships/media" Target="../media/media4.wma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1.png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image" Target="../media/image10.png"/><Relationship Id="rId11" Type="http://schemas.openxmlformats.org/officeDocument/2006/relationships/image" Target="../media/image17.gif"/><Relationship Id="rId5" Type="http://schemas.openxmlformats.org/officeDocument/2006/relationships/image" Target="../media/image14.png"/><Relationship Id="rId10" Type="http://schemas.openxmlformats.org/officeDocument/2006/relationships/image" Target="../media/image16.jp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1.png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6.jp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12" Type="http://schemas.openxmlformats.org/officeDocument/2006/relationships/image" Target="../media/image1.png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6" Type="http://schemas.openxmlformats.org/officeDocument/2006/relationships/image" Target="../media/image14.png"/><Relationship Id="rId11" Type="http://schemas.openxmlformats.org/officeDocument/2006/relationships/image" Target="../media/image16.jp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84695" y="2484941"/>
            <a:ext cx="2055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NCNP</a:t>
            </a:r>
          </a:p>
          <a:p>
            <a:endParaRPr lang="en-US" altLang="ko-KR" sz="5400" dirty="0" smtClean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4695" y="3406982"/>
            <a:ext cx="19816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   A   S   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8246" y="3907807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한채연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김영재 </a:t>
            </a:r>
            <a:r>
              <a:rPr lang="ko-KR" altLang="en-US" sz="1400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명준우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이유정 </a:t>
            </a:r>
            <a:r>
              <a:rPr lang="ko-KR" altLang="en-US" sz="1400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허준녕</a:t>
            </a:r>
            <a:endParaRPr lang="en-US" altLang="ko-KR" sz="1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xmlns="" id="{51D02931-D03E-42AB-A45E-72EC2426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53843" y="6044168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No Commit, No Pay</a:t>
            </a:r>
            <a:endParaRPr lang="ko-KR" altLang="en-US" b="1" dirty="0">
              <a:latin typeface="+mn-ea"/>
            </a:endParaRPr>
          </a:p>
        </p:txBody>
      </p:sp>
      <p:pic>
        <p:nvPicPr>
          <p:cNvPr id="18" name="오디오 1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6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05"/>
    </mc:Choice>
    <mc:Fallback>
      <p:transition spd="slow" advTm="88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60" y="3241420"/>
            <a:ext cx="3095625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A76CAADC-E089-4D69-A077-01748CF890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32" y="1445392"/>
            <a:ext cx="1659778" cy="1659778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AD043492-1D7B-4311-8EA8-BA651B24E22E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7659110" y="2446577"/>
            <a:ext cx="950836" cy="18106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A9AC54-6725-4606-A601-51C78423454C}"/>
              </a:ext>
            </a:extLst>
          </p:cNvPr>
          <p:cNvCxnSpPr>
            <a:cxnSpLocks/>
          </p:cNvCxnSpPr>
          <p:nvPr/>
        </p:nvCxnSpPr>
        <p:spPr>
          <a:xfrm>
            <a:off x="7876993" y="3299015"/>
            <a:ext cx="732953" cy="0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77CB7CF-C508-4AE0-9C9E-A6C5FA498CBA}"/>
              </a:ext>
            </a:extLst>
          </p:cNvPr>
          <p:cNvCxnSpPr/>
          <p:nvPr/>
        </p:nvCxnSpPr>
        <p:spPr>
          <a:xfrm>
            <a:off x="7876993" y="2464684"/>
            <a:ext cx="0" cy="834331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95C04F60-47C0-4E7E-829B-BC07C5349410}"/>
              </a:ext>
            </a:extLst>
          </p:cNvPr>
          <p:cNvCxnSpPr>
            <a:cxnSpLocks/>
          </p:cNvCxnSpPr>
          <p:nvPr/>
        </p:nvCxnSpPr>
        <p:spPr>
          <a:xfrm>
            <a:off x="9773103" y="2446578"/>
            <a:ext cx="1281430" cy="0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E2A17AF1-8222-40F8-9BD3-CE8ED1E533FC}"/>
              </a:ext>
            </a:extLst>
          </p:cNvPr>
          <p:cNvCxnSpPr>
            <a:cxnSpLocks/>
          </p:cNvCxnSpPr>
          <p:nvPr/>
        </p:nvCxnSpPr>
        <p:spPr>
          <a:xfrm>
            <a:off x="9773103" y="3299015"/>
            <a:ext cx="1281430" cy="0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32FA26F7-7CF5-4EBE-B0BC-18DDEFAD12F8}"/>
              </a:ext>
            </a:extLst>
          </p:cNvPr>
          <p:cNvCxnSpPr>
            <a:cxnSpLocks/>
          </p:cNvCxnSpPr>
          <p:nvPr/>
        </p:nvCxnSpPr>
        <p:spPr>
          <a:xfrm>
            <a:off x="11054533" y="2435148"/>
            <a:ext cx="0" cy="2478509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DFB465D9-224F-4776-8C57-01817E699C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83" y="2203163"/>
            <a:ext cx="486829" cy="48682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E6F0BF64-634F-417C-B10D-4A7CA660385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78" y="3037395"/>
            <a:ext cx="486829" cy="486829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455C00C7-C643-46BB-B745-2440B2541FF7}"/>
              </a:ext>
            </a:extLst>
          </p:cNvPr>
          <p:cNvCxnSpPr>
            <a:cxnSpLocks/>
          </p:cNvCxnSpPr>
          <p:nvPr/>
        </p:nvCxnSpPr>
        <p:spPr>
          <a:xfrm flipV="1">
            <a:off x="6803056" y="3241420"/>
            <a:ext cx="0" cy="2143236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0885EF58-1FCB-446D-AF0C-918D5BF1E95C}"/>
              </a:ext>
            </a:extLst>
          </p:cNvPr>
          <p:cNvCxnSpPr>
            <a:cxnSpLocks/>
          </p:cNvCxnSpPr>
          <p:nvPr/>
        </p:nvCxnSpPr>
        <p:spPr>
          <a:xfrm>
            <a:off x="6803056" y="5375322"/>
            <a:ext cx="3747922" cy="0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4F3A5E14-414E-44A4-BB16-A5715C98EB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37" y="5073714"/>
            <a:ext cx="568959" cy="56895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982D919-85D2-4E02-9F37-F403A3ED05B9}"/>
              </a:ext>
            </a:extLst>
          </p:cNvPr>
          <p:cNvSpPr txBox="1"/>
          <p:nvPr/>
        </p:nvSpPr>
        <p:spPr>
          <a:xfrm>
            <a:off x="8276514" y="1362515"/>
            <a:ext cx="2285004" cy="43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  A  S  K</a:t>
            </a:r>
            <a:endParaRPr lang="ko-KR" altLang="en-US" sz="22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9E856BE9-8414-4E97-859E-6E089E827909}"/>
              </a:ext>
            </a:extLst>
          </p:cNvPr>
          <p:cNvCxnSpPr>
            <a:cxnSpLocks/>
          </p:cNvCxnSpPr>
          <p:nvPr/>
        </p:nvCxnSpPr>
        <p:spPr>
          <a:xfrm>
            <a:off x="5408296" y="2464683"/>
            <a:ext cx="591036" cy="0"/>
          </a:xfrm>
          <a:prstGeom prst="straightConnector1">
            <a:avLst/>
          </a:prstGeom>
          <a:ln w="38100">
            <a:solidFill>
              <a:srgbClr val="0C4C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65DEB3A-1EF2-439D-8A47-27203E2A376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87" y="2014868"/>
            <a:ext cx="1609040" cy="1195431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31FCF4A3-F4CE-42F9-BCA1-E6C6DEF4AD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4" y="3109090"/>
            <a:ext cx="1228967" cy="1228967"/>
          </a:xfrm>
          <a:prstGeom prst="rect">
            <a:avLst/>
          </a:prstGeom>
        </p:spPr>
      </p:pic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xmlns="" id="{78231757-536B-4045-95CE-477345ED3672}"/>
              </a:ext>
            </a:extLst>
          </p:cNvPr>
          <p:cNvCxnSpPr>
            <a:cxnSpLocks/>
            <a:stCxn id="96" idx="3"/>
            <a:endCxn id="88" idx="1"/>
          </p:cNvCxnSpPr>
          <p:nvPr/>
        </p:nvCxnSpPr>
        <p:spPr>
          <a:xfrm flipV="1">
            <a:off x="1828711" y="2435148"/>
            <a:ext cx="1971975" cy="1288426"/>
          </a:xfrm>
          <a:prstGeom prst="bentConnector3">
            <a:avLst/>
          </a:prstGeom>
          <a:ln w="38100">
            <a:solidFill>
              <a:srgbClr val="0C4C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0E382700-1EE3-41E8-BAED-686A8DBE6F4A}"/>
              </a:ext>
            </a:extLst>
          </p:cNvPr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5EE2622-0018-4506-BB4C-B14A514CC830}"/>
              </a:ext>
            </a:extLst>
          </p:cNvPr>
          <p:cNvSpPr txBox="1"/>
          <p:nvPr/>
        </p:nvSpPr>
        <p:spPr>
          <a:xfrm>
            <a:off x="8609946" y="2246522"/>
            <a:ext cx="122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CB10CE0-7B6C-4A66-B78E-021BB2B0DD5B}"/>
              </a:ext>
            </a:extLst>
          </p:cNvPr>
          <p:cNvSpPr txBox="1"/>
          <p:nvPr/>
        </p:nvSpPr>
        <p:spPr>
          <a:xfrm>
            <a:off x="8614165" y="3094718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분석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481FA014-3CE1-49EB-ADC0-A220634470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512" y="4966917"/>
            <a:ext cx="749908" cy="749908"/>
          </a:xfrm>
          <a:prstGeom prst="rect">
            <a:avLst/>
          </a:prstGeom>
        </p:spPr>
      </p:pic>
      <p:sp>
        <p:nvSpPr>
          <p:cNvPr id="31" name="슬라이드 번호 개체 틀 9">
            <a:extLst>
              <a:ext uri="{FF2B5EF4-FFF2-40B4-BE49-F238E27FC236}">
                <a16:creationId xmlns:a16="http://schemas.microsoft.com/office/drawing/2014/main" xmlns="" id="{366CA1FD-A0E2-4637-8691-0C8D20E1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874622" y="3168526"/>
            <a:ext cx="1148759" cy="981499"/>
          </a:xfrm>
          <a:prstGeom prst="straightConnector1">
            <a:avLst/>
          </a:prstGeom>
          <a:ln w="31750">
            <a:solidFill>
              <a:srgbClr val="0C4C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elastic search에 대한 이미지 검색결과">
            <a:extLst>
              <a:ext uri="{FF2B5EF4-FFF2-40B4-BE49-F238E27FC236}">
                <a16:creationId xmlns:a16="http://schemas.microsoft.com/office/drawing/2014/main" xmlns="" id="{A9A662EE-9A3B-4CE8-AC9C-5B30FCA9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707" y="5290755"/>
            <a:ext cx="3618306" cy="110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십자형 16"/>
          <p:cNvSpPr/>
          <p:nvPr/>
        </p:nvSpPr>
        <p:spPr>
          <a:xfrm>
            <a:off x="4218281" y="4777480"/>
            <a:ext cx="773667" cy="753075"/>
          </a:xfrm>
          <a:prstGeom prst="plus">
            <a:avLst>
              <a:gd name="adj" fmla="val 43930"/>
            </a:avLst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오디오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4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05"/>
    </mc:Choice>
    <mc:Fallback>
      <p:transition spd="slow" advTm="10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87981F52-7A7A-4546-8693-89A9CB6048C7}"/>
              </a:ext>
            </a:extLst>
          </p:cNvPr>
          <p:cNvGrpSpPr/>
          <p:nvPr/>
        </p:nvGrpSpPr>
        <p:grpSpPr>
          <a:xfrm>
            <a:off x="6068733" y="1954759"/>
            <a:ext cx="4911369" cy="3810816"/>
            <a:chOff x="6350965" y="1863246"/>
            <a:chExt cx="4587545" cy="3525487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A76CAADC-E089-4D69-A077-01748CF89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965" y="1863246"/>
              <a:ext cx="672137" cy="672137"/>
            </a:xfrm>
            <a:prstGeom prst="rect">
              <a:avLst/>
            </a:prstGeom>
          </p:spPr>
        </p:pic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AD043492-1D7B-4311-8EA8-BA651B24E22E}"/>
                </a:ext>
              </a:extLst>
            </p:cNvPr>
            <p:cNvCxnSpPr>
              <a:cxnSpLocks/>
              <a:stCxn id="25" idx="3"/>
              <a:endCxn id="115" idx="1"/>
            </p:cNvCxnSpPr>
            <p:nvPr/>
          </p:nvCxnSpPr>
          <p:spPr>
            <a:xfrm>
              <a:off x="7023102" y="2199315"/>
              <a:ext cx="1311337" cy="5455"/>
            </a:xfrm>
            <a:prstGeom prst="straightConnector1">
              <a:avLst/>
            </a:prstGeom>
            <a:ln w="38100" cmpd="sng">
              <a:solidFill>
                <a:srgbClr val="0C4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xmlns="" id="{F4A9AC54-6725-4606-A601-51C784234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106" y="3038887"/>
              <a:ext cx="617298" cy="6188"/>
            </a:xfrm>
            <a:prstGeom prst="straightConnector1">
              <a:avLst/>
            </a:prstGeom>
            <a:ln w="38100" cmpd="sng">
              <a:solidFill>
                <a:srgbClr val="0C4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B77CB7CF-C508-4AE0-9C9E-A6C5FA498CBA}"/>
                </a:ext>
              </a:extLst>
            </p:cNvPr>
            <p:cNvCxnSpPr/>
            <p:nvPr/>
          </p:nvCxnSpPr>
          <p:spPr>
            <a:xfrm>
              <a:off x="7760970" y="2210744"/>
              <a:ext cx="0" cy="834331"/>
            </a:xfrm>
            <a:prstGeom prst="line">
              <a:avLst/>
            </a:prstGeom>
            <a:ln w="38100">
              <a:solidFill>
                <a:srgbClr val="0C4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95C04F60-47C0-4E7E-829B-BC07C5349410}"/>
                </a:ext>
              </a:extLst>
            </p:cNvPr>
            <p:cNvCxnSpPr>
              <a:cxnSpLocks/>
            </p:cNvCxnSpPr>
            <p:nvPr/>
          </p:nvCxnSpPr>
          <p:spPr>
            <a:xfrm>
              <a:off x="9665848" y="2189478"/>
              <a:ext cx="1272662" cy="3160"/>
            </a:xfrm>
            <a:prstGeom prst="line">
              <a:avLst/>
            </a:prstGeom>
            <a:ln w="38100">
              <a:solidFill>
                <a:srgbClr val="0C4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E2A17AF1-8222-40F8-9BD3-CE8ED1E533FC}"/>
                </a:ext>
              </a:extLst>
            </p:cNvPr>
            <p:cNvCxnSpPr>
              <a:cxnSpLocks/>
            </p:cNvCxnSpPr>
            <p:nvPr/>
          </p:nvCxnSpPr>
          <p:spPr>
            <a:xfrm>
              <a:off x="9689814" y="3038887"/>
              <a:ext cx="1248696" cy="6188"/>
            </a:xfrm>
            <a:prstGeom prst="line">
              <a:avLst/>
            </a:prstGeom>
            <a:ln w="38100">
              <a:solidFill>
                <a:srgbClr val="0C4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32FA26F7-7CF5-4EBE-B0BC-18DDEFAD1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18649" y="2189478"/>
              <a:ext cx="1" cy="2687233"/>
            </a:xfrm>
            <a:prstGeom prst="straightConnector1">
              <a:avLst/>
            </a:prstGeom>
            <a:ln w="38100" cmpd="sng">
              <a:solidFill>
                <a:srgbClr val="0C4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DFB465D9-224F-4776-8C57-01817E69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660" y="1949223"/>
              <a:ext cx="486829" cy="48682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E6F0BF64-634F-417C-B10D-4A7CA6603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0355" y="2783455"/>
              <a:ext cx="486829" cy="486829"/>
            </a:xfrm>
            <a:prstGeom prst="rect">
              <a:avLst/>
            </a:prstGeom>
          </p:spPr>
        </p:pic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455C00C7-C643-46BB-B745-2440B2541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033" y="2546212"/>
              <a:ext cx="0" cy="2584503"/>
            </a:xfrm>
            <a:prstGeom prst="straightConnector1">
              <a:avLst/>
            </a:prstGeom>
            <a:ln w="38100" cmpd="sng">
              <a:solidFill>
                <a:srgbClr val="0C4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0885EF58-1FCB-446D-AF0C-918D5BF1E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033" y="5104253"/>
              <a:ext cx="3895823" cy="17129"/>
            </a:xfrm>
            <a:prstGeom prst="line">
              <a:avLst/>
            </a:prstGeom>
            <a:ln w="38100">
              <a:solidFill>
                <a:srgbClr val="0C4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4F3A5E14-414E-44A4-BB16-A5715C98E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6514" y="4819774"/>
              <a:ext cx="568959" cy="568959"/>
            </a:xfrm>
            <a:prstGeom prst="rect">
              <a:avLst/>
            </a:prstGeom>
          </p:spPr>
        </p:pic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9E856BE9-8414-4E97-859E-6E089E827909}"/>
              </a:ext>
            </a:extLst>
          </p:cNvPr>
          <p:cNvCxnSpPr>
            <a:cxnSpLocks/>
          </p:cNvCxnSpPr>
          <p:nvPr/>
        </p:nvCxnSpPr>
        <p:spPr>
          <a:xfrm>
            <a:off x="5452251" y="2307394"/>
            <a:ext cx="632757" cy="0"/>
          </a:xfrm>
          <a:prstGeom prst="straightConnector1">
            <a:avLst/>
          </a:prstGeom>
          <a:ln w="38100">
            <a:solidFill>
              <a:srgbClr val="0C4C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65DEB3A-1EF2-439D-8A47-27203E2A37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09" y="1703370"/>
            <a:ext cx="2059059" cy="1529771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31FCF4A3-F4CE-42F9-BCA1-E6C6DEF4AD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" y="3109090"/>
            <a:ext cx="1228967" cy="1228967"/>
          </a:xfrm>
          <a:prstGeom prst="rect">
            <a:avLst/>
          </a:prstGeom>
        </p:spPr>
      </p:pic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xmlns="" id="{78231757-536B-4045-95CE-477345ED3672}"/>
              </a:ext>
            </a:extLst>
          </p:cNvPr>
          <p:cNvCxnSpPr>
            <a:cxnSpLocks/>
            <a:stCxn id="96" idx="3"/>
            <a:endCxn id="88" idx="1"/>
          </p:cNvCxnSpPr>
          <p:nvPr/>
        </p:nvCxnSpPr>
        <p:spPr>
          <a:xfrm flipV="1">
            <a:off x="1754280" y="2468256"/>
            <a:ext cx="1637929" cy="1255318"/>
          </a:xfrm>
          <a:prstGeom prst="bentConnector3">
            <a:avLst/>
          </a:prstGeom>
          <a:ln w="38100">
            <a:solidFill>
              <a:srgbClr val="0C4C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0E382700-1EE3-41E8-BAED-686A8DBE6F4A}"/>
              </a:ext>
            </a:extLst>
          </p:cNvPr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5EE2622-0018-4506-BB4C-B14A514CC830}"/>
              </a:ext>
            </a:extLst>
          </p:cNvPr>
          <p:cNvSpPr txBox="1"/>
          <p:nvPr/>
        </p:nvSpPr>
        <p:spPr>
          <a:xfrm>
            <a:off x="8192217" y="2093090"/>
            <a:ext cx="1483098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C4C8A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CB10CE0-7B6C-4A66-B78E-021BB2B0DD5B}"/>
              </a:ext>
            </a:extLst>
          </p:cNvPr>
          <p:cNvSpPr txBox="1"/>
          <p:nvPr/>
        </p:nvSpPr>
        <p:spPr>
          <a:xfrm>
            <a:off x="8217874" y="2994716"/>
            <a:ext cx="1483098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C4C8A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</a:t>
            </a:r>
          </a:p>
        </p:txBody>
      </p:sp>
      <p:sp>
        <p:nvSpPr>
          <p:cNvPr id="31" name="슬라이드 번호 개체 틀 9">
            <a:extLst>
              <a:ext uri="{FF2B5EF4-FFF2-40B4-BE49-F238E27FC236}">
                <a16:creationId xmlns:a16="http://schemas.microsoft.com/office/drawing/2014/main" xmlns="" id="{366CA1FD-A0E2-4637-8691-0C8D20E1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076" name="Picture 4" descr="IDA pro logo에 대한 이미지 검색결과">
            <a:extLst>
              <a:ext uri="{FF2B5EF4-FFF2-40B4-BE49-F238E27FC236}">
                <a16:creationId xmlns:a16="http://schemas.microsoft.com/office/drawing/2014/main" xmlns="" id="{EF91731E-BEC0-401F-B9A5-F243F66C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28" y="2130311"/>
            <a:ext cx="1402984" cy="3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uckoo logo에 대한 이미지 검색결과">
            <a:extLst>
              <a:ext uri="{FF2B5EF4-FFF2-40B4-BE49-F238E27FC236}">
                <a16:creationId xmlns:a16="http://schemas.microsoft.com/office/drawing/2014/main" xmlns="" id="{E171C620-40CA-41CD-A8C8-7063024A8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8392688" y="3017327"/>
            <a:ext cx="1113851" cy="4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40B6E72-4E24-4A55-BCEB-7CA0BDD5F239}"/>
              </a:ext>
            </a:extLst>
          </p:cNvPr>
          <p:cNvSpPr txBox="1"/>
          <p:nvPr/>
        </p:nvSpPr>
        <p:spPr>
          <a:xfrm>
            <a:off x="9898034" y="5212113"/>
            <a:ext cx="1396536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C4C8A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</a:t>
            </a:r>
          </a:p>
        </p:txBody>
      </p:sp>
      <p:pic>
        <p:nvPicPr>
          <p:cNvPr id="3084" name="Picture 12" descr="tensor flow에 대한 이미지 검색결과">
            <a:extLst>
              <a:ext uri="{FF2B5EF4-FFF2-40B4-BE49-F238E27FC236}">
                <a16:creationId xmlns:a16="http://schemas.microsoft.com/office/drawing/2014/main" xmlns="" id="{02BDF526-5810-4534-B56F-A585283C7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0165" r="11679" b="36119"/>
          <a:stretch/>
        </p:blipFill>
        <p:spPr bwMode="auto">
          <a:xfrm>
            <a:off x="9947908" y="5310474"/>
            <a:ext cx="1324136" cy="25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elastic search에 대한 이미지 검색결과">
            <a:extLst>
              <a:ext uri="{FF2B5EF4-FFF2-40B4-BE49-F238E27FC236}">
                <a16:creationId xmlns:a16="http://schemas.microsoft.com/office/drawing/2014/main" xmlns="" id="{EBC7D169-3888-4510-9A9B-9EC8C5B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949" y="943223"/>
            <a:ext cx="1970857" cy="60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오디오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2"/>
    </mc:Choice>
    <mc:Fallback>
      <p:transition spd="slow" advTm="70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41500" y="2281862"/>
            <a:ext cx="3613137" cy="1015663"/>
            <a:chOff x="501606" y="2686839"/>
            <a:chExt cx="3613137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1140852" y="2845968"/>
              <a:ext cx="29738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오픈소스 소프트웨어 제공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1580" y="3184522"/>
              <a:ext cx="2260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기업에서 상용화 가능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1606" y="2686839"/>
              <a:ext cx="6319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60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54637" y="3709123"/>
            <a:ext cx="2219562" cy="1015663"/>
            <a:chOff x="509312" y="2676689"/>
            <a:chExt cx="2219562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140852" y="2845968"/>
              <a:ext cx="1459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유사도 검사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1580" y="3184522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elastic search</a:t>
              </a:r>
              <a:endPara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9312" y="2676689"/>
              <a:ext cx="6319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60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38755" y="4904074"/>
            <a:ext cx="3197030" cy="1015663"/>
            <a:chOff x="508948" y="2676690"/>
            <a:chExt cx="3197030" cy="1015663"/>
          </a:xfrm>
        </p:grpSpPr>
        <p:sp>
          <p:nvSpPr>
            <p:cNvPr id="16" name="TextBox 15"/>
            <p:cNvSpPr txBox="1"/>
            <p:nvPr/>
          </p:nvSpPr>
          <p:spPr>
            <a:xfrm>
              <a:off x="1140852" y="2845968"/>
              <a:ext cx="2565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많은 양의 학습 데이터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1580" y="3184522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600</a:t>
              </a:r>
              <a:r>
                <a:rPr lang="ko-KR" altLang="en-US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만개 이상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8948" y="2676690"/>
              <a:ext cx="6319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60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BF74ED0-3240-4122-9EF6-F7B851780F55}"/>
              </a:ext>
            </a:extLst>
          </p:cNvPr>
          <p:cNvSpPr txBox="1"/>
          <p:nvPr/>
        </p:nvSpPr>
        <p:spPr>
          <a:xfrm>
            <a:off x="3044861" y="1156866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차별화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1D38793-ACE4-4CC6-B83B-73ADA7A00BCF}"/>
              </a:ext>
            </a:extLst>
          </p:cNvPr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08E6C6F-A688-4C9B-9437-65D6AEA9C5EE}"/>
              </a:ext>
            </a:extLst>
          </p:cNvPr>
          <p:cNvSpPr txBox="1"/>
          <p:nvPr/>
        </p:nvSpPr>
        <p:spPr>
          <a:xfrm>
            <a:off x="708101" y="194076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기대효과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9AE6BB9-CCE5-42ED-973E-D6C9FC141310}"/>
              </a:ext>
            </a:extLst>
          </p:cNvPr>
          <p:cNvSpPr/>
          <p:nvPr/>
        </p:nvSpPr>
        <p:spPr>
          <a:xfrm>
            <a:off x="784028" y="1149132"/>
            <a:ext cx="4468449" cy="556591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FB5A2AE-4909-4EE3-A11C-DA99C73F0EEF}"/>
              </a:ext>
            </a:extLst>
          </p:cNvPr>
          <p:cNvSpPr txBox="1"/>
          <p:nvPr/>
        </p:nvSpPr>
        <p:spPr>
          <a:xfrm>
            <a:off x="2524426" y="1217468"/>
            <a:ext cx="988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차별화</a:t>
            </a:r>
          </a:p>
        </p:txBody>
      </p:sp>
      <p:pic>
        <p:nvPicPr>
          <p:cNvPr id="4098" name="Picture 2" descr="elastic에 대한 이미지 검색결과">
            <a:extLst>
              <a:ext uri="{FF2B5EF4-FFF2-40B4-BE49-F238E27FC236}">
                <a16:creationId xmlns:a16="http://schemas.microsoft.com/office/drawing/2014/main" xmlns="" id="{4F45530B-F71D-4379-8168-01B517AE6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27" y="3853793"/>
            <a:ext cx="726322" cy="72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pen source에 대한 이미지 검색결과">
            <a:extLst>
              <a:ext uri="{FF2B5EF4-FFF2-40B4-BE49-F238E27FC236}">
                <a16:creationId xmlns:a16="http://schemas.microsoft.com/office/drawing/2014/main" xmlns="" id="{6CE08362-8210-4F9C-9CB6-C32E85E3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37" y="2435576"/>
            <a:ext cx="713301" cy="71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FE5014C7-9E6D-449A-BE90-A358ADA828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418" y="5094848"/>
            <a:ext cx="634116" cy="634116"/>
          </a:xfrm>
          <a:prstGeom prst="rect">
            <a:avLst/>
          </a:prstGeom>
        </p:spPr>
      </p:pic>
      <p:sp>
        <p:nvSpPr>
          <p:cNvPr id="35" name="슬라이드 번호 개체 틀 9">
            <a:extLst>
              <a:ext uri="{FF2B5EF4-FFF2-40B4-BE49-F238E27FC236}">
                <a16:creationId xmlns:a16="http://schemas.microsoft.com/office/drawing/2014/main" xmlns="" id="{CCC1978A-9070-4B2D-9C32-34E9B743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20" name="오디오 1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5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39"/>
    </mc:Choice>
    <mc:Fallback>
      <p:transition spd="slow" advTm="569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87CE78-31E7-4841-ACBF-7D7C3040B12D}"/>
              </a:ext>
            </a:extLst>
          </p:cNvPr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F2AE76-042E-4321-B34A-3C9C689918C3}"/>
              </a:ext>
            </a:extLst>
          </p:cNvPr>
          <p:cNvSpPr txBox="1"/>
          <p:nvPr/>
        </p:nvSpPr>
        <p:spPr>
          <a:xfrm>
            <a:off x="708101" y="194076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42418124-E47F-43AF-BAE9-E29242CF57FB}"/>
              </a:ext>
            </a:extLst>
          </p:cNvPr>
          <p:cNvGrpSpPr/>
          <p:nvPr/>
        </p:nvGrpSpPr>
        <p:grpSpPr>
          <a:xfrm>
            <a:off x="1239158" y="5117796"/>
            <a:ext cx="4286751" cy="1177473"/>
            <a:chOff x="1141580" y="2745713"/>
            <a:chExt cx="4286751" cy="11774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8FED5A5-1D7C-4599-B8E4-334B7751D46B}"/>
                </a:ext>
              </a:extLst>
            </p:cNvPr>
            <p:cNvSpPr txBox="1"/>
            <p:nvPr/>
          </p:nvSpPr>
          <p:spPr>
            <a:xfrm>
              <a:off x="1229950" y="2745713"/>
              <a:ext cx="833883" cy="369332"/>
            </a:xfrm>
            <a:prstGeom prst="rect">
              <a:avLst/>
            </a:prstGeom>
            <a:solidFill>
              <a:srgbClr val="0C4C8A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명준우</a:t>
              </a:r>
              <a:endPara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E055EFA-314F-4F91-9E83-A4B4BFF51FF6}"/>
                </a:ext>
              </a:extLst>
            </p:cNvPr>
            <p:cNvSpPr txBox="1"/>
            <p:nvPr/>
          </p:nvSpPr>
          <p:spPr>
            <a:xfrm>
              <a:off x="1141580" y="3184522"/>
              <a:ext cx="428675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en-US" altLang="ko-KR" sz="1400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VirusTotal</a:t>
              </a:r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리포트 수집 </a:t>
              </a:r>
            </a:p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동적</a:t>
              </a:r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정적 분석 정보를 이용하여 파일 간 유사도 추출</a:t>
              </a:r>
            </a:p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악성코드 </a:t>
              </a:r>
              <a:r>
                <a:rPr lang="ko-KR" altLang="en-US" sz="1400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라벨링</a:t>
              </a:r>
              <a:endPara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5A6D827-B817-4150-90EF-CFC228FADE1D}"/>
              </a:ext>
            </a:extLst>
          </p:cNvPr>
          <p:cNvGrpSpPr/>
          <p:nvPr/>
        </p:nvGrpSpPr>
        <p:grpSpPr>
          <a:xfrm>
            <a:off x="6803543" y="1343532"/>
            <a:ext cx="1745991" cy="962029"/>
            <a:chOff x="1141580" y="2745713"/>
            <a:chExt cx="1745991" cy="96202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97DE83A-6652-40BD-A411-173FDF73D79E}"/>
                </a:ext>
              </a:extLst>
            </p:cNvPr>
            <p:cNvSpPr txBox="1"/>
            <p:nvPr/>
          </p:nvSpPr>
          <p:spPr>
            <a:xfrm>
              <a:off x="1229950" y="2745713"/>
              <a:ext cx="833883" cy="369332"/>
            </a:xfrm>
            <a:prstGeom prst="rect">
              <a:avLst/>
            </a:prstGeom>
            <a:solidFill>
              <a:srgbClr val="0C4C8A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이유정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DC7E312-2FB8-46AF-AE16-DE13BDDF3793}"/>
                </a:ext>
              </a:extLst>
            </p:cNvPr>
            <p:cNvSpPr txBox="1"/>
            <p:nvPr/>
          </p:nvSpPr>
          <p:spPr>
            <a:xfrm>
              <a:off x="1141580" y="3184522"/>
              <a:ext cx="1745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 </a:t>
              </a:r>
              <a:r>
                <a:rPr lang="ko-KR" altLang="en-US" sz="1400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프론트엔드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제작</a:t>
              </a:r>
            </a:p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포스터 등 디자인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EE9B5CE7-0179-48C0-8EAD-828769A21579}"/>
              </a:ext>
            </a:extLst>
          </p:cNvPr>
          <p:cNvGrpSpPr/>
          <p:nvPr/>
        </p:nvGrpSpPr>
        <p:grpSpPr>
          <a:xfrm>
            <a:off x="1239158" y="1343532"/>
            <a:ext cx="3060453" cy="1392916"/>
            <a:chOff x="1141580" y="2745713"/>
            <a:chExt cx="3060453" cy="139291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0AC3A14-DE6C-4897-B8B4-27A7E4A05EE4}"/>
                </a:ext>
              </a:extLst>
            </p:cNvPr>
            <p:cNvSpPr txBox="1"/>
            <p:nvPr/>
          </p:nvSpPr>
          <p:spPr>
            <a:xfrm>
              <a:off x="1229950" y="2745713"/>
              <a:ext cx="833883" cy="369332"/>
            </a:xfrm>
            <a:prstGeom prst="rect">
              <a:avLst/>
            </a:prstGeom>
            <a:solidFill>
              <a:srgbClr val="0C4C8A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한채연</a:t>
              </a:r>
              <a:endPara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A35590F6-37BA-4C7B-8B79-A93BAF0ED16C}"/>
                </a:ext>
              </a:extLst>
            </p:cNvPr>
            <p:cNvSpPr txBox="1"/>
            <p:nvPr/>
          </p:nvSpPr>
          <p:spPr>
            <a:xfrm>
              <a:off x="1141580" y="3184522"/>
              <a:ext cx="30604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Software Project Leader,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문서작업</a:t>
              </a:r>
            </a:p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동적 분석 시스템 최적화</a:t>
              </a:r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자동화</a:t>
              </a:r>
            </a:p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Report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로부터 유용한 </a:t>
              </a:r>
              <a:r>
                <a:rPr lang="ko-KR" altLang="en-US" sz="1400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피쳐들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추출</a:t>
              </a:r>
            </a:p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논문 분석 및 연구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3A815B6-FC31-485C-BDFA-7207F371A5E5}"/>
              </a:ext>
            </a:extLst>
          </p:cNvPr>
          <p:cNvGrpSpPr/>
          <p:nvPr/>
        </p:nvGrpSpPr>
        <p:grpSpPr>
          <a:xfrm>
            <a:off x="6803543" y="3231385"/>
            <a:ext cx="4280339" cy="1392916"/>
            <a:chOff x="1141580" y="2745713"/>
            <a:chExt cx="4280339" cy="139291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36F12268-D075-4E6F-8ADA-1083D816E7B8}"/>
                </a:ext>
              </a:extLst>
            </p:cNvPr>
            <p:cNvSpPr txBox="1"/>
            <p:nvPr/>
          </p:nvSpPr>
          <p:spPr>
            <a:xfrm>
              <a:off x="1229950" y="2745713"/>
              <a:ext cx="833883" cy="369332"/>
            </a:xfrm>
            <a:prstGeom prst="rect">
              <a:avLst/>
            </a:prstGeom>
            <a:solidFill>
              <a:srgbClr val="0C4C8A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허준녕</a:t>
              </a:r>
              <a:endPara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24571FF1-7027-44DC-9AE2-58D512A7BE4D}"/>
                </a:ext>
              </a:extLst>
            </p:cNvPr>
            <p:cNvSpPr txBox="1"/>
            <p:nvPr/>
          </p:nvSpPr>
          <p:spPr>
            <a:xfrm>
              <a:off x="1141580" y="3184522"/>
              <a:ext cx="428033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인프라 관리</a:t>
              </a:r>
            </a:p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데이타베이스 설계 및 </a:t>
              </a:r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SQL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작성</a:t>
              </a:r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관리</a:t>
              </a:r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검색엔진 구축</a:t>
              </a:r>
            </a:p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en-US" altLang="ko-KR" sz="1400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ssdeep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이용한 파일 유사도 분석</a:t>
              </a:r>
            </a:p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웹서버 구축 및 관리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6EE745E9-8A54-4002-B7CB-C98DF5BA3D6B}"/>
              </a:ext>
            </a:extLst>
          </p:cNvPr>
          <p:cNvGrpSpPr/>
          <p:nvPr/>
        </p:nvGrpSpPr>
        <p:grpSpPr>
          <a:xfrm>
            <a:off x="1242159" y="3231385"/>
            <a:ext cx="2904962" cy="1392916"/>
            <a:chOff x="1141580" y="2745713"/>
            <a:chExt cx="2904962" cy="139291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3AF2B89-2A8A-485F-854E-36055023B0CD}"/>
                </a:ext>
              </a:extLst>
            </p:cNvPr>
            <p:cNvSpPr txBox="1"/>
            <p:nvPr/>
          </p:nvSpPr>
          <p:spPr>
            <a:xfrm>
              <a:off x="1229950" y="2745713"/>
              <a:ext cx="833883" cy="369332"/>
            </a:xfrm>
            <a:prstGeom prst="rect">
              <a:avLst/>
            </a:prstGeom>
            <a:solidFill>
              <a:srgbClr val="0C4C8A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김영재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B7EAB616-9E75-4576-9999-CF23E290882B}"/>
                </a:ext>
              </a:extLst>
            </p:cNvPr>
            <p:cNvSpPr txBox="1"/>
            <p:nvPr/>
          </p:nvSpPr>
          <p:spPr>
            <a:xfrm>
              <a:off x="1141580" y="3184522"/>
              <a:ext cx="290496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정적 분석 시스템 최적화 및 자동화</a:t>
              </a:r>
            </a:p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정적 및 동적 </a:t>
              </a:r>
              <a:r>
                <a:rPr lang="ko-KR" altLang="en-US" sz="1400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피쳐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가공 </a:t>
              </a:r>
              <a:endPara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딥러닝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모델 설계 및 구축</a:t>
              </a:r>
            </a:p>
            <a:p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악성코드 </a:t>
              </a:r>
              <a:r>
                <a:rPr lang="ko-KR" altLang="en-US" sz="1400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크롤러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제작</a:t>
              </a:r>
              <a:endPara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6" name="슬라이드 번호 개체 틀 9">
            <a:extLst>
              <a:ext uri="{FF2B5EF4-FFF2-40B4-BE49-F238E27FC236}">
                <a16:creationId xmlns:a16="http://schemas.microsoft.com/office/drawing/2014/main" xmlns="" id="{AC740075-0F47-4B38-BFF5-06FA02C7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7" name="오디오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8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25"/>
    </mc:Choice>
    <mc:Fallback>
      <p:transition spd="slow" advTm="6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632" y="2880548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36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xmlns="" id="{5174E13E-B869-4757-8A81-16EE736E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12" name="오디오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09"/>
    </mc:Choice>
    <mc:Fallback>
      <p:transition spd="slow" advTm="53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5"/>
            <a:ext cx="12192000" cy="85830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2368" y="1016170"/>
            <a:ext cx="4987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기하급수적으로 증가하는 악성코드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2" name="그림 21" descr="https://www.av-test.org/typo3temp/avtestreports/malware-all-years_sum_en.png">
            <a:extLst>
              <a:ext uri="{FF2B5EF4-FFF2-40B4-BE49-F238E27FC236}">
                <a16:creationId xmlns:a16="http://schemas.microsoft.com/office/drawing/2014/main" xmlns="" id="{D781D27A-D728-4C07-903E-B66421F8E02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9"/>
          <a:stretch/>
        </p:blipFill>
        <p:spPr>
          <a:xfrm>
            <a:off x="2668659" y="1716125"/>
            <a:ext cx="6854682" cy="49016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슬라이드 번호 개체 틀 9">
            <a:extLst>
              <a:ext uri="{FF2B5EF4-FFF2-40B4-BE49-F238E27FC236}">
                <a16:creationId xmlns:a16="http://schemas.microsoft.com/office/drawing/2014/main" xmlns="" id="{BFD27DDD-A0AE-4F05-ACBD-3F615EC7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56278" y="6215735"/>
            <a:ext cx="15882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0C4C8A"/>
                </a:solidFill>
              </a:rPr>
              <a:t>[</a:t>
            </a:r>
            <a:r>
              <a:rPr lang="ko-KR" altLang="en-US" sz="1500" dirty="0" smtClean="0">
                <a:solidFill>
                  <a:srgbClr val="0C4C8A"/>
                </a:solidFill>
              </a:rPr>
              <a:t>출처 </a:t>
            </a:r>
            <a:r>
              <a:rPr lang="en-US" altLang="ko-KR" sz="1500" dirty="0" smtClean="0">
                <a:solidFill>
                  <a:srgbClr val="0C4C8A"/>
                </a:solidFill>
              </a:rPr>
              <a:t>: AV-TEST]</a:t>
            </a:r>
            <a:endParaRPr lang="ko-KR" altLang="en-US" sz="1500" dirty="0">
              <a:solidFill>
                <a:srgbClr val="0C4C8A"/>
              </a:solidFill>
            </a:endParaRPr>
          </a:p>
        </p:txBody>
      </p:sp>
      <p:pic>
        <p:nvPicPr>
          <p:cNvPr id="16" name="오디오 1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4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28"/>
    </mc:Choice>
    <mc:Fallback>
      <p:transition spd="slow" advTm="17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7A81171B-1EEB-47AC-91D0-E6DEA3F12521}"/>
              </a:ext>
            </a:extLst>
          </p:cNvPr>
          <p:cNvSpPr/>
          <p:nvPr/>
        </p:nvSpPr>
        <p:spPr>
          <a:xfrm>
            <a:off x="0" y="821635"/>
            <a:ext cx="12192000" cy="85830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4018" y="2560895"/>
            <a:ext cx="3737113" cy="3343033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12AF664-FC6C-4FA3-BA07-9CDDD6942D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77" y="2691400"/>
            <a:ext cx="931831" cy="9318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57D7C75-C359-4AE3-AAE9-B5D453F7F6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18" y="3738597"/>
            <a:ext cx="931831" cy="9318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A09FF83-5FB0-40CD-8AAC-1A81511F02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4" y="2691401"/>
            <a:ext cx="931831" cy="9318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FE14159-64A2-4387-85FB-F2DECD0E07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658" y="3740971"/>
            <a:ext cx="931831" cy="9318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60E504D8-F5F2-4094-84A3-EA6E54A0FD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96" y="4805045"/>
            <a:ext cx="931831" cy="9318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808C77F-5D97-4B3F-A458-10FF266665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408" y="3740970"/>
            <a:ext cx="931831" cy="9318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3E6EE19F-2F8F-4D06-B4F8-390757161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09" y="2691399"/>
            <a:ext cx="931831" cy="93183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47D90C3-920E-43CC-823B-DD9D3344C383}"/>
              </a:ext>
            </a:extLst>
          </p:cNvPr>
          <p:cNvGrpSpPr/>
          <p:nvPr/>
        </p:nvGrpSpPr>
        <p:grpSpPr>
          <a:xfrm>
            <a:off x="6974458" y="2560895"/>
            <a:ext cx="3899809" cy="3343033"/>
            <a:chOff x="7065898" y="2858075"/>
            <a:chExt cx="3899809" cy="3343033"/>
          </a:xfrm>
        </p:grpSpPr>
        <p:sp>
          <p:nvSpPr>
            <p:cNvPr id="30" name="직사각형 29"/>
            <p:cNvSpPr/>
            <p:nvPr/>
          </p:nvSpPr>
          <p:spPr>
            <a:xfrm>
              <a:off x="7139458" y="2858075"/>
              <a:ext cx="3737113" cy="3343033"/>
            </a:xfrm>
            <a:prstGeom prst="rect">
              <a:avLst/>
            </a:prstGeom>
            <a:solidFill>
              <a:srgbClr val="FFCDCD"/>
            </a:solidFill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308CAB29-7D32-44C2-ADEB-4304D12C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332" y="3657766"/>
              <a:ext cx="1635366" cy="163536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B2A82E09-719C-4CC7-B70D-86E912824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341" y="3653949"/>
              <a:ext cx="1635366" cy="163536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42B20A48-917F-4AFC-9A79-5E185415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98" y="3661583"/>
              <a:ext cx="1635366" cy="1635366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7139458" y="4380753"/>
              <a:ext cx="3737113" cy="40551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01154" y="4375836"/>
              <a:ext cx="1413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WARNING</a:t>
              </a:r>
              <a:endPara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6698A85-6EDB-485A-8651-E8FC7098D1B4}"/>
              </a:ext>
            </a:extLst>
          </p:cNvPr>
          <p:cNvSpPr txBox="1"/>
          <p:nvPr/>
        </p:nvSpPr>
        <p:spPr>
          <a:xfrm>
            <a:off x="708101" y="19407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A3CF77A-E262-4342-A2FB-C58405C162F2}"/>
              </a:ext>
            </a:extLst>
          </p:cNvPr>
          <p:cNvSpPr txBox="1"/>
          <p:nvPr/>
        </p:nvSpPr>
        <p:spPr>
          <a:xfrm>
            <a:off x="2852163" y="1019380"/>
            <a:ext cx="648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그에 비해 현격히 부족한 악성코드 전문가의 수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0C81DFF8-52F0-4743-AF61-383DE92CE7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65" y="4798980"/>
            <a:ext cx="931831" cy="93183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4296719-A616-4D00-8A54-3203F38467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87" y="4777563"/>
            <a:ext cx="931831" cy="931831"/>
          </a:xfrm>
          <a:prstGeom prst="rect">
            <a:avLst/>
          </a:prstGeom>
        </p:spPr>
      </p:pic>
      <p:sp>
        <p:nvSpPr>
          <p:cNvPr id="31" name="슬라이드 번호 개체 틀 9">
            <a:extLst>
              <a:ext uri="{FF2B5EF4-FFF2-40B4-BE49-F238E27FC236}">
                <a16:creationId xmlns:a16="http://schemas.microsoft.com/office/drawing/2014/main" xmlns="" id="{74D09FF1-AB7F-4936-A12C-4AF0026C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9" name="오디오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6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46"/>
    </mc:Choice>
    <mc:Fallback>
      <p:transition spd="slow" advTm="14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빅데이터에 대한 이미지 검색결과">
            <a:extLst>
              <a:ext uri="{FF2B5EF4-FFF2-40B4-BE49-F238E27FC236}">
                <a16:creationId xmlns:a16="http://schemas.microsoft.com/office/drawing/2014/main" xmlns="" id="{393A242B-EF2C-4FD2-8CC0-31D1E20F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88" y="2452792"/>
            <a:ext cx="3856202" cy="355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&lt;a href=&quot;https://ssuperk.com&quot;&gt;젠틀맨카지노&lt;/a&gt; &lt;a href=&quot;http://camac9.co.kr&quot;&gt;에프원카지노&lt;/a&gt; &lt;a href=&quot;http://piratek.co.kr&quot;&gt;오션카지노&lt;/a&gt; &lt;a href=&quot;http://narutok.co.kr&quot;&gt;골든엠파이어카지노&lt;/a&gt; &lt;a href=&quot;http://soundk.co.kr&quot;&gt;온라인바카라사이트&lt;/a&gt; &lt;a href=&quot;http://bacara9.co.kr&quot;&gt;바카라주소&lt;/a&gt; &lt;a href=&quot;https://kakao4865.wixsite.com/woori9&quot;&gt;에비앙카지노&lt;/a&gt; &lt;a href=&quot;https://kakao4865.wixsite.com/ssuperk&quot;&gt;황금의제국&lt;/a&gt;">
            <a:extLst>
              <a:ext uri="{FF2B5EF4-FFF2-40B4-BE49-F238E27FC236}">
                <a16:creationId xmlns:a16="http://schemas.microsoft.com/office/drawing/2014/main" xmlns="" id="{6D06A3C6-6A82-4B5A-B455-36C8A358A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r="8049"/>
          <a:stretch/>
        </p:blipFill>
        <p:spPr bwMode="auto">
          <a:xfrm>
            <a:off x="1464018" y="2560895"/>
            <a:ext cx="3737113" cy="334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xmlns="" id="{28E89590-AFA5-43AB-BB36-93F700BAF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18" y="2560895"/>
            <a:ext cx="3737113" cy="334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7A81171B-1EEB-47AC-91D0-E6DEA3F12521}"/>
              </a:ext>
            </a:extLst>
          </p:cNvPr>
          <p:cNvSpPr/>
          <p:nvPr/>
        </p:nvSpPr>
        <p:spPr>
          <a:xfrm>
            <a:off x="0" y="821635"/>
            <a:ext cx="12192000" cy="85830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4018" y="2560895"/>
            <a:ext cx="3737113" cy="3343033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xmlns="" id="{A3A2A6F5-D14B-4C73-BCCB-A6579D2AA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143502"/>
              </p:ext>
            </p:extLst>
          </p:nvPr>
        </p:nvGraphicFramePr>
        <p:xfrm>
          <a:off x="1464017" y="2560895"/>
          <a:ext cx="3737113" cy="33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Image" r:id="rId9" imgW="4977720" imgH="4456800" progId="Photoshop.Image.13">
                  <p:embed/>
                </p:oleObj>
              </mc:Choice>
              <mc:Fallback>
                <p:oleObj name="Image" r:id="rId9" imgW="4977720" imgH="4456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4017" y="2560895"/>
                        <a:ext cx="3737113" cy="334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직사각형 29"/>
          <p:cNvSpPr/>
          <p:nvPr/>
        </p:nvSpPr>
        <p:spPr>
          <a:xfrm>
            <a:off x="7048018" y="2560895"/>
            <a:ext cx="3737113" cy="3343033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6698A85-6EDB-485A-8651-E8FC7098D1B4}"/>
              </a:ext>
            </a:extLst>
          </p:cNvPr>
          <p:cNvSpPr txBox="1"/>
          <p:nvPr/>
        </p:nvSpPr>
        <p:spPr>
          <a:xfrm>
            <a:off x="708101" y="19407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A3CF77A-E262-4342-A2FB-C58405C162F2}"/>
              </a:ext>
            </a:extLst>
          </p:cNvPr>
          <p:cNvSpPr txBox="1"/>
          <p:nvPr/>
        </p:nvSpPr>
        <p:spPr>
          <a:xfrm>
            <a:off x="4995378" y="995604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4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산업혁명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슬라이드 번호 개체 틀 9">
            <a:extLst>
              <a:ext uri="{FF2B5EF4-FFF2-40B4-BE49-F238E27FC236}">
                <a16:creationId xmlns:a16="http://schemas.microsoft.com/office/drawing/2014/main" xmlns="" id="{74D09FF1-AB7F-4936-A12C-4AF0026C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5180581-B4AF-4087-B2A2-7BC33592AB9F}"/>
              </a:ext>
            </a:extLst>
          </p:cNvPr>
          <p:cNvSpPr/>
          <p:nvPr/>
        </p:nvSpPr>
        <p:spPr>
          <a:xfrm>
            <a:off x="1464016" y="2565075"/>
            <a:ext cx="3737113" cy="3343033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오디오 8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1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30"/>
    </mc:Choice>
    <mc:Fallback>
      <p:transition spd="slow" advTm="9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75521" y="1691641"/>
            <a:ext cx="5791200" cy="385203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7609" y="2486367"/>
            <a:ext cx="528702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MASK</a:t>
            </a:r>
            <a:endParaRPr lang="ko-KR" altLang="en-US" sz="13800" b="1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293708" y="1563619"/>
            <a:ext cx="1846918" cy="923330"/>
            <a:chOff x="406116" y="2727991"/>
            <a:chExt cx="1846918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1116184" y="3076654"/>
              <a:ext cx="1136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alware</a:t>
              </a:r>
              <a:endParaRPr lang="ko-KR" altLang="en-US" sz="24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116" y="2727991"/>
              <a:ext cx="8370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</a:t>
              </a:r>
              <a:endParaRPr lang="ko-KR" altLang="en-US" sz="54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391108" y="2628571"/>
            <a:ext cx="1701428" cy="923330"/>
            <a:chOff x="501606" y="2727991"/>
            <a:chExt cx="1701428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1114274" y="3074908"/>
              <a:ext cx="1088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nalysis</a:t>
              </a:r>
              <a:endParaRPr lang="ko-KR" altLang="en-US" sz="24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606" y="2727991"/>
              <a:ext cx="6687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54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057B048-F13F-4BA3-9F88-28248BC33B51}"/>
              </a:ext>
            </a:extLst>
          </p:cNvPr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99CFBA9-DEB0-43EA-8C7F-1D2241C6A2CE}"/>
              </a:ext>
            </a:extLst>
          </p:cNvPr>
          <p:cNvSpPr txBox="1"/>
          <p:nvPr/>
        </p:nvSpPr>
        <p:spPr>
          <a:xfrm>
            <a:off x="708101" y="19407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ED4408B9-A715-4FB7-AFBE-A1A61C84F3D2}"/>
              </a:ext>
            </a:extLst>
          </p:cNvPr>
          <p:cNvGrpSpPr/>
          <p:nvPr/>
        </p:nvGrpSpPr>
        <p:grpSpPr>
          <a:xfrm>
            <a:off x="8435782" y="3623657"/>
            <a:ext cx="1582617" cy="923330"/>
            <a:chOff x="557710" y="2715275"/>
            <a:chExt cx="1582617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6B910F0-02A3-44BF-B6B1-4753B8406384}"/>
                </a:ext>
              </a:extLst>
            </p:cNvPr>
            <p:cNvSpPr txBox="1"/>
            <p:nvPr/>
          </p:nvSpPr>
          <p:spPr>
            <a:xfrm>
              <a:off x="1123702" y="3092948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ystem</a:t>
              </a:r>
              <a:endParaRPr lang="ko-KR" altLang="en-US" sz="24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2434742-A218-4FC5-BBFF-118BA943951A}"/>
                </a:ext>
              </a:extLst>
            </p:cNvPr>
            <p:cNvSpPr txBox="1"/>
            <p:nvPr/>
          </p:nvSpPr>
          <p:spPr>
            <a:xfrm>
              <a:off x="557710" y="2715275"/>
              <a:ext cx="5421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</a:t>
              </a:r>
              <a:endParaRPr lang="ko-KR" altLang="en-US" sz="54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BBDEE257-2FA2-49A3-BBD4-23712344B763}"/>
              </a:ext>
            </a:extLst>
          </p:cNvPr>
          <p:cNvGrpSpPr/>
          <p:nvPr/>
        </p:nvGrpSpPr>
        <p:grpSpPr>
          <a:xfrm>
            <a:off x="8052908" y="4717619"/>
            <a:ext cx="2206340" cy="923330"/>
            <a:chOff x="174836" y="2756369"/>
            <a:chExt cx="2206340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8696516-21EC-478D-A889-324A879E532A}"/>
                </a:ext>
              </a:extLst>
            </p:cNvPr>
            <p:cNvSpPr txBox="1"/>
            <p:nvPr/>
          </p:nvSpPr>
          <p:spPr>
            <a:xfrm>
              <a:off x="1125704" y="3109325"/>
              <a:ext cx="1255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ookmin</a:t>
              </a:r>
              <a:endParaRPr lang="ko-KR" altLang="en-US" sz="24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CA322A2-779C-4120-9573-5A1DF1CF36BA}"/>
                </a:ext>
              </a:extLst>
            </p:cNvPr>
            <p:cNvSpPr txBox="1"/>
            <p:nvPr/>
          </p:nvSpPr>
          <p:spPr>
            <a:xfrm>
              <a:off x="174836" y="2756369"/>
              <a:ext cx="95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</a:t>
              </a:r>
              <a:r>
                <a:rPr lang="en-US" altLang="ko-KR" sz="24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 </a:t>
              </a:r>
              <a:r>
                <a:rPr lang="en-US" altLang="ko-KR" sz="5400" b="1" spc="-150" dirty="0" smtClean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</a:t>
              </a:r>
              <a:endParaRPr lang="ko-KR" altLang="en-US" sz="54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2" name="슬라이드 번호 개체 틀 9">
            <a:extLst>
              <a:ext uri="{FF2B5EF4-FFF2-40B4-BE49-F238E27FC236}">
                <a16:creationId xmlns:a16="http://schemas.microsoft.com/office/drawing/2014/main" xmlns="" id="{B88739AA-12AD-4475-A1CC-64F7C84F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8" name="오디오 1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0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18"/>
    </mc:Choice>
    <mc:Fallback>
      <p:transition spd="slow" advTm="114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87981F52-7A7A-4546-8693-89A9CB6048C7}"/>
              </a:ext>
            </a:extLst>
          </p:cNvPr>
          <p:cNvGrpSpPr/>
          <p:nvPr/>
        </p:nvGrpSpPr>
        <p:grpSpPr>
          <a:xfrm>
            <a:off x="6068736" y="1954759"/>
            <a:ext cx="4911370" cy="3810816"/>
            <a:chOff x="6350965" y="1863246"/>
            <a:chExt cx="4587545" cy="3525487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A76CAADC-E089-4D69-A077-01748CF89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965" y="1863246"/>
              <a:ext cx="672137" cy="672137"/>
            </a:xfrm>
            <a:prstGeom prst="rect">
              <a:avLst/>
            </a:prstGeom>
          </p:spPr>
        </p:pic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AD043492-1D7B-4311-8EA8-BA651B24E22E}"/>
                </a:ext>
              </a:extLst>
            </p:cNvPr>
            <p:cNvCxnSpPr>
              <a:cxnSpLocks/>
              <a:stCxn id="25" idx="3"/>
              <a:endCxn id="115" idx="1"/>
            </p:cNvCxnSpPr>
            <p:nvPr/>
          </p:nvCxnSpPr>
          <p:spPr>
            <a:xfrm>
              <a:off x="7023102" y="2199315"/>
              <a:ext cx="1311337" cy="5455"/>
            </a:xfrm>
            <a:prstGeom prst="straightConnector1">
              <a:avLst/>
            </a:prstGeom>
            <a:ln w="38100" cmpd="sng">
              <a:solidFill>
                <a:srgbClr val="0C4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xmlns="" id="{F4A9AC54-6725-4606-A601-51C784234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106" y="3038887"/>
              <a:ext cx="617298" cy="6188"/>
            </a:xfrm>
            <a:prstGeom prst="straightConnector1">
              <a:avLst/>
            </a:prstGeom>
            <a:ln w="38100" cmpd="sng">
              <a:solidFill>
                <a:srgbClr val="0C4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B77CB7CF-C508-4AE0-9C9E-A6C5FA498CBA}"/>
                </a:ext>
              </a:extLst>
            </p:cNvPr>
            <p:cNvCxnSpPr/>
            <p:nvPr/>
          </p:nvCxnSpPr>
          <p:spPr>
            <a:xfrm>
              <a:off x="7760970" y="2210744"/>
              <a:ext cx="0" cy="834331"/>
            </a:xfrm>
            <a:prstGeom prst="line">
              <a:avLst/>
            </a:prstGeom>
            <a:ln w="38100">
              <a:solidFill>
                <a:srgbClr val="0C4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95C04F60-47C0-4E7E-829B-BC07C5349410}"/>
                </a:ext>
              </a:extLst>
            </p:cNvPr>
            <p:cNvCxnSpPr>
              <a:cxnSpLocks/>
            </p:cNvCxnSpPr>
            <p:nvPr/>
          </p:nvCxnSpPr>
          <p:spPr>
            <a:xfrm>
              <a:off x="9665848" y="2189478"/>
              <a:ext cx="1272662" cy="3160"/>
            </a:xfrm>
            <a:prstGeom prst="line">
              <a:avLst/>
            </a:prstGeom>
            <a:ln w="38100">
              <a:solidFill>
                <a:srgbClr val="0C4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E2A17AF1-8222-40F8-9BD3-CE8ED1E533FC}"/>
                </a:ext>
              </a:extLst>
            </p:cNvPr>
            <p:cNvCxnSpPr>
              <a:cxnSpLocks/>
            </p:cNvCxnSpPr>
            <p:nvPr/>
          </p:nvCxnSpPr>
          <p:spPr>
            <a:xfrm>
              <a:off x="9689814" y="3038887"/>
              <a:ext cx="1248696" cy="6188"/>
            </a:xfrm>
            <a:prstGeom prst="line">
              <a:avLst/>
            </a:prstGeom>
            <a:ln w="38100">
              <a:solidFill>
                <a:srgbClr val="0C4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DFB465D9-224F-4776-8C57-01817E69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660" y="1949223"/>
              <a:ext cx="486829" cy="48682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E6F0BF64-634F-417C-B10D-4A7CA6603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0355" y="2783455"/>
              <a:ext cx="486829" cy="486829"/>
            </a:xfrm>
            <a:prstGeom prst="rect">
              <a:avLst/>
            </a:prstGeom>
          </p:spPr>
        </p:pic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455C00C7-C643-46BB-B745-2440B2541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033" y="2546212"/>
              <a:ext cx="0" cy="2584503"/>
            </a:xfrm>
            <a:prstGeom prst="straightConnector1">
              <a:avLst/>
            </a:prstGeom>
            <a:ln w="38100" cmpd="sng">
              <a:solidFill>
                <a:srgbClr val="0C4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0885EF58-1FCB-446D-AF0C-918D5BF1E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033" y="5104253"/>
              <a:ext cx="3895823" cy="17129"/>
            </a:xfrm>
            <a:prstGeom prst="line">
              <a:avLst/>
            </a:prstGeom>
            <a:ln w="38100">
              <a:solidFill>
                <a:srgbClr val="0C4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4F3A5E14-414E-44A4-BB16-A5715C98E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6514" y="4819774"/>
              <a:ext cx="568959" cy="568959"/>
            </a:xfrm>
            <a:prstGeom prst="rect">
              <a:avLst/>
            </a:prstGeom>
          </p:spPr>
        </p:pic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9E856BE9-8414-4E97-859E-6E089E827909}"/>
              </a:ext>
            </a:extLst>
          </p:cNvPr>
          <p:cNvCxnSpPr>
            <a:cxnSpLocks/>
          </p:cNvCxnSpPr>
          <p:nvPr/>
        </p:nvCxnSpPr>
        <p:spPr>
          <a:xfrm>
            <a:off x="5452251" y="2307394"/>
            <a:ext cx="632757" cy="0"/>
          </a:xfrm>
          <a:prstGeom prst="straightConnector1">
            <a:avLst/>
          </a:prstGeom>
          <a:ln w="38100">
            <a:solidFill>
              <a:srgbClr val="0C4C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65DEB3A-1EF2-439D-8A47-27203E2A37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09" y="1703370"/>
            <a:ext cx="2059059" cy="1529771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31FCF4A3-F4CE-42F9-BCA1-E6C6DEF4AD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" y="3109090"/>
            <a:ext cx="1228967" cy="1228967"/>
          </a:xfrm>
          <a:prstGeom prst="rect">
            <a:avLst/>
          </a:prstGeom>
        </p:spPr>
      </p:pic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xmlns="" id="{78231757-536B-4045-95CE-477345ED3672}"/>
              </a:ext>
            </a:extLst>
          </p:cNvPr>
          <p:cNvCxnSpPr>
            <a:cxnSpLocks/>
            <a:stCxn id="96" idx="3"/>
            <a:endCxn id="88" idx="1"/>
          </p:cNvCxnSpPr>
          <p:nvPr/>
        </p:nvCxnSpPr>
        <p:spPr>
          <a:xfrm flipV="1">
            <a:off x="1754280" y="2468256"/>
            <a:ext cx="1637929" cy="1255318"/>
          </a:xfrm>
          <a:prstGeom prst="bentConnector3">
            <a:avLst/>
          </a:prstGeom>
          <a:ln w="38100">
            <a:solidFill>
              <a:srgbClr val="0C4C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0E382700-1EE3-41E8-BAED-686A8DBE6F4A}"/>
              </a:ext>
            </a:extLst>
          </p:cNvPr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5EE2622-0018-4506-BB4C-B14A514CC830}"/>
              </a:ext>
            </a:extLst>
          </p:cNvPr>
          <p:cNvSpPr txBox="1"/>
          <p:nvPr/>
        </p:nvSpPr>
        <p:spPr>
          <a:xfrm>
            <a:off x="8192217" y="2093090"/>
            <a:ext cx="142539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C4C8A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CB10CE0-7B6C-4A66-B78E-021BB2B0DD5B}"/>
              </a:ext>
            </a:extLst>
          </p:cNvPr>
          <p:cNvSpPr txBox="1"/>
          <p:nvPr/>
        </p:nvSpPr>
        <p:spPr>
          <a:xfrm>
            <a:off x="8217874" y="2994716"/>
            <a:ext cx="142539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C4C8A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분석</a:t>
            </a:r>
          </a:p>
        </p:txBody>
      </p:sp>
      <p:sp>
        <p:nvSpPr>
          <p:cNvPr id="31" name="슬라이드 번호 개체 틀 9">
            <a:extLst>
              <a:ext uri="{FF2B5EF4-FFF2-40B4-BE49-F238E27FC236}">
                <a16:creationId xmlns:a16="http://schemas.microsoft.com/office/drawing/2014/main" xmlns="" id="{366CA1FD-A0E2-4637-8691-0C8D20E1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F742B96-FADA-4E99-865C-449895B25804}"/>
              </a:ext>
            </a:extLst>
          </p:cNvPr>
          <p:cNvCxnSpPr>
            <a:cxnSpLocks/>
          </p:cNvCxnSpPr>
          <p:nvPr/>
        </p:nvCxnSpPr>
        <p:spPr>
          <a:xfrm flipH="1">
            <a:off x="10958839" y="2307394"/>
            <a:ext cx="1" cy="2904719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CB10CE0-7B6C-4A66-B78E-021BB2B0DD5B}"/>
              </a:ext>
            </a:extLst>
          </p:cNvPr>
          <p:cNvSpPr txBox="1"/>
          <p:nvPr/>
        </p:nvSpPr>
        <p:spPr>
          <a:xfrm>
            <a:off x="10245216" y="5293522"/>
            <a:ext cx="141577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C4C8A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endParaRPr lang="ko-KR" altLang="en-US" sz="24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오디오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0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91"/>
    </mc:Choice>
    <mc:Fallback>
      <p:transition spd="slow" advTm="19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A76CAADC-E089-4D69-A077-01748CF890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88" y="2117186"/>
            <a:ext cx="672137" cy="672137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AD043492-1D7B-4311-8EA8-BA651B24E22E}"/>
              </a:ext>
            </a:extLst>
          </p:cNvPr>
          <p:cNvCxnSpPr>
            <a:cxnSpLocks/>
            <a:stCxn id="25" idx="3"/>
            <a:endCxn id="115" idx="1"/>
          </p:cNvCxnSpPr>
          <p:nvPr/>
        </p:nvCxnSpPr>
        <p:spPr>
          <a:xfrm flipV="1">
            <a:off x="7139125" y="2446577"/>
            <a:ext cx="1470821" cy="6678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A9AC54-6725-4606-A601-51C78423454C}"/>
              </a:ext>
            </a:extLst>
          </p:cNvPr>
          <p:cNvCxnSpPr>
            <a:cxnSpLocks/>
          </p:cNvCxnSpPr>
          <p:nvPr/>
        </p:nvCxnSpPr>
        <p:spPr>
          <a:xfrm>
            <a:off x="7876993" y="3299015"/>
            <a:ext cx="732953" cy="0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77CB7CF-C508-4AE0-9C9E-A6C5FA498CBA}"/>
              </a:ext>
            </a:extLst>
          </p:cNvPr>
          <p:cNvCxnSpPr/>
          <p:nvPr/>
        </p:nvCxnSpPr>
        <p:spPr>
          <a:xfrm>
            <a:off x="7876993" y="2464684"/>
            <a:ext cx="0" cy="834331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95C04F60-47C0-4E7E-829B-BC07C5349410}"/>
              </a:ext>
            </a:extLst>
          </p:cNvPr>
          <p:cNvCxnSpPr>
            <a:cxnSpLocks/>
          </p:cNvCxnSpPr>
          <p:nvPr/>
        </p:nvCxnSpPr>
        <p:spPr>
          <a:xfrm>
            <a:off x="9773103" y="2446578"/>
            <a:ext cx="1281430" cy="0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E2A17AF1-8222-40F8-9BD3-CE8ED1E533FC}"/>
              </a:ext>
            </a:extLst>
          </p:cNvPr>
          <p:cNvCxnSpPr>
            <a:cxnSpLocks/>
          </p:cNvCxnSpPr>
          <p:nvPr/>
        </p:nvCxnSpPr>
        <p:spPr>
          <a:xfrm>
            <a:off x="9773103" y="3299015"/>
            <a:ext cx="1281430" cy="0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32FA26F7-7CF5-4EBE-B0BC-18DDEFAD12F8}"/>
              </a:ext>
            </a:extLst>
          </p:cNvPr>
          <p:cNvCxnSpPr>
            <a:cxnSpLocks/>
          </p:cNvCxnSpPr>
          <p:nvPr/>
        </p:nvCxnSpPr>
        <p:spPr>
          <a:xfrm>
            <a:off x="11054533" y="2435148"/>
            <a:ext cx="0" cy="2478509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DFB465D9-224F-4776-8C57-01817E699C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83" y="2203163"/>
            <a:ext cx="486829" cy="48682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E6F0BF64-634F-417C-B10D-4A7CA66038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78" y="3037395"/>
            <a:ext cx="486829" cy="486829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455C00C7-C643-46BB-B745-2440B2541FF7}"/>
              </a:ext>
            </a:extLst>
          </p:cNvPr>
          <p:cNvCxnSpPr>
            <a:cxnSpLocks/>
          </p:cNvCxnSpPr>
          <p:nvPr/>
        </p:nvCxnSpPr>
        <p:spPr>
          <a:xfrm flipV="1">
            <a:off x="6803056" y="2800152"/>
            <a:ext cx="0" cy="2584503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0885EF58-1FCB-446D-AF0C-918D5BF1E95C}"/>
              </a:ext>
            </a:extLst>
          </p:cNvPr>
          <p:cNvCxnSpPr>
            <a:cxnSpLocks/>
          </p:cNvCxnSpPr>
          <p:nvPr/>
        </p:nvCxnSpPr>
        <p:spPr>
          <a:xfrm>
            <a:off x="6803056" y="5375322"/>
            <a:ext cx="3747922" cy="0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4F3A5E14-414E-44A4-BB16-A5715C98EB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37" y="5073714"/>
            <a:ext cx="568959" cy="56895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982D919-85D2-4E02-9F37-F403A3ED05B9}"/>
              </a:ext>
            </a:extLst>
          </p:cNvPr>
          <p:cNvSpPr txBox="1"/>
          <p:nvPr/>
        </p:nvSpPr>
        <p:spPr>
          <a:xfrm>
            <a:off x="8276514" y="1362515"/>
            <a:ext cx="2285004" cy="43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  A  S  K</a:t>
            </a:r>
            <a:endParaRPr lang="ko-KR" altLang="en-US" sz="22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9E856BE9-8414-4E97-859E-6E089E827909}"/>
              </a:ext>
            </a:extLst>
          </p:cNvPr>
          <p:cNvCxnSpPr>
            <a:cxnSpLocks/>
          </p:cNvCxnSpPr>
          <p:nvPr/>
        </p:nvCxnSpPr>
        <p:spPr>
          <a:xfrm>
            <a:off x="5887382" y="2435148"/>
            <a:ext cx="591036" cy="0"/>
          </a:xfrm>
          <a:prstGeom prst="straightConnector1">
            <a:avLst/>
          </a:prstGeom>
          <a:ln w="38100">
            <a:solidFill>
              <a:srgbClr val="0C4C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65DEB3A-1EF2-439D-8A47-27203E2A37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86" y="1659996"/>
            <a:ext cx="2086695" cy="1550303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31FCF4A3-F4CE-42F9-BCA1-E6C6DEF4AD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4" y="3109090"/>
            <a:ext cx="1228967" cy="1228967"/>
          </a:xfrm>
          <a:prstGeom prst="rect">
            <a:avLst/>
          </a:prstGeom>
        </p:spPr>
      </p:pic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xmlns="" id="{78231757-536B-4045-95CE-477345ED3672}"/>
              </a:ext>
            </a:extLst>
          </p:cNvPr>
          <p:cNvCxnSpPr>
            <a:cxnSpLocks/>
            <a:stCxn id="96" idx="3"/>
            <a:endCxn id="88" idx="1"/>
          </p:cNvCxnSpPr>
          <p:nvPr/>
        </p:nvCxnSpPr>
        <p:spPr>
          <a:xfrm flipV="1">
            <a:off x="1828711" y="2435148"/>
            <a:ext cx="1971975" cy="1288426"/>
          </a:xfrm>
          <a:prstGeom prst="bentConnector3">
            <a:avLst/>
          </a:prstGeom>
          <a:ln w="38100">
            <a:solidFill>
              <a:srgbClr val="0C4C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0E382700-1EE3-41E8-BAED-686A8DBE6F4A}"/>
              </a:ext>
            </a:extLst>
          </p:cNvPr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5EE2622-0018-4506-BB4C-B14A514CC830}"/>
              </a:ext>
            </a:extLst>
          </p:cNvPr>
          <p:cNvSpPr txBox="1"/>
          <p:nvPr/>
        </p:nvSpPr>
        <p:spPr>
          <a:xfrm>
            <a:off x="8609946" y="2246522"/>
            <a:ext cx="122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CB10CE0-7B6C-4A66-B78E-021BB2B0DD5B}"/>
              </a:ext>
            </a:extLst>
          </p:cNvPr>
          <p:cNvSpPr txBox="1"/>
          <p:nvPr/>
        </p:nvSpPr>
        <p:spPr>
          <a:xfrm>
            <a:off x="8614165" y="3094718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분석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481FA014-3CE1-49EB-ADC0-A220634470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512" y="4966917"/>
            <a:ext cx="749908" cy="749908"/>
          </a:xfrm>
          <a:prstGeom prst="rect">
            <a:avLst/>
          </a:prstGeom>
        </p:spPr>
      </p:pic>
      <p:sp>
        <p:nvSpPr>
          <p:cNvPr id="31" name="슬라이드 번호 개체 틀 9">
            <a:extLst>
              <a:ext uri="{FF2B5EF4-FFF2-40B4-BE49-F238E27FC236}">
                <a16:creationId xmlns:a16="http://schemas.microsoft.com/office/drawing/2014/main" xmlns="" id="{366CA1FD-A0E2-4637-8691-0C8D20E1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308" y="918388"/>
            <a:ext cx="4086225" cy="1133475"/>
          </a:xfrm>
          <a:prstGeom prst="rect">
            <a:avLst/>
          </a:prstGeom>
        </p:spPr>
      </p:pic>
      <p:sp>
        <p:nvSpPr>
          <p:cNvPr id="3" name="사각형 설명선 2"/>
          <p:cNvSpPr/>
          <p:nvPr/>
        </p:nvSpPr>
        <p:spPr>
          <a:xfrm>
            <a:off x="2915004" y="865594"/>
            <a:ext cx="3781100" cy="3798770"/>
          </a:xfrm>
          <a:prstGeom prst="wedgeRectCallout">
            <a:avLst>
              <a:gd name="adj1" fmla="val 92404"/>
              <a:gd name="adj2" fmla="val 359"/>
            </a:avLst>
          </a:prstGeom>
          <a:solidFill>
            <a:srgbClr val="FFCDC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C4C8A"/>
                </a:solidFill>
                <a:latin typeface="1훈나무그늘 M"/>
                <a:ea typeface="나눔고딕 ExtraBold" panose="020B0600000101010101" charset="-127"/>
              </a:rPr>
              <a:t>“</a:t>
            </a:r>
            <a:r>
              <a:rPr lang="ko-KR" altLang="en-US" b="1" dirty="0" err="1" smtClean="0">
                <a:solidFill>
                  <a:srgbClr val="0C4C8A"/>
                </a:solidFill>
                <a:latin typeface="1훈나무그늘 M"/>
                <a:ea typeface="나눔고딕 ExtraBold" panose="020B0600000101010101" charset="-127"/>
              </a:rPr>
              <a:t>정적분석</a:t>
            </a:r>
            <a:r>
              <a:rPr lang="en-US" altLang="ko-KR" b="1" dirty="0" smtClean="0">
                <a:solidFill>
                  <a:srgbClr val="0C4C8A"/>
                </a:solidFill>
                <a:latin typeface="1훈나무그늘 M"/>
                <a:ea typeface="나눔고딕 ExtraBold" panose="020B0600000101010101" charset="-127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C4C8A"/>
                </a:solidFill>
                <a:latin typeface="1훈나무그늘 M"/>
                <a:ea typeface="나눔고딕 ExtraBold" panose="020B0600000101010101" charset="-127"/>
              </a:rPr>
              <a:t>프로그램을 </a:t>
            </a:r>
            <a:endParaRPr lang="en-US" altLang="ko-KR" b="1" dirty="0" smtClean="0">
              <a:solidFill>
                <a:srgbClr val="0C4C8A"/>
              </a:solidFill>
              <a:latin typeface="1훈나무그늘 M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1훈나무그늘 M"/>
                <a:ea typeface="나눔고딕 ExtraBold" panose="020B0600000101010101" charset="-127"/>
              </a:rPr>
              <a:t>직접 실행하지 않고</a:t>
            </a:r>
            <a:endParaRPr lang="en-US" altLang="ko-KR" b="1" dirty="0" smtClean="0">
              <a:solidFill>
                <a:srgbClr val="FF0000"/>
              </a:solidFill>
              <a:latin typeface="1훈나무그늘 M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C4C8A"/>
                </a:solidFill>
                <a:latin typeface="1훈나무그늘 M"/>
                <a:ea typeface="나눔고딕 ExtraBold" panose="020B0600000101010101" charset="-127"/>
              </a:rPr>
              <a:t>분석하는 방법</a:t>
            </a:r>
            <a:endParaRPr lang="ko-KR" altLang="en-US" b="1" dirty="0">
              <a:solidFill>
                <a:srgbClr val="0C4C8A"/>
              </a:solidFill>
              <a:latin typeface="1훈나무그늘 M"/>
              <a:ea typeface="나눔고딕 ExtraBold" panose="020B0600000101010101" charset="-127"/>
            </a:endParaRPr>
          </a:p>
        </p:txBody>
      </p:sp>
      <p:pic>
        <p:nvPicPr>
          <p:cNvPr id="10" name="오디오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6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57"/>
    </mc:Choice>
    <mc:Fallback>
      <p:transition spd="slow" advTm="6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A76CAADC-E089-4D69-A077-01748CF890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88" y="2117186"/>
            <a:ext cx="672137" cy="672137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AD043492-1D7B-4311-8EA8-BA651B24E22E}"/>
              </a:ext>
            </a:extLst>
          </p:cNvPr>
          <p:cNvCxnSpPr>
            <a:cxnSpLocks/>
            <a:stCxn id="25" idx="3"/>
            <a:endCxn id="115" idx="1"/>
          </p:cNvCxnSpPr>
          <p:nvPr/>
        </p:nvCxnSpPr>
        <p:spPr>
          <a:xfrm flipV="1">
            <a:off x="7139125" y="2446577"/>
            <a:ext cx="1470821" cy="6678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A9AC54-6725-4606-A601-51C78423454C}"/>
              </a:ext>
            </a:extLst>
          </p:cNvPr>
          <p:cNvCxnSpPr>
            <a:cxnSpLocks/>
          </p:cNvCxnSpPr>
          <p:nvPr/>
        </p:nvCxnSpPr>
        <p:spPr>
          <a:xfrm>
            <a:off x="7876993" y="3299015"/>
            <a:ext cx="732953" cy="0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77CB7CF-C508-4AE0-9C9E-A6C5FA498CBA}"/>
              </a:ext>
            </a:extLst>
          </p:cNvPr>
          <p:cNvCxnSpPr/>
          <p:nvPr/>
        </p:nvCxnSpPr>
        <p:spPr>
          <a:xfrm>
            <a:off x="7876993" y="2464684"/>
            <a:ext cx="0" cy="834331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95C04F60-47C0-4E7E-829B-BC07C5349410}"/>
              </a:ext>
            </a:extLst>
          </p:cNvPr>
          <p:cNvCxnSpPr>
            <a:cxnSpLocks/>
          </p:cNvCxnSpPr>
          <p:nvPr/>
        </p:nvCxnSpPr>
        <p:spPr>
          <a:xfrm>
            <a:off x="9773103" y="2446578"/>
            <a:ext cx="1281430" cy="0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E2A17AF1-8222-40F8-9BD3-CE8ED1E533FC}"/>
              </a:ext>
            </a:extLst>
          </p:cNvPr>
          <p:cNvCxnSpPr>
            <a:cxnSpLocks/>
          </p:cNvCxnSpPr>
          <p:nvPr/>
        </p:nvCxnSpPr>
        <p:spPr>
          <a:xfrm>
            <a:off x="9773103" y="3299015"/>
            <a:ext cx="1281430" cy="0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32FA26F7-7CF5-4EBE-B0BC-18DDEFAD12F8}"/>
              </a:ext>
            </a:extLst>
          </p:cNvPr>
          <p:cNvCxnSpPr>
            <a:cxnSpLocks/>
          </p:cNvCxnSpPr>
          <p:nvPr/>
        </p:nvCxnSpPr>
        <p:spPr>
          <a:xfrm>
            <a:off x="11054533" y="2435148"/>
            <a:ext cx="0" cy="2478509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DFB465D9-224F-4776-8C57-01817E699C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83" y="2203163"/>
            <a:ext cx="486829" cy="48682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E6F0BF64-634F-417C-B10D-4A7CA66038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78" y="3037395"/>
            <a:ext cx="486829" cy="486829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455C00C7-C643-46BB-B745-2440B2541FF7}"/>
              </a:ext>
            </a:extLst>
          </p:cNvPr>
          <p:cNvCxnSpPr>
            <a:cxnSpLocks/>
          </p:cNvCxnSpPr>
          <p:nvPr/>
        </p:nvCxnSpPr>
        <p:spPr>
          <a:xfrm flipV="1">
            <a:off x="6803056" y="2800152"/>
            <a:ext cx="0" cy="2584503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0885EF58-1FCB-446D-AF0C-918D5BF1E95C}"/>
              </a:ext>
            </a:extLst>
          </p:cNvPr>
          <p:cNvCxnSpPr>
            <a:cxnSpLocks/>
          </p:cNvCxnSpPr>
          <p:nvPr/>
        </p:nvCxnSpPr>
        <p:spPr>
          <a:xfrm>
            <a:off x="6803056" y="5375322"/>
            <a:ext cx="3747922" cy="0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4F3A5E14-414E-44A4-BB16-A5715C98EB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37" y="5073714"/>
            <a:ext cx="568959" cy="56895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982D919-85D2-4E02-9F37-F403A3ED05B9}"/>
              </a:ext>
            </a:extLst>
          </p:cNvPr>
          <p:cNvSpPr txBox="1"/>
          <p:nvPr/>
        </p:nvSpPr>
        <p:spPr>
          <a:xfrm>
            <a:off x="8276514" y="1362515"/>
            <a:ext cx="2285004" cy="43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  A  S  K</a:t>
            </a:r>
            <a:endParaRPr lang="ko-KR" altLang="en-US" sz="22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9E856BE9-8414-4E97-859E-6E089E827909}"/>
              </a:ext>
            </a:extLst>
          </p:cNvPr>
          <p:cNvCxnSpPr>
            <a:cxnSpLocks/>
          </p:cNvCxnSpPr>
          <p:nvPr/>
        </p:nvCxnSpPr>
        <p:spPr>
          <a:xfrm>
            <a:off x="5887382" y="2435148"/>
            <a:ext cx="591036" cy="0"/>
          </a:xfrm>
          <a:prstGeom prst="straightConnector1">
            <a:avLst/>
          </a:prstGeom>
          <a:ln w="38100">
            <a:solidFill>
              <a:srgbClr val="0C4C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65DEB3A-1EF2-439D-8A47-27203E2A37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86" y="1659996"/>
            <a:ext cx="2086695" cy="1550303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31FCF4A3-F4CE-42F9-BCA1-E6C6DEF4AD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4" y="3109090"/>
            <a:ext cx="1228967" cy="1228967"/>
          </a:xfrm>
          <a:prstGeom prst="rect">
            <a:avLst/>
          </a:prstGeom>
        </p:spPr>
      </p:pic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xmlns="" id="{78231757-536B-4045-95CE-477345ED3672}"/>
              </a:ext>
            </a:extLst>
          </p:cNvPr>
          <p:cNvCxnSpPr>
            <a:cxnSpLocks/>
            <a:stCxn id="96" idx="3"/>
            <a:endCxn id="88" idx="1"/>
          </p:cNvCxnSpPr>
          <p:nvPr/>
        </p:nvCxnSpPr>
        <p:spPr>
          <a:xfrm flipV="1">
            <a:off x="1828711" y="2435148"/>
            <a:ext cx="1971975" cy="1288426"/>
          </a:xfrm>
          <a:prstGeom prst="bentConnector3">
            <a:avLst/>
          </a:prstGeom>
          <a:ln w="38100">
            <a:solidFill>
              <a:srgbClr val="0C4C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0E382700-1EE3-41E8-BAED-686A8DBE6F4A}"/>
              </a:ext>
            </a:extLst>
          </p:cNvPr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5EE2622-0018-4506-BB4C-B14A514CC830}"/>
              </a:ext>
            </a:extLst>
          </p:cNvPr>
          <p:cNvSpPr txBox="1"/>
          <p:nvPr/>
        </p:nvSpPr>
        <p:spPr>
          <a:xfrm>
            <a:off x="8609946" y="2246522"/>
            <a:ext cx="122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CB10CE0-7B6C-4A66-B78E-021BB2B0DD5B}"/>
              </a:ext>
            </a:extLst>
          </p:cNvPr>
          <p:cNvSpPr txBox="1"/>
          <p:nvPr/>
        </p:nvSpPr>
        <p:spPr>
          <a:xfrm>
            <a:off x="8614165" y="3094718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분석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481FA014-3CE1-49EB-ADC0-A220634470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512" y="4966917"/>
            <a:ext cx="749908" cy="749908"/>
          </a:xfrm>
          <a:prstGeom prst="rect">
            <a:avLst/>
          </a:prstGeom>
        </p:spPr>
      </p:pic>
      <p:sp>
        <p:nvSpPr>
          <p:cNvPr id="31" name="슬라이드 번호 개체 틀 9">
            <a:extLst>
              <a:ext uri="{FF2B5EF4-FFF2-40B4-BE49-F238E27FC236}">
                <a16:creationId xmlns:a16="http://schemas.microsoft.com/office/drawing/2014/main" xmlns="" id="{366CA1FD-A0E2-4637-8691-0C8D20E1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156" y="855158"/>
            <a:ext cx="4298502" cy="1386613"/>
          </a:xfrm>
          <a:prstGeom prst="rect">
            <a:avLst/>
          </a:prstGeom>
        </p:spPr>
      </p:pic>
      <p:sp>
        <p:nvSpPr>
          <p:cNvPr id="32" name="사각형 설명선 31"/>
          <p:cNvSpPr/>
          <p:nvPr/>
        </p:nvSpPr>
        <p:spPr>
          <a:xfrm>
            <a:off x="2915004" y="865594"/>
            <a:ext cx="3781100" cy="3798770"/>
          </a:xfrm>
          <a:prstGeom prst="wedgeRectCallout">
            <a:avLst>
              <a:gd name="adj1" fmla="val 92404"/>
              <a:gd name="adj2" fmla="val 359"/>
            </a:avLst>
          </a:prstGeom>
          <a:solidFill>
            <a:srgbClr val="FFCDC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C4C8A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“</a:t>
            </a:r>
            <a:r>
              <a:rPr lang="ko-KR" altLang="en-US" b="1" dirty="0" err="1">
                <a:solidFill>
                  <a:srgbClr val="0C4C8A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동</a:t>
            </a:r>
            <a:r>
              <a:rPr lang="ko-KR" altLang="en-US" b="1" dirty="0" err="1" smtClean="0">
                <a:solidFill>
                  <a:srgbClr val="0C4C8A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적분석</a:t>
            </a:r>
            <a:r>
              <a:rPr lang="en-US" altLang="ko-KR" b="1" dirty="0" smtClean="0">
                <a:solidFill>
                  <a:srgbClr val="0C4C8A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C4C8A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프로그램을</a:t>
            </a:r>
            <a:r>
              <a:rPr lang="en-US" altLang="ko-KR" b="1" dirty="0">
                <a:solidFill>
                  <a:srgbClr val="0C4C8A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실행</a:t>
            </a:r>
            <a:r>
              <a:rPr lang="ko-KR" altLang="en-US" b="1" dirty="0" smtClean="0">
                <a:solidFill>
                  <a:srgbClr val="0C4C8A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시켜</a:t>
            </a:r>
            <a:endParaRPr lang="en-US" altLang="ko-KR" b="1" dirty="0" smtClean="0">
              <a:solidFill>
                <a:srgbClr val="0C4C8A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C4C8A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행위를 분석하는 방법</a:t>
            </a:r>
            <a:endParaRPr lang="ko-KR" altLang="en-US" b="1" dirty="0">
              <a:solidFill>
                <a:srgbClr val="0C4C8A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6" name="오디오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9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53"/>
    </mc:Choice>
    <mc:Fallback>
      <p:transition spd="slow" advTm="5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tensor flow에 대한 이미지 검색결과">
            <a:extLst>
              <a:ext uri="{FF2B5EF4-FFF2-40B4-BE49-F238E27FC236}">
                <a16:creationId xmlns:a16="http://schemas.microsoft.com/office/drawing/2014/main" xmlns="" id="{A4894950-FECE-4DE6-8627-57F2829C3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2526"/>
          <a:stretch/>
        </p:blipFill>
        <p:spPr bwMode="auto">
          <a:xfrm>
            <a:off x="5498076" y="3331140"/>
            <a:ext cx="4481497" cy="225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A76CAADC-E089-4D69-A077-01748CF890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88" y="2117186"/>
            <a:ext cx="672137" cy="672137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AD043492-1D7B-4311-8EA8-BA651B24E22E}"/>
              </a:ext>
            </a:extLst>
          </p:cNvPr>
          <p:cNvCxnSpPr>
            <a:cxnSpLocks/>
            <a:stCxn id="25" idx="3"/>
            <a:endCxn id="115" idx="1"/>
          </p:cNvCxnSpPr>
          <p:nvPr/>
        </p:nvCxnSpPr>
        <p:spPr>
          <a:xfrm flipV="1">
            <a:off x="7139125" y="2446577"/>
            <a:ext cx="1470821" cy="6678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A9AC54-6725-4606-A601-51C78423454C}"/>
              </a:ext>
            </a:extLst>
          </p:cNvPr>
          <p:cNvCxnSpPr>
            <a:cxnSpLocks/>
          </p:cNvCxnSpPr>
          <p:nvPr/>
        </p:nvCxnSpPr>
        <p:spPr>
          <a:xfrm>
            <a:off x="7876993" y="3299015"/>
            <a:ext cx="732953" cy="0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77CB7CF-C508-4AE0-9C9E-A6C5FA498CBA}"/>
              </a:ext>
            </a:extLst>
          </p:cNvPr>
          <p:cNvCxnSpPr/>
          <p:nvPr/>
        </p:nvCxnSpPr>
        <p:spPr>
          <a:xfrm>
            <a:off x="7876993" y="2464684"/>
            <a:ext cx="0" cy="834331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95C04F60-47C0-4E7E-829B-BC07C5349410}"/>
              </a:ext>
            </a:extLst>
          </p:cNvPr>
          <p:cNvCxnSpPr>
            <a:cxnSpLocks/>
          </p:cNvCxnSpPr>
          <p:nvPr/>
        </p:nvCxnSpPr>
        <p:spPr>
          <a:xfrm>
            <a:off x="9773103" y="2446578"/>
            <a:ext cx="1281430" cy="0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E2A17AF1-8222-40F8-9BD3-CE8ED1E533FC}"/>
              </a:ext>
            </a:extLst>
          </p:cNvPr>
          <p:cNvCxnSpPr>
            <a:cxnSpLocks/>
          </p:cNvCxnSpPr>
          <p:nvPr/>
        </p:nvCxnSpPr>
        <p:spPr>
          <a:xfrm>
            <a:off x="9773103" y="3299015"/>
            <a:ext cx="1281430" cy="0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32FA26F7-7CF5-4EBE-B0BC-18DDEFAD12F8}"/>
              </a:ext>
            </a:extLst>
          </p:cNvPr>
          <p:cNvCxnSpPr>
            <a:cxnSpLocks/>
          </p:cNvCxnSpPr>
          <p:nvPr/>
        </p:nvCxnSpPr>
        <p:spPr>
          <a:xfrm>
            <a:off x="11054533" y="2435148"/>
            <a:ext cx="0" cy="2478509"/>
          </a:xfrm>
          <a:prstGeom prst="straightConnector1">
            <a:avLst/>
          </a:prstGeom>
          <a:ln w="38100" cmpd="sng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DFB465D9-224F-4776-8C57-01817E699C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83" y="2203163"/>
            <a:ext cx="486829" cy="48682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E6F0BF64-634F-417C-B10D-4A7CA660385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78" y="3037395"/>
            <a:ext cx="486829" cy="486829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0885EF58-1FCB-446D-AF0C-918D5BF1E95C}"/>
              </a:ext>
            </a:extLst>
          </p:cNvPr>
          <p:cNvCxnSpPr>
            <a:cxnSpLocks/>
          </p:cNvCxnSpPr>
          <p:nvPr/>
        </p:nvCxnSpPr>
        <p:spPr>
          <a:xfrm>
            <a:off x="5380656" y="5653646"/>
            <a:ext cx="4598917" cy="1"/>
          </a:xfrm>
          <a:prstGeom prst="line">
            <a:avLst/>
          </a:prstGeom>
          <a:ln w="38100">
            <a:solidFill>
              <a:srgbClr val="0C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4F3A5E14-414E-44A4-BB16-A5715C98EB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37" y="5073714"/>
            <a:ext cx="568959" cy="56895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982D919-85D2-4E02-9F37-F403A3ED05B9}"/>
              </a:ext>
            </a:extLst>
          </p:cNvPr>
          <p:cNvSpPr txBox="1"/>
          <p:nvPr/>
        </p:nvSpPr>
        <p:spPr>
          <a:xfrm>
            <a:off x="8265974" y="1316333"/>
            <a:ext cx="2285004" cy="43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  A  S  K</a:t>
            </a:r>
            <a:endParaRPr lang="ko-KR" altLang="en-US" sz="22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9E856BE9-8414-4E97-859E-6E089E827909}"/>
              </a:ext>
            </a:extLst>
          </p:cNvPr>
          <p:cNvCxnSpPr>
            <a:cxnSpLocks/>
          </p:cNvCxnSpPr>
          <p:nvPr/>
        </p:nvCxnSpPr>
        <p:spPr>
          <a:xfrm>
            <a:off x="5887382" y="2435148"/>
            <a:ext cx="591036" cy="0"/>
          </a:xfrm>
          <a:prstGeom prst="straightConnector1">
            <a:avLst/>
          </a:prstGeom>
          <a:ln w="38100">
            <a:solidFill>
              <a:srgbClr val="0C4C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65DEB3A-1EF2-439D-8A47-27203E2A376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86" y="1659996"/>
            <a:ext cx="2086695" cy="1550303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31FCF4A3-F4CE-42F9-BCA1-E6C6DEF4AD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4" y="3109090"/>
            <a:ext cx="1228967" cy="1228967"/>
          </a:xfrm>
          <a:prstGeom prst="rect">
            <a:avLst/>
          </a:prstGeom>
        </p:spPr>
      </p:pic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xmlns="" id="{78231757-536B-4045-95CE-477345ED3672}"/>
              </a:ext>
            </a:extLst>
          </p:cNvPr>
          <p:cNvCxnSpPr>
            <a:cxnSpLocks/>
            <a:stCxn id="96" idx="3"/>
            <a:endCxn id="88" idx="1"/>
          </p:cNvCxnSpPr>
          <p:nvPr/>
        </p:nvCxnSpPr>
        <p:spPr>
          <a:xfrm flipV="1">
            <a:off x="1828711" y="2435148"/>
            <a:ext cx="1971975" cy="1288426"/>
          </a:xfrm>
          <a:prstGeom prst="bentConnector3">
            <a:avLst/>
          </a:prstGeom>
          <a:ln w="38100">
            <a:solidFill>
              <a:srgbClr val="0C4C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0E382700-1EE3-41E8-BAED-686A8DBE6F4A}"/>
              </a:ext>
            </a:extLst>
          </p:cNvPr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5EE2622-0018-4506-BB4C-B14A514CC830}"/>
              </a:ext>
            </a:extLst>
          </p:cNvPr>
          <p:cNvSpPr txBox="1"/>
          <p:nvPr/>
        </p:nvSpPr>
        <p:spPr>
          <a:xfrm>
            <a:off x="8609946" y="2246522"/>
            <a:ext cx="122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CB10CE0-7B6C-4A66-B78E-021BB2B0DD5B}"/>
              </a:ext>
            </a:extLst>
          </p:cNvPr>
          <p:cNvSpPr txBox="1"/>
          <p:nvPr/>
        </p:nvSpPr>
        <p:spPr>
          <a:xfrm>
            <a:off x="8614165" y="3094718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분석</a:t>
            </a:r>
          </a:p>
        </p:txBody>
      </p:sp>
      <p:sp>
        <p:nvSpPr>
          <p:cNvPr id="31" name="슬라이드 번호 개체 틀 9">
            <a:extLst>
              <a:ext uri="{FF2B5EF4-FFF2-40B4-BE49-F238E27FC236}">
                <a16:creationId xmlns:a16="http://schemas.microsoft.com/office/drawing/2014/main" xmlns="" id="{366CA1FD-A0E2-4637-8691-0C8D20E1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13500"/>
            <a:ext cx="2743200" cy="365125"/>
          </a:xfrm>
        </p:spPr>
        <p:txBody>
          <a:bodyPr/>
          <a:lstStyle/>
          <a:p>
            <a:fld id="{D3FB9434-0522-4D64-A27B-BBEB3AA8427F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5167" y="4042181"/>
            <a:ext cx="85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V1.6</a:t>
            </a:r>
            <a:endParaRPr lang="ko-KR" altLang="en-US" sz="2400" b="1" dirty="0"/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481FA014-3CE1-49EB-ADC0-A220634470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67" y="4629689"/>
            <a:ext cx="1654002" cy="1654002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rot="5400000" flipH="1" flipV="1">
            <a:off x="4705958" y="3556548"/>
            <a:ext cx="2771797" cy="1422400"/>
          </a:xfrm>
          <a:prstGeom prst="bentConnector3">
            <a:avLst>
              <a:gd name="adj1" fmla="val 67328"/>
            </a:avLst>
          </a:prstGeom>
          <a:ln w="34925">
            <a:solidFill>
              <a:srgbClr val="0C4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오디오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9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2"/>
    </mc:Choice>
    <mc:Fallback>
      <p:transition spd="slow" advTm="35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607</Words>
  <Application>Microsoft Office PowerPoint</Application>
  <PresentationFormat>와이드스크린</PresentationFormat>
  <Paragraphs>160</Paragraphs>
  <Slides>14</Slides>
  <Notes>14</Notes>
  <HiddenSlides>0</HiddenSlides>
  <MMClips>14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 ExtraBold</vt:lpstr>
      <vt:lpstr>Arial</vt:lpstr>
      <vt:lpstr>맑은 고딕</vt:lpstr>
      <vt:lpstr>나눔고딕</vt:lpstr>
      <vt:lpstr>1훈나무그늘 M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Jun-Nyeong Heo</cp:lastModifiedBy>
  <cp:revision>79</cp:revision>
  <dcterms:created xsi:type="dcterms:W3CDTF">2016-12-29T12:06:27Z</dcterms:created>
  <dcterms:modified xsi:type="dcterms:W3CDTF">2018-03-08T08:23:42Z</dcterms:modified>
</cp:coreProperties>
</file>