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sldIdLst>
    <p:sldId id="352" r:id="rId2"/>
    <p:sldId id="373" r:id="rId3"/>
    <p:sldId id="376" r:id="rId4"/>
    <p:sldId id="377" r:id="rId5"/>
    <p:sldId id="340" r:id="rId6"/>
    <p:sldId id="411" r:id="rId7"/>
    <p:sldId id="412" r:id="rId8"/>
    <p:sldId id="380" r:id="rId9"/>
    <p:sldId id="379" r:id="rId10"/>
    <p:sldId id="381" r:id="rId11"/>
    <p:sldId id="270" r:id="rId12"/>
    <p:sldId id="382" r:id="rId13"/>
    <p:sldId id="383" r:id="rId14"/>
    <p:sldId id="385" r:id="rId15"/>
    <p:sldId id="384" r:id="rId16"/>
    <p:sldId id="400" r:id="rId17"/>
    <p:sldId id="401" r:id="rId18"/>
    <p:sldId id="402" r:id="rId19"/>
    <p:sldId id="404" r:id="rId20"/>
    <p:sldId id="405" r:id="rId21"/>
    <p:sldId id="407" r:id="rId22"/>
    <p:sldId id="414" r:id="rId23"/>
    <p:sldId id="413" r:id="rId24"/>
    <p:sldId id="388" r:id="rId25"/>
    <p:sldId id="389" r:id="rId26"/>
    <p:sldId id="393" r:id="rId27"/>
    <p:sldId id="391" r:id="rId28"/>
    <p:sldId id="390" r:id="rId29"/>
    <p:sldId id="392" r:id="rId30"/>
    <p:sldId id="394" r:id="rId31"/>
    <p:sldId id="396" r:id="rId32"/>
    <p:sldId id="397" r:id="rId33"/>
    <p:sldId id="398" r:id="rId34"/>
    <p:sldId id="399" r:id="rId35"/>
    <p:sldId id="386" r:id="rId36"/>
    <p:sldId id="415" r:id="rId37"/>
    <p:sldId id="408" r:id="rId38"/>
    <p:sldId id="410" r:id="rId39"/>
    <p:sldId id="409" r:id="rId40"/>
    <p:sldId id="416" r:id="rId41"/>
    <p:sldId id="395" r:id="rId42"/>
  </p:sldIdLst>
  <p:sldSz cx="9144000" cy="5715000" type="screen16x10"/>
  <p:notesSz cx="6858000" cy="9144000"/>
  <p:embeddedFontLst>
    <p:embeddedFont>
      <p:font typeface="나눔고딕 ExtraBold" panose="020D0904000000000000" pitchFamily="50" charset="-127"/>
      <p:bold r:id="rId44"/>
    </p:embeddedFont>
    <p:embeddedFont>
      <p:font typeface="Arial Unicode MS" panose="020B0600000101010101" charset="-127"/>
      <p:regular r:id="rId45"/>
    </p:embeddedFont>
    <p:embeddedFont>
      <p:font typeface="배달의민족 주아" panose="02020603020101020101" pitchFamily="18" charset="-127"/>
      <p:regular r:id="rId46"/>
    </p:embeddedFont>
    <p:embeddedFont>
      <p:font typeface="나눔고딕" panose="020D0604000000000000" pitchFamily="50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22"/>
    <a:srgbClr val="F16461"/>
    <a:srgbClr val="0DA2B6"/>
    <a:srgbClr val="92D6EE"/>
    <a:srgbClr val="FAC11E"/>
    <a:srgbClr val="76CCEA"/>
    <a:srgbClr val="A18CBA"/>
    <a:srgbClr val="AC9AC2"/>
    <a:srgbClr val="95CDF3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 autoAdjust="0"/>
    <p:restoredTop sz="85502" autoAdjust="0"/>
  </p:normalViewPr>
  <p:slideViewPr>
    <p:cSldViewPr>
      <p:cViewPr varScale="1">
        <p:scale>
          <a:sx n="88" d="100"/>
          <a:sy n="88" d="100"/>
        </p:scale>
        <p:origin x="1800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2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4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4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0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9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8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7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7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47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11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0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6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62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6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2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8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48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85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5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56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3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1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UCoVY2yBI&amp;feature=youtu.b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2302" y="2641218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0489" y="2610608"/>
            <a:ext cx="3290281" cy="293922"/>
          </a:xfrm>
          <a:prstGeom prst="rect">
            <a:avLst/>
          </a:prstGeom>
          <a:solidFill>
            <a:srgbClr val="92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14555" y="2610997"/>
            <a:ext cx="4020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한채연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김영재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명준우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이유정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허준녕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CB027-CAC9-405D-A9E6-8E53AD18E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40" y="2610607"/>
            <a:ext cx="2264741" cy="1682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ED723-7988-4497-9F92-08DE2EDD8257}"/>
              </a:ext>
            </a:extLst>
          </p:cNvPr>
          <p:cNvSpPr txBox="1"/>
          <p:nvPr/>
        </p:nvSpPr>
        <p:spPr>
          <a:xfrm>
            <a:off x="5060956" y="2641218"/>
            <a:ext cx="11560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18A29-D79F-4249-B31B-10391C3E79D7}"/>
              </a:ext>
            </a:extLst>
          </p:cNvPr>
          <p:cNvSpPr txBox="1"/>
          <p:nvPr/>
        </p:nvSpPr>
        <p:spPr>
          <a:xfrm>
            <a:off x="5867857" y="2636595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A2FFA-A217-4373-9B3D-BAE0A0781EE4}"/>
              </a:ext>
            </a:extLst>
          </p:cNvPr>
          <p:cNvSpPr txBox="1"/>
          <p:nvPr/>
        </p:nvSpPr>
        <p:spPr>
          <a:xfrm>
            <a:off x="6704258" y="2632974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B07EE-A63D-4AD3-A453-A2DA1C7426B9}"/>
              </a:ext>
            </a:extLst>
          </p:cNvPr>
          <p:cNvSpPr txBox="1"/>
          <p:nvPr/>
        </p:nvSpPr>
        <p:spPr>
          <a:xfrm>
            <a:off x="1741241" y="1179855"/>
            <a:ext cx="3655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</a:t>
            </a:r>
            <a:endParaRPr lang="ko-KR" altLang="en-US" sz="9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38C42-69FF-46CB-9A9A-1361E7A5F502}"/>
              </a:ext>
            </a:extLst>
          </p:cNvPr>
          <p:cNvSpPr txBox="1"/>
          <p:nvPr/>
        </p:nvSpPr>
        <p:spPr>
          <a:xfrm>
            <a:off x="5271692" y="1414897"/>
            <a:ext cx="11352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Malware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 </a:t>
            </a:r>
            <a:r>
              <a:rPr lang="en-US" altLang="ko-KR" sz="17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Kookmin</a:t>
            </a:r>
            <a:endParaRPr lang="ko-KR" altLang="en-US" sz="1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7F2EC5C-6193-42F3-9AB3-DD99B43B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2626377"/>
            <a:ext cx="7956376" cy="217533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F1EB2B6-F540-44A7-8DC3-7380881B9393}"/>
              </a:ext>
            </a:extLst>
          </p:cNvPr>
          <p:cNvSpPr/>
          <p:nvPr/>
        </p:nvSpPr>
        <p:spPr>
          <a:xfrm>
            <a:off x="3487292" y="840208"/>
            <a:ext cx="2187607" cy="2161308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5655-B7BA-453E-A78D-6613B953A609}"/>
              </a:ext>
            </a:extLst>
          </p:cNvPr>
          <p:cNvSpPr txBox="1"/>
          <p:nvPr/>
        </p:nvSpPr>
        <p:spPr>
          <a:xfrm>
            <a:off x="3730901" y="1117895"/>
            <a:ext cx="697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1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EB30-67EA-49F2-920A-5D27AFDFF25D}"/>
              </a:ext>
            </a:extLst>
          </p:cNvPr>
          <p:cNvSpPr txBox="1"/>
          <p:nvPr/>
        </p:nvSpPr>
        <p:spPr>
          <a:xfrm>
            <a:off x="3628309" y="1468246"/>
            <a:ext cx="90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ㅡ</a:t>
            </a:r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9D0E3-1916-4D99-8A76-D24FFC519E38}"/>
              </a:ext>
            </a:extLst>
          </p:cNvPr>
          <p:cNvSpPr txBox="1"/>
          <p:nvPr/>
        </p:nvSpPr>
        <p:spPr>
          <a:xfrm>
            <a:off x="3709090" y="1883744"/>
            <a:ext cx="77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N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1D78A98-FFFF-4658-A073-447E804B3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2" y="1117895"/>
            <a:ext cx="1593659" cy="1593659"/>
          </a:xfrm>
          <a:prstGeom prst="rect">
            <a:avLst/>
          </a:prstGeom>
        </p:spPr>
      </p:pic>
      <p:pic>
        <p:nvPicPr>
          <p:cNvPr id="30" name="Picture 6" descr="cuckoo logo에 대한 이미지 검색결과">
            <a:extLst>
              <a:ext uri="{FF2B5EF4-FFF2-40B4-BE49-F238E27FC236}">
                <a16:creationId xmlns:a16="http://schemas.microsoft.com/office/drawing/2014/main" id="{0E95E8BB-3DBD-446E-B25D-9015DDE4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378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프로세스에 대한 메모리 덤프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Process memory 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183587"/>
            <a:ext cx="806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440" y="2563164"/>
            <a:ext cx="4174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탐지되었을 경우 나타나는 정보이다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2137420"/>
            <a:ext cx="1981025" cy="523220"/>
            <a:chOff x="-324544" y="1170577"/>
            <a:chExt cx="198102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B5F9449-C188-439E-A11F-A85350B440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79" y="2993397"/>
            <a:ext cx="3905444" cy="245226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pic>
        <p:nvPicPr>
          <p:cNvPr id="36" name="Picture 6" descr="cuckoo logo에 대한 이미지 검색결과">
            <a:extLst>
              <a:ext uri="{FF2B5EF4-FFF2-40B4-BE49-F238E27FC236}">
                <a16:creationId xmlns:a16="http://schemas.microsoft.com/office/drawing/2014/main" id="{7B08E1EA-5369-433E-986F-5CEDFDB35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C7A18F-1D4E-44C5-924A-82E402B48C45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632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201316"/>
            <a:ext cx="492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프로토콜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악성코드를 실행한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host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1823547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(Strings..)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1777380"/>
            <a:ext cx="1997055" cy="523220"/>
            <a:chOff x="-324544" y="1170577"/>
            <a:chExt cx="199705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2466924"/>
            <a:ext cx="3980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2420757"/>
            <a:ext cx="1977819" cy="523220"/>
            <a:chOff x="-324544" y="1170577"/>
            <a:chExt cx="1977819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5F17B-7FDF-48E7-8019-EBC38A03C2AB}"/>
              </a:ext>
            </a:extLst>
          </p:cNvPr>
          <p:cNvSpPr/>
          <p:nvPr/>
        </p:nvSpPr>
        <p:spPr>
          <a:xfrm>
            <a:off x="2681725" y="5107074"/>
            <a:ext cx="3528392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프로세스의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19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 기록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리포트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10A2-41D6-494A-9AEB-684707A9396A}"/>
              </a:ext>
            </a:extLst>
          </p:cNvPr>
          <p:cNvGrpSpPr/>
          <p:nvPr/>
        </p:nvGrpSpPr>
        <p:grpSpPr>
          <a:xfrm>
            <a:off x="1673558" y="2987255"/>
            <a:ext cx="5544726" cy="2119819"/>
            <a:chOff x="1673558" y="2987255"/>
            <a:chExt cx="5544726" cy="2119819"/>
          </a:xfrm>
          <a:solidFill>
            <a:srgbClr val="F16461"/>
          </a:solidFill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EABEAC3-9BB8-46BC-8A12-2FDA14612C47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55"/>
            <a:stretch/>
          </p:blipFill>
          <p:spPr>
            <a:xfrm>
              <a:off x="1673558" y="2987255"/>
              <a:ext cx="2961005" cy="2119819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CF6A3E-B3C5-4EEB-9B45-ED6FBE492A7D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44" r="14760"/>
            <a:stretch/>
          </p:blipFill>
          <p:spPr>
            <a:xfrm>
              <a:off x="4445921" y="2989922"/>
              <a:ext cx="2772363" cy="2117152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BBB88A-E6B5-4128-9FD2-2FE851A62BA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8" name="Picture 6" descr="cuckoo logo에 대한 이미지 검색결과">
            <a:extLst>
              <a:ext uri="{FF2B5EF4-FFF2-40B4-BE49-F238E27FC236}">
                <a16:creationId xmlns:a16="http://schemas.microsoft.com/office/drawing/2014/main" id="{08B5CE5C-1AB3-4940-9F6D-5D11139F7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238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193765"/>
            <a:ext cx="4033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74613" cy="523220"/>
            <a:chOff x="-324544" y="1176878"/>
            <a:chExt cx="197461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402328" y="5066428"/>
            <a:ext cx="4104456" cy="477054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Table 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고동우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김휘강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(2017) "API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 시퀀스와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Locality Sensitive Hashing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악성코드 클러스터링 기법에 관한 연구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정보보호학회논문지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0064EA-CFAE-43C8-9BA9-0BFEB4DEA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38001"/>
            <a:ext cx="4949688" cy="2845488"/>
          </a:xfrm>
          <a:prstGeom prst="rect">
            <a:avLst/>
          </a:prstGeom>
          <a:solidFill>
            <a:srgbClr val="F16461"/>
          </a:solidFill>
          <a:ln w="28575">
            <a:solidFill>
              <a:srgbClr val="F1646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FDAB67-0257-4159-B50A-D635910F76AE}"/>
              </a:ext>
            </a:extLst>
          </p:cNvPr>
          <p:cNvSpPr/>
          <p:nvPr/>
        </p:nvSpPr>
        <p:spPr>
          <a:xfrm>
            <a:off x="1691680" y="1593875"/>
            <a:ext cx="7032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쿠쿠샌드박스는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아래와 같이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323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함수의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호출을 기록하고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자체적으로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카테고리로 분류한다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6" descr="cuckoo logo에 대한 이미지 검색결과">
            <a:extLst>
              <a:ext uri="{FF2B5EF4-FFF2-40B4-BE49-F238E27FC236}">
                <a16:creationId xmlns:a16="http://schemas.microsoft.com/office/drawing/2014/main" id="{1F1594F6-EC56-48CD-AEC1-B4AD71EF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D5B630-6D91-4373-AA26-31724D0B29E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8513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악성코드 정보들을 바탕으로 나타난 악성코드 특징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(description)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23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89040" cy="523220"/>
            <a:chOff x="-324544" y="1176878"/>
            <a:chExt cx="1989040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6320D2-9609-4559-8231-AEF0F0B1F9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0" y="2043340"/>
            <a:ext cx="5731510" cy="295465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735796" y="4997995"/>
            <a:ext cx="3672408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688DAC9D-6146-4B02-9DB1-15CEF28F6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0058EC-C2D6-489A-B7E1-C2AE3FA79CA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768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식별한 패턴을 통해 의심스러운 평균 수준을 수치화한 정도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7826" y="1174922"/>
            <a:ext cx="1985834" cy="523220"/>
            <a:chOff x="-324544" y="1176878"/>
            <a:chExt cx="1985834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38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07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879812" y="5088532"/>
            <a:ext cx="3384376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08E26-9020-4C91-984F-2E414267F8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86001"/>
            <a:ext cx="4608512" cy="300253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88932-9E65-4836-88DA-3CECBAFD846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1907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03748" y="1273324"/>
            <a:ext cx="4536504" cy="338554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어떻게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것인가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32A13-704F-467A-9177-0D40D67F5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71" y="1777380"/>
            <a:ext cx="3249258" cy="32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85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6D3B14-4288-4EA3-8FFB-C0F27C47B7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968" y="1576088"/>
            <a:ext cx="5400600" cy="2316690"/>
          </a:xfrm>
          <a:prstGeom prst="rect">
            <a:avLst/>
          </a:prstGeom>
        </p:spPr>
      </p:pic>
      <p:pic>
        <p:nvPicPr>
          <p:cNvPr id="1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B09F2FE2-D952-452A-8BD1-4D3EB722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13343"/>
            <a:ext cx="3096344" cy="7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E98359-100D-411F-9C4D-38C4785AB0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50513" y="4105783"/>
            <a:ext cx="5154132" cy="1383933"/>
          </a:xfrm>
          <a:prstGeom prst="rect">
            <a:avLst/>
          </a:prstGeom>
        </p:spPr>
      </p:pic>
      <p:pic>
        <p:nvPicPr>
          <p:cNvPr id="2052" name="Picture 4" descr="Virusbulletinì ëí ì´ë¯¸ì§ ê²ìê²°ê³¼">
            <a:extLst>
              <a:ext uri="{FF2B5EF4-FFF2-40B4-BE49-F238E27FC236}">
                <a16:creationId xmlns:a16="http://schemas.microsoft.com/office/drawing/2014/main" id="{96B93DDE-4931-46A8-9607-BDD17716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1673"/>
            <a:ext cx="1495117" cy="87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-testì ëí ì´ë¯¸ì§ ê²ìê²°ê³¼">
            <a:extLst>
              <a:ext uri="{FF2B5EF4-FFF2-40B4-BE49-F238E27FC236}">
                <a16:creationId xmlns:a16="http://schemas.microsoft.com/office/drawing/2014/main" id="{ECF26C73-9692-499E-9F15-2D82C615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2424"/>
            <a:ext cx="2407901" cy="12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13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2532595" y="1414013"/>
            <a:ext cx="4078809" cy="3385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“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악성코드는 일반적으로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가지로 분류할 수 있다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.”</a:t>
            </a:r>
            <a:endParaRPr lang="ko-KR" altLang="en-US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A9047A-F3A0-4B6F-9889-BDA2BB36E4D0}"/>
              </a:ext>
            </a:extLst>
          </p:cNvPr>
          <p:cNvSpPr/>
          <p:nvPr/>
        </p:nvSpPr>
        <p:spPr>
          <a:xfrm>
            <a:off x="928599" y="2607522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Virus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F42A0A-2C5B-4163-AE4F-76AB955FACB7}"/>
              </a:ext>
            </a:extLst>
          </p:cNvPr>
          <p:cNvSpPr/>
          <p:nvPr/>
        </p:nvSpPr>
        <p:spPr>
          <a:xfrm>
            <a:off x="3030254" y="2595325"/>
            <a:ext cx="84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Worm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CE9DC1-7E7A-47D2-B185-97BF096A34C2}"/>
              </a:ext>
            </a:extLst>
          </p:cNvPr>
          <p:cNvSpPr/>
          <p:nvPr/>
        </p:nvSpPr>
        <p:spPr>
          <a:xfrm>
            <a:off x="5229151" y="2595325"/>
            <a:ext cx="796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Trojan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442E58-5C36-48A3-9593-365673A3310A}"/>
              </a:ext>
            </a:extLst>
          </p:cNvPr>
          <p:cNvSpPr/>
          <p:nvPr/>
        </p:nvSpPr>
        <p:spPr>
          <a:xfrm>
            <a:off x="3808489" y="3962791"/>
            <a:ext cx="145745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Ransomware</a:t>
            </a:r>
            <a:endParaRPr lang="ko-KR" altLang="en-US" sz="19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010EA4-FFE3-4F0A-8B6B-F676A49FF4C6}"/>
              </a:ext>
            </a:extLst>
          </p:cNvPr>
          <p:cNvSpPr/>
          <p:nvPr/>
        </p:nvSpPr>
        <p:spPr>
          <a:xfrm>
            <a:off x="6147001" y="3942134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Backdoor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7BA755-C23C-40DD-B427-48A40F2471A0}"/>
              </a:ext>
            </a:extLst>
          </p:cNvPr>
          <p:cNvSpPr/>
          <p:nvPr/>
        </p:nvSpPr>
        <p:spPr>
          <a:xfrm>
            <a:off x="1856084" y="3955097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Rootkit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419C6-CD60-451B-A9C4-22457F6AC75C}"/>
              </a:ext>
            </a:extLst>
          </p:cNvPr>
          <p:cNvSpPr/>
          <p:nvPr/>
        </p:nvSpPr>
        <p:spPr>
          <a:xfrm>
            <a:off x="7079798" y="261430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Downloader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22B85-088E-4F60-9510-4B0C137D9AC5}"/>
              </a:ext>
            </a:extLst>
          </p:cNvPr>
          <p:cNvSpPr/>
          <p:nvPr/>
        </p:nvSpPr>
        <p:spPr>
          <a:xfrm>
            <a:off x="584144" y="2137422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676B611-1737-42CA-A32F-3001E3EF80D5}"/>
              </a:ext>
            </a:extLst>
          </p:cNvPr>
          <p:cNvSpPr/>
          <p:nvPr/>
        </p:nvSpPr>
        <p:spPr>
          <a:xfrm>
            <a:off x="2760721" y="2137422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6C8F32-C438-4FFD-A8A6-5996D6D9F377}"/>
              </a:ext>
            </a:extLst>
          </p:cNvPr>
          <p:cNvSpPr/>
          <p:nvPr/>
        </p:nvSpPr>
        <p:spPr>
          <a:xfrm>
            <a:off x="4937298" y="2137421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6220182-8FF5-41A2-A43B-F4D1BF3C5F39}"/>
              </a:ext>
            </a:extLst>
          </p:cNvPr>
          <p:cNvSpPr/>
          <p:nvPr/>
        </p:nvSpPr>
        <p:spPr>
          <a:xfrm>
            <a:off x="7113875" y="2137420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15DDB1-5001-430C-9FBF-2A62832A24C1}"/>
              </a:ext>
            </a:extLst>
          </p:cNvPr>
          <p:cNvSpPr/>
          <p:nvPr/>
        </p:nvSpPr>
        <p:spPr>
          <a:xfrm>
            <a:off x="1610103" y="3484385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383F42-DA73-4024-AF75-75ED7FBB2514}"/>
              </a:ext>
            </a:extLst>
          </p:cNvPr>
          <p:cNvSpPr/>
          <p:nvPr/>
        </p:nvSpPr>
        <p:spPr>
          <a:xfrm>
            <a:off x="3849010" y="3484384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04D44AC-B59C-45B1-AC63-53226ACC13B6}"/>
              </a:ext>
            </a:extLst>
          </p:cNvPr>
          <p:cNvSpPr/>
          <p:nvPr/>
        </p:nvSpPr>
        <p:spPr>
          <a:xfrm>
            <a:off x="6025587" y="3489354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3898D4CC-F5D1-4A47-A53B-765B474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872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560872" y="4974683"/>
            <a:ext cx="4022255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약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60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여개의 안티바이러스의 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A894C-F6F9-4CFC-8A4F-EC6EEDFD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48" y="1849388"/>
            <a:ext cx="5677705" cy="312529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6B1FE-51CE-435C-B638-B2A67DFB62D4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159AB9-D279-47D1-8933-446ECF51E5B5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B50CBC-B933-4A67-8F5F-CE9E61D9AE79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4FE25D-FF7E-4060-96AB-2485DEFAAABB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D73B77E2-C639-4262-AFCF-6B1BCF16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624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6ECD1E-137A-406B-9647-7A5CECA0B8A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E8C9A-3A34-48DB-A030-BE3685FCCC78}"/>
              </a:ext>
            </a:extLst>
          </p:cNvPr>
          <p:cNvSpPr/>
          <p:nvPr/>
        </p:nvSpPr>
        <p:spPr>
          <a:xfrm>
            <a:off x="0" y="1223699"/>
            <a:ext cx="9144000" cy="538873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DA2B6"/>
              </a:solidFill>
              <a:ea typeface="1훈나무그늘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B4A48-D517-4B0B-9BDE-F3028B22A677}"/>
              </a:ext>
            </a:extLst>
          </p:cNvPr>
          <p:cNvSpPr txBox="1"/>
          <p:nvPr/>
        </p:nvSpPr>
        <p:spPr>
          <a:xfrm>
            <a:off x="2179072" y="126230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기하급수적으로 증가하는 악성코드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그림 20" descr="https://www.av-test.org/typo3temp/avtestreports/malware-all-years_sum_en.png">
            <a:extLst>
              <a:ext uri="{FF2B5EF4-FFF2-40B4-BE49-F238E27FC236}">
                <a16:creationId xmlns:a16="http://schemas.microsoft.com/office/drawing/2014/main" id="{7C77C00F-6546-410D-8A3F-8393F628F6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801"/>
          <a:stretch/>
        </p:blipFill>
        <p:spPr>
          <a:xfrm>
            <a:off x="2179072" y="1847254"/>
            <a:ext cx="4785855" cy="34648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" y="822358"/>
            <a:ext cx="9161647" cy="4900507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1287" y="1909549"/>
            <a:ext cx="5739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현격히 부족한 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 전문가의 수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908" y="1618141"/>
            <a:ext cx="802655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  </a:t>
            </a:r>
            <a:r>
              <a:rPr lang="en-US" altLang="ko-KR" sz="1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CD2CD-0223-471F-9701-77A1C46F85D9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024675" y="5070003"/>
            <a:ext cx="5296002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제공되는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API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를 통하여 받을 수 있는 </a:t>
            </a:r>
            <a:r>
              <a:rPr lang="en-US" altLang="ko-KR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json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형식의 분석 결과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154109-CCB8-4FB8-B31D-6FA68102C8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1719" y="1775445"/>
            <a:ext cx="5268957" cy="329455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4D6CE-FDAD-49DD-BADB-244D33CB980A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287936-1005-4636-9A81-7FF23E089127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16DF47-8F52-489D-992D-7C1DA0DAA78B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9EBC3A-F105-4CE0-8D99-0DE33F3DD83A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644865AE-CC1B-4943-8E23-901568AA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128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3139847" y="5040620"/>
            <a:ext cx="2808311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EC2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인스턴스를 활용한 분산 분석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63688" y="1800009"/>
            <a:ext cx="5658155" cy="3217731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C:\Users\joonwoo\AppData\Local\Microsoft\Windows\INetCache\Content.Word\슬라이드1.png">
            <a:extLst>
              <a:ext uri="{FF2B5EF4-FFF2-40B4-BE49-F238E27FC236}">
                <a16:creationId xmlns:a16="http://schemas.microsoft.com/office/drawing/2014/main" id="{1D1BBAFD-DD56-4CD7-A72C-68EAEE0C3D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95" y="1880375"/>
            <a:ext cx="5467175" cy="306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A0939-86EF-44BD-A5EE-56CF922E9C16}"/>
              </a:ext>
            </a:extLst>
          </p:cNvPr>
          <p:cNvSpPr/>
          <p:nvPr/>
        </p:nvSpPr>
        <p:spPr>
          <a:xfrm>
            <a:off x="1643360" y="1195417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대량의 악성코드의 </a:t>
            </a:r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바이러스토탈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리포트를 가져오기</a:t>
            </a:r>
            <a:endParaRPr lang="en-US" altLang="ko-KR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4DBEF9-7F72-4CA6-8D92-F94885D03B80}"/>
              </a:ext>
            </a:extLst>
          </p:cNvPr>
          <p:cNvGrpSpPr/>
          <p:nvPr/>
        </p:nvGrpSpPr>
        <p:grpSpPr>
          <a:xfrm>
            <a:off x="-324544" y="1167586"/>
            <a:ext cx="1977819" cy="523220"/>
            <a:chOff x="-324544" y="1176878"/>
            <a:chExt cx="1977819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4A196F-0DCF-4E14-8167-8BCE6AEA54C7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4A39A-923A-457F-A896-BFB8198123A0}"/>
                </a:ext>
              </a:extLst>
            </p:cNvPr>
            <p:cNvSpPr/>
            <p:nvPr/>
          </p:nvSpPr>
          <p:spPr>
            <a:xfrm>
              <a:off x="1077476" y="1176878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2686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" name="Picture 12" descr="tensor flow에 대한 이미지 검색결과">
            <a:extLst>
              <a:ext uri="{FF2B5EF4-FFF2-40B4-BE49-F238E27FC236}">
                <a16:creationId xmlns:a16="http://schemas.microsoft.com/office/drawing/2014/main" id="{7C58B8F3-5782-4081-BAAE-D29600C5B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EE94EC2-D676-4747-89FA-FB18CA902474}"/>
              </a:ext>
            </a:extLst>
          </p:cNvPr>
          <p:cNvSpPr/>
          <p:nvPr/>
        </p:nvSpPr>
        <p:spPr>
          <a:xfrm>
            <a:off x="3019354" y="1561356"/>
            <a:ext cx="3240360" cy="3168352"/>
          </a:xfrm>
          <a:prstGeom prst="ellipse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pic>
        <p:nvPicPr>
          <p:cNvPr id="12" name="Picture 4" descr="IDA pro logo에 대한 이미지 검색결과">
            <a:extLst>
              <a:ext uri="{FF2B5EF4-FFF2-40B4-BE49-F238E27FC236}">
                <a16:creationId xmlns:a16="http://schemas.microsoft.com/office/drawing/2014/main" id="{EE38CA63-176E-4B57-B527-2346C526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98" y="2607212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021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F6B9F2-39EC-4DA1-AF2F-B07B7321B78E}"/>
              </a:ext>
            </a:extLst>
          </p:cNvPr>
          <p:cNvSpPr/>
          <p:nvPr/>
        </p:nvSpPr>
        <p:spPr>
          <a:xfrm>
            <a:off x="2304000" y="895500"/>
            <a:ext cx="4536000" cy="3924000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7B50F8CD-034F-4D6C-97DC-C816AAB5A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3" y="949500"/>
            <a:ext cx="4428254" cy="3816000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5EA11BBF-B752-4B0C-989C-098CCED3F65E}"/>
              </a:ext>
            </a:extLst>
          </p:cNvPr>
          <p:cNvSpPr txBox="1"/>
          <p:nvPr/>
        </p:nvSpPr>
        <p:spPr>
          <a:xfrm>
            <a:off x="3761910" y="4819500"/>
            <a:ext cx="1620180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심층신경망 모델 구조</a:t>
            </a:r>
          </a:p>
        </p:txBody>
      </p:sp>
      <p:pic>
        <p:nvPicPr>
          <p:cNvPr id="11" name="Picture 12" descr="tensor flow에 대한 이미지 검색결과">
            <a:extLst>
              <a:ext uri="{FF2B5EF4-FFF2-40B4-BE49-F238E27FC236}">
                <a16:creationId xmlns:a16="http://schemas.microsoft.com/office/drawing/2014/main" id="{3C60B8B7-A2F1-4A67-B61D-0517365B5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675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231740" y="1273324"/>
            <a:ext cx="4644516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대량의 악성코드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샘플 </a:t>
            </a:r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데이타를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운용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하여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사용에 대한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시간 비용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최소화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할 것 인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0A0514-6764-4210-BD0C-BD37EDFC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93404"/>
            <a:ext cx="3241467" cy="32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5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1897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DBMS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-324544" y="973051"/>
            <a:ext cx="1953442" cy="523220"/>
            <a:chOff x="-324544" y="1170577"/>
            <a:chExt cx="1953442" cy="523220"/>
          </a:xfrm>
        </p:grpSpPr>
        <p:sp>
          <p:nvSpPr>
            <p:cNvPr id="25" name="직사각형 24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91680" y="1405641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실험적인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및 저장을 위한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1680" y="100553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유연성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91680" y="199535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연산 위주의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7440" y="2374930"/>
            <a:ext cx="3906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중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접근은 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검색을 위해 사용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1949186"/>
            <a:ext cx="1981025" cy="523220"/>
            <a:chOff x="-324544" y="1170577"/>
            <a:chExt cx="198102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763688" y="2785492"/>
            <a:ext cx="5743458" cy="2765227"/>
            <a:chOff x="1636854" y="1696194"/>
            <a:chExt cx="5743458" cy="27652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171058" y="4153644"/>
              <a:ext cx="2625078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NOSQL DBMS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인 </a:t>
              </a:r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MongoDB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구축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636854" y="1696194"/>
              <a:ext cx="5743458" cy="2457450"/>
              <a:chOff x="1463708" y="1574148"/>
              <a:chExt cx="5743458" cy="2457450"/>
            </a:xfrm>
          </p:grpSpPr>
          <p:pic>
            <p:nvPicPr>
              <p:cNvPr id="38" name="그림 37"/>
              <p:cNvPicPr/>
              <p:nvPr/>
            </p:nvPicPr>
            <p:blipFill rotWithShape="1">
              <a:blip r:embed="rId3"/>
              <a:srcRect b="5008"/>
              <a:stretch/>
            </p:blipFill>
            <p:spPr bwMode="auto">
              <a:xfrm>
                <a:off x="1475656" y="1574148"/>
                <a:ext cx="5731510" cy="24574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1463708" y="1574148"/>
                <a:ext cx="5731510" cy="2457450"/>
              </a:xfrm>
              <a:prstGeom prst="rect">
                <a:avLst/>
              </a:prstGeom>
              <a:noFill/>
              <a:ln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22" y="168152"/>
            <a:ext cx="1751674" cy="4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69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FF4D9F8B-4479-4EF3-9224-96DD13BCF6A6}"/>
              </a:ext>
            </a:extLst>
          </p:cNvPr>
          <p:cNvSpPr/>
          <p:nvPr/>
        </p:nvSpPr>
        <p:spPr>
          <a:xfrm>
            <a:off x="4716016" y="2040592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238142-462B-4EED-A284-4BA7270A5664}"/>
              </a:ext>
            </a:extLst>
          </p:cNvPr>
          <p:cNvSpPr/>
          <p:nvPr/>
        </p:nvSpPr>
        <p:spPr>
          <a:xfrm>
            <a:off x="1582162" y="2040591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39752" y="1273324"/>
            <a:ext cx="4536504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업로드 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과 기존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에 있는 파일에서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유사한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찾아서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보여줄 것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694195-431A-43C8-B6F2-B31744153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91" y="2682749"/>
            <a:ext cx="1401122" cy="1414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03EF0C-9D63-411D-BA66-FA6775DDD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89" y="2750678"/>
            <a:ext cx="1017658" cy="1027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99C86B-B40F-4402-9F68-3485617C1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69" y="3119349"/>
            <a:ext cx="1023850" cy="1033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0B957A-BC9C-4659-B6C2-7AAA4DE2C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2" y="3494272"/>
            <a:ext cx="1023850" cy="10337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7FAE9F-D0C6-4F35-A951-FBBBCFDA2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19" y="3009179"/>
            <a:ext cx="1842286" cy="1368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03CCA5-8B32-40AB-96C2-D77872B350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2750678"/>
            <a:ext cx="1023850" cy="10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13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91680" y="1006159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방법으로 유사도 측정을 할 것인가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966128"/>
            <a:ext cx="2003135" cy="523220"/>
            <a:chOff x="-324544" y="1170577"/>
            <a:chExt cx="200313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68615" y="130728"/>
            <a:ext cx="231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SSDeep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1697651"/>
            <a:ext cx="6984776" cy="3748008"/>
            <a:chOff x="971600" y="1592096"/>
            <a:chExt cx="7128792" cy="3887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116023"/>
              <a:ext cx="6628793" cy="28803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940463" y="5171848"/>
              <a:ext cx="326307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SSDeep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유사도 측정 툴을 이용한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Hash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값 도출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1600" y="1592096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1125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91680" y="98998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도출된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Hash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간의 유사도 비교를 위한 전 처리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-324544" y="966128"/>
            <a:ext cx="1997055" cy="523220"/>
            <a:chOff x="-324544" y="1170577"/>
            <a:chExt cx="1997055" cy="523220"/>
          </a:xfrm>
        </p:grpSpPr>
        <p:sp>
          <p:nvSpPr>
            <p:cNvPr id="36" name="직사각형 35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71600" y="1592096"/>
            <a:ext cx="7128792" cy="3885632"/>
            <a:chOff x="1115616" y="1439885"/>
            <a:chExt cx="7128792" cy="38856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648" y="1633364"/>
              <a:ext cx="6696744" cy="32926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555776" y="5017740"/>
              <a:ext cx="435074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스트링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매칭을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하기 위해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N-Gram Tokenize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이용하여 전 처리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15616" y="1439885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202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빠른 검색 위한 방법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77819" cy="523220"/>
            <a:chOff x="-324544" y="1170577"/>
            <a:chExt cx="1977819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5616" y="1633364"/>
            <a:ext cx="6863778" cy="3874125"/>
            <a:chOff x="1472666" y="1738107"/>
            <a:chExt cx="6431730" cy="37020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092075" y="5146033"/>
              <a:ext cx="3235954" cy="294105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Tokenize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word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빠른 검색 을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위해  역 인덱싱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72666" y="1738107"/>
              <a:ext cx="6431730" cy="338787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1904895"/>
              <a:ext cx="6117690" cy="314558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A29FC1A-CA84-4A1D-BF33-7781A550C9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46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105E275-FFB6-4D51-B381-9E915A079912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57B2505-E4D8-401F-B407-D176FAB67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" y="2990415"/>
            <a:ext cx="885200" cy="8852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BBF8227-2075-4B33-8643-B61008A50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52" y="1461416"/>
            <a:ext cx="1325700" cy="9849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9326C8-8E18-4D46-B75B-390D3C54D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39" y="1629216"/>
            <a:ext cx="643111" cy="64932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07835CE-9028-4124-99EB-AFCF80F8D88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200363" y="1953878"/>
            <a:ext cx="792089" cy="1479137"/>
          </a:xfrm>
          <a:prstGeom prst="bentConnector3">
            <a:avLst/>
          </a:prstGeom>
          <a:ln w="38100">
            <a:solidFill>
              <a:srgbClr val="0DA2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C316F03-2A1F-4805-8C90-3CF97CB71D9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318152" y="1953878"/>
            <a:ext cx="1631587" cy="0"/>
          </a:xfrm>
          <a:prstGeom prst="straightConnector1">
            <a:avLst/>
          </a:prstGeom>
          <a:ln w="38100">
            <a:solidFill>
              <a:srgbClr val="FAC11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EECDD-1F88-41AE-A62E-E146E383E611}"/>
              </a:ext>
            </a:extLst>
          </p:cNvPr>
          <p:cNvSpPr/>
          <p:nvPr/>
        </p:nvSpPr>
        <p:spPr>
          <a:xfrm>
            <a:off x="6662998" y="177995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92761D-3AFD-4E03-AC53-2391D46DC808}"/>
              </a:ext>
            </a:extLst>
          </p:cNvPr>
          <p:cNvSpPr/>
          <p:nvPr/>
        </p:nvSpPr>
        <p:spPr>
          <a:xfrm>
            <a:off x="6662998" y="266620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53F2DB-E53B-4C65-926C-E02C108FF91F}"/>
              </a:ext>
            </a:extLst>
          </p:cNvPr>
          <p:cNvSpPr/>
          <p:nvPr/>
        </p:nvSpPr>
        <p:spPr>
          <a:xfrm>
            <a:off x="7650015" y="424653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630605-1151-4370-8919-73F3164FFCC9}"/>
              </a:ext>
            </a:extLst>
          </p:cNvPr>
          <p:cNvSpPr/>
          <p:nvPr/>
        </p:nvSpPr>
        <p:spPr>
          <a:xfrm>
            <a:off x="3552734" y="177995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dirty="0">
              <a:solidFill>
                <a:srgbClr val="FAC11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6B9006C-4410-49B2-8965-B350B66343F4}"/>
              </a:ext>
            </a:extLst>
          </p:cNvPr>
          <p:cNvCxnSpPr>
            <a:stCxn id="41" idx="3"/>
            <a:endCxn id="52" idx="1"/>
          </p:cNvCxnSpPr>
          <p:nvPr/>
        </p:nvCxnSpPr>
        <p:spPr>
          <a:xfrm flipV="1">
            <a:off x="5592850" y="1953877"/>
            <a:ext cx="1070148" cy="1"/>
          </a:xfrm>
          <a:prstGeom prst="straightConnector1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7F405FA-855E-459C-ABF7-186F80CB0A20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932685" y="2109815"/>
            <a:ext cx="909332" cy="551294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1D50F331-F9C1-41E7-A59E-431543BEA26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825099" y="1953877"/>
            <a:ext cx="572564" cy="2292661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417AC2A2-1FF5-4E26-AD03-B6F854E0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33" y="1718068"/>
            <a:ext cx="467102" cy="471616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52A94C8-2B61-4BA1-94E8-5F0C1279671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825099" y="2840128"/>
            <a:ext cx="528196" cy="0"/>
          </a:xfrm>
          <a:prstGeom prst="line">
            <a:avLst/>
          </a:prstGeom>
          <a:ln w="38100">
            <a:solidFill>
              <a:srgbClr val="F16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BFC90A3-6E51-40FD-9F98-79F2C1703B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91" y="2602884"/>
            <a:ext cx="469944" cy="474485"/>
          </a:xfrm>
          <a:prstGeom prst="rect">
            <a:avLst/>
          </a:prstGeom>
        </p:spPr>
      </p:pic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0D9C62E-82DC-4771-AB12-647F09003343}"/>
              </a:ext>
            </a:extLst>
          </p:cNvPr>
          <p:cNvCxnSpPr>
            <a:cxnSpLocks/>
            <a:stCxn id="54" idx="1"/>
            <a:endCxn id="41" idx="2"/>
          </p:cNvCxnSpPr>
          <p:nvPr/>
        </p:nvCxnSpPr>
        <p:spPr>
          <a:xfrm rot="10800000">
            <a:off x="5271295" y="2278541"/>
            <a:ext cx="2378720" cy="2141917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52571FD-5EAC-4DF0-AFD7-20B01039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93" y="4183215"/>
            <a:ext cx="469943" cy="474485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10E447-7A96-4220-846A-59DBF4CEE540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65742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92246" cy="523220"/>
            <a:chOff x="-324544" y="1170577"/>
            <a:chExt cx="1992246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파일과 유사한 파일 검색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15616" y="1633364"/>
            <a:ext cx="6863778" cy="3853143"/>
            <a:chOff x="1115616" y="1633364"/>
            <a:chExt cx="6863778" cy="38531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359373" y="5178730"/>
              <a:ext cx="2376264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유사한 파일을 찾는 질의의 과정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15616" y="1633364"/>
              <a:ext cx="6863778" cy="354536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98335"/>
              <a:ext cx="6120680" cy="321940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A20CF7E-82AC-438E-9CD4-69D286515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79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1AA20AA-F285-454D-A4C6-31D3BA58E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78" y="2209427"/>
            <a:ext cx="2024589" cy="20245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8D63076-B6FF-4D37-97BF-5CD1715F2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8" y="2374050"/>
            <a:ext cx="2281918" cy="1695342"/>
          </a:xfrm>
          <a:prstGeom prst="rect">
            <a:avLst/>
          </a:prstGeom>
        </p:spPr>
      </p:pic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826653C1-599A-426C-B5FC-3CB9469FB8F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3378567" y="3221721"/>
            <a:ext cx="1935851" cy="1"/>
          </a:xfrm>
          <a:prstGeom prst="straightConnector1">
            <a:avLst/>
          </a:prstGeom>
          <a:ln w="57150">
            <a:solidFill>
              <a:srgbClr val="F164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ê´ë ¨ ì´ë¯¸ì§">
            <a:extLst>
              <a:ext uri="{FF2B5EF4-FFF2-40B4-BE49-F238E27FC236}">
                <a16:creationId xmlns:a16="http://schemas.microsoft.com/office/drawing/2014/main" id="{FA146F80-5C84-4B51-81BE-F8EE97CF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92" y="1633364"/>
            <a:ext cx="1957170" cy="6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677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9BAD92-F77A-444D-9EA5-7AADBBA9C2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11981"/>
          <a:stretch/>
        </p:blipFill>
        <p:spPr bwMode="auto">
          <a:xfrm>
            <a:off x="447660" y="1925197"/>
            <a:ext cx="4762880" cy="2664296"/>
          </a:xfrm>
          <a:prstGeom prst="rect">
            <a:avLst/>
          </a:prstGeom>
          <a:ln w="28575">
            <a:solidFill>
              <a:srgbClr val="F1646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A24CCC-2979-4281-96BA-80F790203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6"/>
          <a:stretch/>
        </p:blipFill>
        <p:spPr>
          <a:xfrm>
            <a:off x="5586949" y="1866364"/>
            <a:ext cx="3096198" cy="2700924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5BCFD-4FCD-49D5-9989-0744E08CB152}"/>
              </a:ext>
            </a:extLst>
          </p:cNvPr>
          <p:cNvSpPr txBox="1"/>
          <p:nvPr/>
        </p:nvSpPr>
        <p:spPr>
          <a:xfrm>
            <a:off x="1516400" y="4596725"/>
            <a:ext cx="2625399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이상일 때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초기화면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AD9F7-BA30-4897-A47A-94B1F667A515}"/>
              </a:ext>
            </a:extLst>
          </p:cNvPr>
          <p:cNvSpPr txBox="1"/>
          <p:nvPr/>
        </p:nvSpPr>
        <p:spPr>
          <a:xfrm>
            <a:off x="5552265" y="4578063"/>
            <a:ext cx="3168206" cy="276999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이하일 때 변경된 네비게이션 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0E4524-08C0-46B3-9DB5-549B0BAC26BE}"/>
              </a:ext>
            </a:extLst>
          </p:cNvPr>
          <p:cNvSpPr/>
          <p:nvPr/>
        </p:nvSpPr>
        <p:spPr>
          <a:xfrm>
            <a:off x="1691680" y="1006159"/>
            <a:ext cx="3584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Bootstrap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반응형 웹 제작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58077A-5EF8-46F3-9A10-AE9B36419B6A}"/>
              </a:ext>
            </a:extLst>
          </p:cNvPr>
          <p:cNvGrpSpPr/>
          <p:nvPr/>
        </p:nvGrpSpPr>
        <p:grpSpPr>
          <a:xfrm>
            <a:off x="-324544" y="966128"/>
            <a:ext cx="1953442" cy="523220"/>
            <a:chOff x="-324544" y="1170577"/>
            <a:chExt cx="1953442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0374F-059B-4973-BD8D-5BB14414E8A6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0E860-4936-42F4-B5B7-750ADBAAE6C7}"/>
                </a:ext>
              </a:extLst>
            </p:cNvPr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5513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13BC06-D8A1-46BD-B971-6E0742F894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1" t="35596" r="13081" b="11982"/>
          <a:stretch/>
        </p:blipFill>
        <p:spPr bwMode="auto">
          <a:xfrm>
            <a:off x="1313361" y="1849388"/>
            <a:ext cx="6517275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A24F2D8-BB46-455D-9F44-55592501DE71}"/>
              </a:ext>
            </a:extLst>
          </p:cNvPr>
          <p:cNvSpPr/>
          <p:nvPr/>
        </p:nvSpPr>
        <p:spPr>
          <a:xfrm>
            <a:off x="6876256" y="2497460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6325B3-9130-40B3-947C-D71EC2E7A428}"/>
              </a:ext>
            </a:extLst>
          </p:cNvPr>
          <p:cNvSpPr/>
          <p:nvPr/>
        </p:nvSpPr>
        <p:spPr>
          <a:xfrm>
            <a:off x="1680073" y="2033869"/>
            <a:ext cx="2533712" cy="288032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7B836-BA91-45FD-BE6A-49D030E21839}"/>
              </a:ext>
            </a:extLst>
          </p:cNvPr>
          <p:cNvSpPr/>
          <p:nvPr/>
        </p:nvSpPr>
        <p:spPr>
          <a:xfrm>
            <a:off x="3808410" y="3821860"/>
            <a:ext cx="792088" cy="233506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FD9DA-8CD0-4AD3-B7B8-1565E17FC334}"/>
              </a:ext>
            </a:extLst>
          </p:cNvPr>
          <p:cNvSpPr/>
          <p:nvPr/>
        </p:nvSpPr>
        <p:spPr>
          <a:xfrm>
            <a:off x="3347864" y="3730246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방법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12037A-6FB5-44FB-AE2D-55E358A71F79}"/>
              </a:ext>
            </a:extLst>
          </p:cNvPr>
          <p:cNvSpPr txBox="1"/>
          <p:nvPr/>
        </p:nvSpPr>
        <p:spPr>
          <a:xfrm>
            <a:off x="4204454" y="20086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1730996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제공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1A99EF5-FF3D-46D5-BBD7-F53980FF3F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1666308"/>
            <a:ext cx="5616624" cy="331236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1EF7A8-24FA-4E1F-9E64-99DB02BA7B83}"/>
              </a:ext>
            </a:extLst>
          </p:cNvPr>
          <p:cNvSpPr txBox="1"/>
          <p:nvPr/>
        </p:nvSpPr>
        <p:spPr>
          <a:xfrm>
            <a:off x="3436595" y="5000780"/>
            <a:ext cx="2205091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사용자에게 보여지는 분석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43600221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03.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수정사항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0A9BD-E12A-4941-84B9-58DA2436A469}"/>
              </a:ext>
            </a:extLst>
          </p:cNvPr>
          <p:cNvSpPr txBox="1"/>
          <p:nvPr/>
        </p:nvSpPr>
        <p:spPr>
          <a:xfrm>
            <a:off x="2997847" y="2190021"/>
            <a:ext cx="3148306" cy="338554"/>
          </a:xfrm>
          <a:prstGeom prst="rect">
            <a:avLst/>
          </a:prstGeom>
          <a:solidFill>
            <a:srgbClr val="FFD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크롤링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자동화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&gt;&gt;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수동화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037196-85C8-4461-8AAE-7FD87E37B201}"/>
              </a:ext>
            </a:extLst>
          </p:cNvPr>
          <p:cNvSpPr/>
          <p:nvPr/>
        </p:nvSpPr>
        <p:spPr>
          <a:xfrm>
            <a:off x="971600" y="2665889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크롤러를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개발하여 악성코드를 수집하려 하였으나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851A-7B98-4F83-ACFF-11EAA38CC606}"/>
              </a:ext>
            </a:extLst>
          </p:cNvPr>
          <p:cNvSpPr/>
          <p:nvPr/>
        </p:nvSpPr>
        <p:spPr>
          <a:xfrm>
            <a:off x="1055653" y="3301703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채널을 수동으로 변경함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09F2A-B80F-4034-8A98-19986C5B2043}"/>
              </a:ext>
            </a:extLst>
          </p:cNvPr>
          <p:cNvSpPr/>
          <p:nvPr/>
        </p:nvSpPr>
        <p:spPr>
          <a:xfrm>
            <a:off x="1520788" y="297248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유료서비스나 토렌트 등을 이용해야 하기 때문에 자동화가 어려움</a:t>
            </a:r>
          </a:p>
        </p:txBody>
      </p:sp>
    </p:spTree>
    <p:extLst>
      <p:ext uri="{BB962C8B-B14F-4D97-AF65-F5344CB8AC3E}">
        <p14:creationId xmlns:p14="http://schemas.microsoft.com/office/powerpoint/2010/main" val="393939250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E57709-E4FC-4292-A6B0-9243C3332B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6" y="2066463"/>
            <a:ext cx="7799778" cy="2553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668718" y="1404458"/>
            <a:ext cx="5918287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프로세스와 리포팅 프로세스를 분리함으로써 시스템의 안정성을 높임</a:t>
            </a:r>
          </a:p>
        </p:txBody>
      </p:sp>
    </p:spTree>
    <p:extLst>
      <p:ext uri="{BB962C8B-B14F-4D97-AF65-F5344CB8AC3E}">
        <p14:creationId xmlns:p14="http://schemas.microsoft.com/office/powerpoint/2010/main" val="34713860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816117" y="1510834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더 정확한 악성코드의 특징에 따른 분류를 위해 세분화된 라벨을 제작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094AC-75E1-4942-B144-CFD05CB662E7}"/>
              </a:ext>
            </a:extLst>
          </p:cNvPr>
          <p:cNvSpPr/>
          <p:nvPr/>
        </p:nvSpPr>
        <p:spPr>
          <a:xfrm>
            <a:off x="971600" y="1942125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사용중인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라벨을 기준으로 잡고 세분화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971600" y="2318311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악성코드의 정적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정보에서 뽑은 특징점을 이용한 실험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인스턴스를 이용한 악성코드 분산 분석 자동화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인스턴스를 프로그램을 통해 조작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(python boto3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156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인스턴스에 악성코드를 분산 업로드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분석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인스턴스에서 직접 파일 보냄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99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2107853" y="3171536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하이브리드 모델 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E8008-A3FB-4EE4-8BF6-DD15DC24C038}"/>
              </a:ext>
            </a:extLst>
          </p:cNvPr>
          <p:cNvSpPr/>
          <p:nvPr/>
        </p:nvSpPr>
        <p:spPr>
          <a:xfrm>
            <a:off x="784954" y="3680340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결과로부터 추출된 피처도 적용되는 동적 분석 모델과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B16F2-D218-42E3-B46E-D637176F8C25}"/>
              </a:ext>
            </a:extLst>
          </p:cNvPr>
          <p:cNvSpPr txBox="1"/>
          <p:nvPr/>
        </p:nvSpPr>
        <p:spPr>
          <a:xfrm>
            <a:off x="2107853" y="1705372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피처 </a:t>
            </a:r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해싱을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다양하게 해볼 예정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B68674-6594-48D7-844B-C2511850B343}"/>
              </a:ext>
            </a:extLst>
          </p:cNvPr>
          <p:cNvSpPr/>
          <p:nvPr/>
        </p:nvSpPr>
        <p:spPr>
          <a:xfrm>
            <a:off x="784953" y="4003342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결과와 동적 분석 결과를 복합적으로 사용하는 하이브리드 모델 개발을 목표로 함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A403C-3236-4384-8E39-047BECB57930}"/>
              </a:ext>
            </a:extLst>
          </p:cNvPr>
          <p:cNvSpPr/>
          <p:nvPr/>
        </p:nvSpPr>
        <p:spPr>
          <a:xfrm>
            <a:off x="1020106" y="218965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기법으로 피처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해싱을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시도하여 모델의 성능 향상을 시도함</a:t>
            </a:r>
          </a:p>
        </p:txBody>
      </p:sp>
    </p:spTree>
    <p:extLst>
      <p:ext uri="{BB962C8B-B14F-4D97-AF65-F5344CB8AC3E}">
        <p14:creationId xmlns:p14="http://schemas.microsoft.com/office/powerpoint/2010/main" val="53166268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1055651" y="208689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제공중인 정적 분석을 포함하여 동적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혼합 분석 기능을 모두 제공할 예정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결과 화면에 정보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시에 나타나는 파일의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C&amp;C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시각화 하여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618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매일 분석되는 악성코드의 수와 발견되는 종류를 도식화 한 표 등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각종 자료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6D200-DC9F-4B8A-AEDD-AA3771D33B1F}"/>
              </a:ext>
            </a:extLst>
          </p:cNvPr>
          <p:cNvSpPr txBox="1"/>
          <p:nvPr/>
        </p:nvSpPr>
        <p:spPr>
          <a:xfrm>
            <a:off x="1816116" y="162960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파일의 정적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혼합 분석 기능 제공</a:t>
            </a:r>
          </a:p>
        </p:txBody>
      </p:sp>
    </p:spTree>
    <p:extLst>
      <p:ext uri="{BB962C8B-B14F-4D97-AF65-F5344CB8AC3E}">
        <p14:creationId xmlns:p14="http://schemas.microsoft.com/office/powerpoint/2010/main" val="20159872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456FC4-AD8D-480C-AE37-065E6632F6D3}"/>
              </a:ext>
            </a:extLst>
          </p:cNvPr>
          <p:cNvSpPr/>
          <p:nvPr/>
        </p:nvSpPr>
        <p:spPr>
          <a:xfrm>
            <a:off x="341987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87B60E-FED1-4FEB-AF2D-98E74784F3FB}"/>
              </a:ext>
            </a:extLst>
          </p:cNvPr>
          <p:cNvSpPr/>
          <p:nvPr/>
        </p:nvSpPr>
        <p:spPr>
          <a:xfrm>
            <a:off x="630019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073022D-EE4F-4F36-904A-2C14BC6F8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9"/>
          <a:stretch/>
        </p:blipFill>
        <p:spPr bwMode="auto">
          <a:xfrm>
            <a:off x="6657999" y="1993404"/>
            <a:ext cx="1588641" cy="16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ì´ë¯¸ì§ ê²ìê²°ê³¼">
            <a:extLst>
              <a:ext uri="{FF2B5EF4-FFF2-40B4-BE49-F238E27FC236}">
                <a16:creationId xmlns:a16="http://schemas.microsoft.com/office/drawing/2014/main" id="{C321AB5B-A2FF-459A-8AB1-4F138221E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4" y="2668925"/>
            <a:ext cx="2050871" cy="4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16703AA-E986-4274-927A-4A1F20465F64}"/>
              </a:ext>
            </a:extLst>
          </p:cNvPr>
          <p:cNvSpPr/>
          <p:nvPr/>
        </p:nvSpPr>
        <p:spPr>
          <a:xfrm>
            <a:off x="53955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FF65D-0B18-454E-BAD3-B29E31BFC2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85" y="1993404"/>
            <a:ext cx="628877" cy="785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EBA61A-3211-45DC-9B86-C088113E63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" y="3130514"/>
            <a:ext cx="467102" cy="4716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7934CE-A9A6-40EE-872D-6A0E61AC55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15" y="3130514"/>
            <a:ext cx="467102" cy="471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72EBEA-4421-4776-91D4-9E2DD2F107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7" y="3128021"/>
            <a:ext cx="467102" cy="47161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C66472-B482-49F5-804C-486E0A9EDC1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169134" y="2779075"/>
            <a:ext cx="547990" cy="351439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C661DC-6F15-4D11-92E0-4795A4E90FC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09466" y="2777829"/>
            <a:ext cx="0" cy="352685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AC07202-9CF7-4B3C-8BFF-F9B39EDD75F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717124" y="2779075"/>
            <a:ext cx="532674" cy="348946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2848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05.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시연 영상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B49D4D79-4E2A-4458-839D-87844488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54" y="1129308"/>
            <a:ext cx="7156216" cy="40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65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883D-B06C-499D-9C0C-4664C5BA7C85}"/>
              </a:ext>
            </a:extLst>
          </p:cNvPr>
          <p:cNvSpPr txBox="1"/>
          <p:nvPr/>
        </p:nvSpPr>
        <p:spPr>
          <a:xfrm>
            <a:off x="2528207" y="2081669"/>
            <a:ext cx="40943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4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13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D42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CDBF3-583B-43AF-8623-8EB950BB47F8}"/>
              </a:ext>
            </a:extLst>
          </p:cNvPr>
          <p:cNvSpPr txBox="1"/>
          <p:nvPr/>
        </p:nvSpPr>
        <p:spPr>
          <a:xfrm>
            <a:off x="2130535" y="1492276"/>
            <a:ext cx="4889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786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84E07A-6C16-4FB0-852D-9319A63FB869}"/>
              </a:ext>
            </a:extLst>
          </p:cNvPr>
          <p:cNvSpPr/>
          <p:nvPr/>
        </p:nvSpPr>
        <p:spPr>
          <a:xfrm>
            <a:off x="683568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842DE-4D78-4F6C-98F5-DF1B8DC7E688}"/>
              </a:ext>
            </a:extLst>
          </p:cNvPr>
          <p:cNvSpPr/>
          <p:nvPr/>
        </p:nvSpPr>
        <p:spPr>
          <a:xfrm>
            <a:off x="683569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A18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A18CB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  <a:endParaRPr lang="ko-KR" altLang="en-US" dirty="0">
              <a:solidFill>
                <a:srgbClr val="A18CB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DD32F4-1730-4170-AAB8-E1075ED2A65A}"/>
              </a:ext>
            </a:extLst>
          </p:cNvPr>
          <p:cNvSpPr/>
          <p:nvPr/>
        </p:nvSpPr>
        <p:spPr>
          <a:xfrm>
            <a:off x="6261916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err="1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sz="20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DEF509-B6CD-473B-8292-2CCE0EE3C47F}"/>
              </a:ext>
            </a:extLst>
          </p:cNvPr>
          <p:cNvSpPr/>
          <p:nvPr/>
        </p:nvSpPr>
        <p:spPr>
          <a:xfrm>
            <a:off x="3492171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6515D-DD6C-4CFA-9E7B-6A70CBC2CE19}"/>
              </a:ext>
            </a:extLst>
          </p:cNvPr>
          <p:cNvSpPr/>
          <p:nvPr/>
        </p:nvSpPr>
        <p:spPr>
          <a:xfrm>
            <a:off x="3492171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</a:t>
            </a:r>
            <a:endParaRPr lang="ko-KR" altLang="en-US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3DAAB-CD32-41AB-9668-3B5B2F3E5513}"/>
              </a:ext>
            </a:extLst>
          </p:cNvPr>
          <p:cNvSpPr/>
          <p:nvPr/>
        </p:nvSpPr>
        <p:spPr>
          <a:xfrm>
            <a:off x="6261916" y="3249426"/>
            <a:ext cx="2193971" cy="1552290"/>
          </a:xfrm>
          <a:prstGeom prst="rect">
            <a:avLst/>
          </a:prstGeom>
          <a:solidFill>
            <a:schemeClr val="bg1"/>
          </a:solidFill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0DB-EB2E-4E32-91DA-5CC5F699C4A4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IDA pro logo에 대한 이미지 검색결과">
            <a:extLst>
              <a:ext uri="{FF2B5EF4-FFF2-40B4-BE49-F238E27FC236}">
                <a16:creationId xmlns:a16="http://schemas.microsoft.com/office/drawing/2014/main" id="{5C1987E5-824C-4CD9-95E2-2301454B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9" y="1856769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uckoo logo에 대한 이미지 검색결과">
            <a:extLst>
              <a:ext uri="{FF2B5EF4-FFF2-40B4-BE49-F238E27FC236}">
                <a16:creationId xmlns:a16="http://schemas.microsoft.com/office/drawing/2014/main" id="{B7E355F7-B8BE-424B-8656-653D36EC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3779913" y="1883356"/>
            <a:ext cx="1713921" cy="61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tensor flow에 대한 이미지 검색결과">
            <a:extLst>
              <a:ext uri="{FF2B5EF4-FFF2-40B4-BE49-F238E27FC236}">
                <a16:creationId xmlns:a16="http://schemas.microsoft.com/office/drawing/2014/main" id="{C9B8CDBD-4410-4E2D-89BC-F6A4C1C91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824036" y="388062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´ë¯¸ì§ ê²ìê²°ê³¼">
            <a:extLst>
              <a:ext uri="{FF2B5EF4-FFF2-40B4-BE49-F238E27FC236}">
                <a16:creationId xmlns:a16="http://schemas.microsoft.com/office/drawing/2014/main" id="{131D53B5-F9F4-4DBF-B554-92604222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01" y="1928799"/>
            <a:ext cx="1800200" cy="3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6E6EFB26-6231-43A8-8D22-A8A95947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41" y="3880628"/>
            <a:ext cx="1481152" cy="5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B3ADC0DD-BB3F-4921-8F55-FE12782F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41" y="4178234"/>
            <a:ext cx="1579864" cy="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647E48-0475-4127-8A88-1ACC0B9F373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56F50E-B91A-4276-AA7D-177775F2EE2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6"/>
          <a:stretch/>
        </p:blipFill>
        <p:spPr>
          <a:xfrm>
            <a:off x="3419872" y="3644252"/>
            <a:ext cx="1157362" cy="4969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7FEFC9-AC4A-4046-8212-618099B077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3"/>
          <a:stretch/>
        </p:blipFill>
        <p:spPr>
          <a:xfrm>
            <a:off x="4199329" y="3771536"/>
            <a:ext cx="1157362" cy="3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F242-FDC8-46E1-A432-BE5575A6B232}"/>
              </a:ext>
            </a:extLst>
          </p:cNvPr>
          <p:cNvSpPr txBox="1"/>
          <p:nvPr/>
        </p:nvSpPr>
        <p:spPr>
          <a:xfrm>
            <a:off x="2960820" y="3989362"/>
            <a:ext cx="3222357" cy="4770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system overview of </a:t>
            </a:r>
            <a:r>
              <a:rPr lang="en-US" altLang="ko-KR" sz="1400" b="1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-S: </a:t>
            </a:r>
          </a:p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Scalable Malware Clustering Based on Static Features)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C5AE76-E9CE-4CE2-BC90-EF4CDB7A12EF}"/>
              </a:ext>
            </a:extLst>
          </p:cNvPr>
          <p:cNvGrpSpPr/>
          <p:nvPr/>
        </p:nvGrpSpPr>
        <p:grpSpPr>
          <a:xfrm>
            <a:off x="1655998" y="1740628"/>
            <a:ext cx="5832000" cy="2232000"/>
            <a:chOff x="1655999" y="1744944"/>
            <a:chExt cx="5832000" cy="2232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A587D7-03F2-4CBF-8434-11CBEE6D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450" y="1757362"/>
              <a:ext cx="5753100" cy="2200275"/>
            </a:xfrm>
            <a:prstGeom prst="rect">
              <a:avLst/>
            </a:prstGeom>
            <a:ln>
              <a:solidFill>
                <a:srgbClr val="F1646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355E06-FD23-4AFC-BEAF-8D47B9A7C710}"/>
                </a:ext>
              </a:extLst>
            </p:cNvPr>
            <p:cNvSpPr/>
            <p:nvPr/>
          </p:nvSpPr>
          <p:spPr>
            <a:xfrm>
              <a:off x="1655999" y="1744944"/>
              <a:ext cx="5832000" cy="223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4" descr="IDA pro logo에 대한 이미지 검색결과">
            <a:extLst>
              <a:ext uri="{FF2B5EF4-FFF2-40B4-BE49-F238E27FC236}">
                <a16:creationId xmlns:a16="http://schemas.microsoft.com/office/drawing/2014/main" id="{56EE0E3E-9E84-412A-BBF8-C28AEAF9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17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오른쪽 화살표 23">
            <a:extLst>
              <a:ext uri="{FF2B5EF4-FFF2-40B4-BE49-F238E27FC236}">
                <a16:creationId xmlns:a16="http://schemas.microsoft.com/office/drawing/2014/main" id="{B68A001A-6735-4D7B-9F82-E036AE3B0138}"/>
              </a:ext>
            </a:extLst>
          </p:cNvPr>
          <p:cNvSpPr/>
          <p:nvPr/>
        </p:nvSpPr>
        <p:spPr>
          <a:xfrm>
            <a:off x="1697215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CFFF1-6BA1-4CD1-A1BB-1F1DB8D851CF}"/>
              </a:ext>
            </a:extLst>
          </p:cNvPr>
          <p:cNvSpPr txBox="1"/>
          <p:nvPr/>
        </p:nvSpPr>
        <p:spPr>
          <a:xfrm>
            <a:off x="2104809" y="1701128"/>
            <a:ext cx="120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Disassemble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IDA Pro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25">
            <a:extLst>
              <a:ext uri="{FF2B5EF4-FFF2-40B4-BE49-F238E27FC236}">
                <a16:creationId xmlns:a16="http://schemas.microsoft.com/office/drawing/2014/main" id="{439521A3-D2E8-406E-9122-588D607BABB1}"/>
              </a:ext>
            </a:extLst>
          </p:cNvPr>
          <p:cNvSpPr/>
          <p:nvPr/>
        </p:nvSpPr>
        <p:spPr>
          <a:xfrm>
            <a:off x="3420922" y="183756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49D765-1F97-4289-BB8B-636E00BC3981}"/>
              </a:ext>
            </a:extLst>
          </p:cNvPr>
          <p:cNvSpPr txBox="1"/>
          <p:nvPr/>
        </p:nvSpPr>
        <p:spPr>
          <a:xfrm>
            <a:off x="3914571" y="1705159"/>
            <a:ext cx="183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Extract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Opcode Sequence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오른쪽 화살표 27">
            <a:extLst>
              <a:ext uri="{FF2B5EF4-FFF2-40B4-BE49-F238E27FC236}">
                <a16:creationId xmlns:a16="http://schemas.microsoft.com/office/drawing/2014/main" id="{DC25C399-F08B-45D8-A815-67E8C9DC5522}"/>
              </a:ext>
            </a:extLst>
          </p:cNvPr>
          <p:cNvSpPr/>
          <p:nvPr/>
        </p:nvSpPr>
        <p:spPr>
          <a:xfrm>
            <a:off x="7079186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C9680B-9D63-48DE-A522-F382CD690E06}"/>
              </a:ext>
            </a:extLst>
          </p:cNvPr>
          <p:cNvSpPr txBox="1"/>
          <p:nvPr/>
        </p:nvSpPr>
        <p:spPr>
          <a:xfrm>
            <a:off x="6131772" y="1836209"/>
            <a:ext cx="110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N-gram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오른쪽 화살표 29">
            <a:extLst>
              <a:ext uri="{FF2B5EF4-FFF2-40B4-BE49-F238E27FC236}">
                <a16:creationId xmlns:a16="http://schemas.microsoft.com/office/drawing/2014/main" id="{4B707B7A-E225-4A2E-BA0A-1CFFE489C125}"/>
              </a:ext>
            </a:extLst>
          </p:cNvPr>
          <p:cNvSpPr/>
          <p:nvPr/>
        </p:nvSpPr>
        <p:spPr>
          <a:xfrm>
            <a:off x="5675417" y="183551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7C6A9-EC1F-4914-A26B-E575318A4254}"/>
              </a:ext>
            </a:extLst>
          </p:cNvPr>
          <p:cNvSpPr txBox="1"/>
          <p:nvPr/>
        </p:nvSpPr>
        <p:spPr>
          <a:xfrm>
            <a:off x="7523890" y="1701128"/>
            <a:ext cx="110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Hashing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E9E0A3-4D57-41A6-BB5F-3C2289200C54}"/>
              </a:ext>
            </a:extLst>
          </p:cNvPr>
          <p:cNvGrpSpPr/>
          <p:nvPr/>
        </p:nvGrpSpPr>
        <p:grpSpPr>
          <a:xfrm>
            <a:off x="3095562" y="2641476"/>
            <a:ext cx="2952000" cy="2355847"/>
            <a:chOff x="3095562" y="2713484"/>
            <a:chExt cx="2952000" cy="2355847"/>
          </a:xfrm>
        </p:grpSpPr>
        <p:pic>
          <p:nvPicPr>
            <p:cNvPr id="51" name="_x381321696" descr="EMB000065ac0528">
              <a:extLst>
                <a:ext uri="{FF2B5EF4-FFF2-40B4-BE49-F238E27FC236}">
                  <a16:creationId xmlns:a16="http://schemas.microsoft.com/office/drawing/2014/main" id="{F88F4529-2505-4716-A877-67492101A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562" y="2713484"/>
              <a:ext cx="2938495" cy="201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70172C-B633-4052-9AD3-49D7E623A975}"/>
                </a:ext>
              </a:extLst>
            </p:cNvPr>
            <p:cNvSpPr/>
            <p:nvPr/>
          </p:nvSpPr>
          <p:spPr>
            <a:xfrm>
              <a:off x="3095562" y="2713484"/>
              <a:ext cx="2952000" cy="205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FF2D1F-5D65-4B67-8F5D-7659CDF92DA1}"/>
                </a:ext>
              </a:extLst>
            </p:cNvPr>
            <p:cNvSpPr txBox="1"/>
            <p:nvPr/>
          </p:nvSpPr>
          <p:spPr>
            <a:xfrm>
              <a:off x="3897339" y="4761554"/>
              <a:ext cx="1348446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opcode sequence</a:t>
              </a:r>
              <a:endPara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B63E99E-172F-4E1D-B474-3FAB59A55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2" y="1585291"/>
            <a:ext cx="747670" cy="754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B67D9B-EC0C-467A-AED2-48E1EF62FA77}"/>
              </a:ext>
            </a:extLst>
          </p:cNvPr>
          <p:cNvSpPr/>
          <p:nvPr/>
        </p:nvSpPr>
        <p:spPr>
          <a:xfrm>
            <a:off x="683130" y="1432749"/>
            <a:ext cx="7776864" cy="1008113"/>
          </a:xfrm>
          <a:prstGeom prst="rect">
            <a:avLst/>
          </a:prstGeom>
          <a:noFill/>
          <a:ln w="28575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IDA pro logo에 대한 이미지 검색결과">
            <a:extLst>
              <a:ext uri="{FF2B5EF4-FFF2-40B4-BE49-F238E27FC236}">
                <a16:creationId xmlns:a16="http://schemas.microsoft.com/office/drawing/2014/main" id="{9CEDA8B4-5C58-4646-80E1-7F54FD5D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518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E25CB-2C20-4D63-8D49-6562B1E3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77380"/>
            <a:ext cx="3384376" cy="3384376"/>
          </a:xfrm>
          <a:prstGeom prst="rect">
            <a:avLst/>
          </a:prstGeom>
        </p:spPr>
      </p:pic>
      <p:pic>
        <p:nvPicPr>
          <p:cNvPr id="17" name="Picture 6" descr="cuckoo logo에 대한 이미지 검색결과">
            <a:extLst>
              <a:ext uri="{FF2B5EF4-FFF2-40B4-BE49-F238E27FC236}">
                <a16:creationId xmlns:a16="http://schemas.microsoft.com/office/drawing/2014/main" id="{9EF96578-EADB-419F-89B4-2A3982C87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uckoo logo에 대한 이미지 검색결과">
            <a:extLst>
              <a:ext uri="{FF2B5EF4-FFF2-40B4-BE49-F238E27FC236}">
                <a16:creationId xmlns:a16="http://schemas.microsoft.com/office/drawing/2014/main" id="{614B10C3-DE7F-44A0-A163-1C36E914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052079" y="1201316"/>
            <a:ext cx="5039841" cy="338554"/>
          </a:xfrm>
          <a:prstGeom prst="rect">
            <a:avLst/>
          </a:prstGeom>
          <a:solidFill>
            <a:srgbClr val="FFD42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비정상적인 접근을 탐지하기 위해 의도적으로 설치해 둔 시스템</a:t>
            </a:r>
          </a:p>
        </p:txBody>
      </p:sp>
    </p:spTree>
    <p:extLst>
      <p:ext uri="{BB962C8B-B14F-4D97-AF65-F5344CB8AC3E}">
        <p14:creationId xmlns:p14="http://schemas.microsoft.com/office/powerpoint/2010/main" val="3611635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CF5176CB-DFD4-4FF9-9BFE-8B27AB92C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F5DC27-C43C-4079-9FC4-FE7BBC6D1337}"/>
              </a:ext>
            </a:extLst>
          </p:cNvPr>
          <p:cNvPicPr/>
          <p:nvPr/>
        </p:nvPicPr>
        <p:blipFill rotWithShape="1">
          <a:blip r:embed="rId4"/>
          <a:srcRect l="8434"/>
          <a:stretch/>
        </p:blipFill>
        <p:spPr>
          <a:xfrm>
            <a:off x="394928" y="1669133"/>
            <a:ext cx="3369248" cy="2712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F5CEFB-B8F2-4A36-BC22-0262183FD1C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8" y="2189683"/>
            <a:ext cx="4752528" cy="156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1646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4E684-73CC-4E68-9FCA-9C079F63DBEF}"/>
              </a:ext>
            </a:extLst>
          </p:cNvPr>
          <p:cNvSpPr txBox="1"/>
          <p:nvPr/>
        </p:nvSpPr>
        <p:spPr>
          <a:xfrm>
            <a:off x="318790" y="4476577"/>
            <a:ext cx="353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인터페이스를 이용하여 파일을 업로드하는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4685131" y="3773859"/>
            <a:ext cx="3534301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인터페이스를 이용하여 파일을 업로드하는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6B53F3-0178-4612-A36A-9F3203D940D6}"/>
              </a:ext>
            </a:extLst>
          </p:cNvPr>
          <p:cNvCxnSpPr>
            <a:cxnSpLocks/>
          </p:cNvCxnSpPr>
          <p:nvPr/>
        </p:nvCxnSpPr>
        <p:spPr>
          <a:xfrm>
            <a:off x="253869" y="1585202"/>
            <a:ext cx="3651366" cy="2891375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BCA56D-0931-406F-A4F4-EBA19202345F}"/>
              </a:ext>
            </a:extLst>
          </p:cNvPr>
          <p:cNvCxnSpPr>
            <a:cxnSpLocks/>
          </p:cNvCxnSpPr>
          <p:nvPr/>
        </p:nvCxnSpPr>
        <p:spPr>
          <a:xfrm flipV="1">
            <a:off x="266648" y="1585202"/>
            <a:ext cx="3638587" cy="2880321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cuckoo logo에 대한 이미지 검색결과">
            <a:extLst>
              <a:ext uri="{FF2B5EF4-FFF2-40B4-BE49-F238E27FC236}">
                <a16:creationId xmlns:a16="http://schemas.microsoft.com/office/drawing/2014/main" id="{128CE64E-73F8-4574-8868-434E296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41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973</Words>
  <Application>Microsoft Office PowerPoint</Application>
  <PresentationFormat>화면 슬라이드 쇼(16:10)</PresentationFormat>
  <Paragraphs>306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1훈나무그늘 M</vt:lpstr>
      <vt:lpstr>나눔고딕 ExtraBold</vt:lpstr>
      <vt:lpstr>Arial Unicode MS</vt:lpstr>
      <vt:lpstr>배달의민족 주아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김영호</cp:lastModifiedBy>
  <cp:revision>338</cp:revision>
  <dcterms:created xsi:type="dcterms:W3CDTF">2006-10-05T04:04:58Z</dcterms:created>
  <dcterms:modified xsi:type="dcterms:W3CDTF">2018-04-12T14:10:10Z</dcterms:modified>
</cp:coreProperties>
</file>