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3"/>
  </p:notesMasterIdLst>
  <p:sldIdLst>
    <p:sldId id="352" r:id="rId2"/>
    <p:sldId id="373" r:id="rId3"/>
    <p:sldId id="377" r:id="rId4"/>
    <p:sldId id="417" r:id="rId5"/>
    <p:sldId id="340" r:id="rId6"/>
    <p:sldId id="411" r:id="rId7"/>
    <p:sldId id="412" r:id="rId8"/>
    <p:sldId id="380" r:id="rId9"/>
    <p:sldId id="379" r:id="rId10"/>
    <p:sldId id="381" r:id="rId11"/>
    <p:sldId id="270" r:id="rId12"/>
    <p:sldId id="382" r:id="rId13"/>
    <p:sldId id="383" r:id="rId14"/>
    <p:sldId id="385" r:id="rId15"/>
    <p:sldId id="384" r:id="rId16"/>
    <p:sldId id="400" r:id="rId17"/>
    <p:sldId id="401" r:id="rId18"/>
    <p:sldId id="402" r:id="rId19"/>
    <p:sldId id="404" r:id="rId20"/>
    <p:sldId id="405" r:id="rId21"/>
    <p:sldId id="407" r:id="rId22"/>
    <p:sldId id="414" r:id="rId23"/>
    <p:sldId id="413" r:id="rId24"/>
    <p:sldId id="388" r:id="rId25"/>
    <p:sldId id="389" r:id="rId26"/>
    <p:sldId id="393" r:id="rId27"/>
    <p:sldId id="391" r:id="rId28"/>
    <p:sldId id="390" r:id="rId29"/>
    <p:sldId id="392" r:id="rId30"/>
    <p:sldId id="394" r:id="rId31"/>
    <p:sldId id="396" r:id="rId32"/>
    <p:sldId id="397" r:id="rId33"/>
    <p:sldId id="398" r:id="rId34"/>
    <p:sldId id="399" r:id="rId35"/>
    <p:sldId id="386" r:id="rId36"/>
    <p:sldId id="415" r:id="rId37"/>
    <p:sldId id="408" r:id="rId38"/>
    <p:sldId id="410" r:id="rId39"/>
    <p:sldId id="409" r:id="rId40"/>
    <p:sldId id="416" r:id="rId41"/>
    <p:sldId id="395" r:id="rId42"/>
  </p:sldIdLst>
  <p:sldSz cx="9144000" cy="5715000" type="screen16x10"/>
  <p:notesSz cx="6858000" cy="9144000"/>
  <p:embeddedFontLst>
    <p:embeddedFont>
      <p:font typeface="맑은 고딕" panose="020B0503020000020004" pitchFamily="50" charset="-127"/>
      <p:regular r:id="rId44"/>
      <p:bold r:id="rId45"/>
    </p:embeddedFont>
    <p:embeddedFont>
      <p:font typeface="1훈나무그늘 M" panose="02020603020101020101" pitchFamily="18" charset="-127"/>
      <p:regular r:id="rId46"/>
    </p:embeddedFont>
    <p:embeddedFont>
      <p:font typeface="나눔고딕" panose="020B0600000101010101" charset="-127"/>
      <p:regular r:id="rId47"/>
      <p:bold r:id="rId48"/>
    </p:embeddedFont>
    <p:embeddedFont>
      <p:font typeface="나눔고딕 ExtraBold" panose="020B0600000101010101" charset="-127"/>
      <p:bold r:id="rId49"/>
    </p:embeddedFont>
    <p:embeddedFont>
      <p:font typeface="배달의민족 주아" panose="020B0600000101010101" charset="-127"/>
      <p:regular r:id="rId50"/>
    </p:embeddedFont>
    <p:embeddedFont>
      <p:font typeface="Arial Unicode MS" panose="020B0600000101010101" charset="-127"/>
      <p:regular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422"/>
    <a:srgbClr val="F16461"/>
    <a:srgbClr val="0DA2B6"/>
    <a:srgbClr val="92D6EE"/>
    <a:srgbClr val="FAC11E"/>
    <a:srgbClr val="76CCEA"/>
    <a:srgbClr val="A18CBA"/>
    <a:srgbClr val="AC9AC2"/>
    <a:srgbClr val="95CDF3"/>
    <a:srgbClr val="ED6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 autoAdjust="0"/>
    <p:restoredTop sz="85502" autoAdjust="0"/>
  </p:normalViewPr>
  <p:slideViewPr>
    <p:cSldViewPr>
      <p:cViewPr varScale="1">
        <p:scale>
          <a:sx n="117" d="100"/>
          <a:sy n="117" d="100"/>
        </p:scale>
        <p:origin x="1836" y="10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A74B0-DC8D-4523-AFD8-325A8336B315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3B5E6-5293-4DC1-8AE7-C51329076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54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422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81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824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48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19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540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007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24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95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8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48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78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762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419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876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72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47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9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011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07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6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56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95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560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84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426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80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827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480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852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209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53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505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432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03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48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65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1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4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3B5E6-5293-4DC1-8AE7-C513290765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6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45E8-CBA7-44A4-9BF1-8C4D3ADDFD61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04A9-899E-4AC6-9CB4-CA4F376DAF36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30FA-6B24-4CAA-94A7-9D2E79AE220B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F5F3-A3F3-46E4-83A8-03969F735684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81C-D0DD-49C2-8578-01F6C479D610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FB1D-EDC3-4737-8564-6FFA4A3708C6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1808-F509-4AD9-B1CD-8E817FA5DBE1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A038-DEAF-4AB2-A497-6002EEC10D23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578-08C0-4E9B-8879-A8F91A412045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8865870" y="5436870"/>
            <a:ext cx="278129" cy="278129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0" y="0"/>
            <a:ext cx="9144000" cy="72008"/>
            <a:chOff x="0" y="0"/>
            <a:chExt cx="9144000" cy="72008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3060000" cy="72008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42000" y="0"/>
              <a:ext cx="3060000" cy="72008"/>
            </a:xfrm>
            <a:prstGeom prst="rect">
              <a:avLst/>
            </a:prstGeom>
            <a:solidFill>
              <a:srgbClr val="FAC1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84000" y="0"/>
              <a:ext cx="3060000" cy="72008"/>
            </a:xfrm>
            <a:prstGeom prst="rect">
              <a:avLst/>
            </a:prstGeom>
            <a:solidFill>
              <a:srgbClr val="0DA2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 userDrawn="1"/>
        </p:nvGrpSpPr>
        <p:grpSpPr>
          <a:xfrm>
            <a:off x="8409528" y="193204"/>
            <a:ext cx="554960" cy="504056"/>
            <a:chOff x="10508887" y="1169958"/>
            <a:chExt cx="554960" cy="504056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10508887" y="1263749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logo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타원 5"/>
            <p:cNvSpPr/>
            <p:nvPr userDrawn="1"/>
          </p:nvSpPr>
          <p:spPr>
            <a:xfrm>
              <a:off x="10533366" y="1169958"/>
              <a:ext cx="504056" cy="504056"/>
            </a:xfrm>
            <a:prstGeom prst="ellipse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22D2-D0AD-4828-99F8-63D3E6407467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740F-69BD-4571-962C-D37471F06B18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AB5E-8CDC-439A-8C42-236AAEEF8422}" type="datetime1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fUCoVY2yBI&amp;feature=youtu.b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gi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gi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4240" y="0"/>
            <a:ext cx="9144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72302" y="2641218"/>
            <a:ext cx="123783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endParaRPr lang="ko-KR" altLang="en-US" sz="1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60489" y="2610608"/>
            <a:ext cx="3290281" cy="293922"/>
          </a:xfrm>
          <a:prstGeom prst="rect">
            <a:avLst/>
          </a:prstGeom>
          <a:solidFill>
            <a:srgbClr val="92D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14555" y="2610997"/>
            <a:ext cx="40208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한채연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김영재 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명준우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이유정 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허준녕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0DA2B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8CB027-CAC9-405D-A9E6-8E53AD18E4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40" y="2610607"/>
            <a:ext cx="2264741" cy="16825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2ED723-7988-4497-9F92-08DE2EDD8257}"/>
              </a:ext>
            </a:extLst>
          </p:cNvPr>
          <p:cNvSpPr txBox="1"/>
          <p:nvPr/>
        </p:nvSpPr>
        <p:spPr>
          <a:xfrm>
            <a:off x="5060956" y="2641218"/>
            <a:ext cx="115608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endParaRPr lang="ko-KR" altLang="en-US" sz="1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2D6E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318A29-D79F-4249-B31B-10391C3E79D7}"/>
              </a:ext>
            </a:extLst>
          </p:cNvPr>
          <p:cNvSpPr txBox="1"/>
          <p:nvPr/>
        </p:nvSpPr>
        <p:spPr>
          <a:xfrm>
            <a:off x="5867857" y="2636595"/>
            <a:ext cx="123783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endParaRPr lang="ko-KR" altLang="en-US" sz="1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6A2FFA-A217-4373-9B3D-BAE0A0781EE4}"/>
              </a:ext>
            </a:extLst>
          </p:cNvPr>
          <p:cNvSpPr txBox="1"/>
          <p:nvPr/>
        </p:nvSpPr>
        <p:spPr>
          <a:xfrm>
            <a:off x="6704258" y="2632974"/>
            <a:ext cx="101662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</a:t>
            </a:r>
            <a:endParaRPr lang="ko-KR" altLang="en-US" sz="1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2D6E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1B07EE-A63D-4AD3-A453-A2DA1C7426B9}"/>
              </a:ext>
            </a:extLst>
          </p:cNvPr>
          <p:cNvSpPr txBox="1"/>
          <p:nvPr/>
        </p:nvSpPr>
        <p:spPr>
          <a:xfrm>
            <a:off x="1741241" y="1179855"/>
            <a:ext cx="36551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MASK</a:t>
            </a:r>
            <a:endParaRPr lang="ko-KR" altLang="en-US" sz="9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738C42-69FF-46CB-9A9A-1361E7A5F502}"/>
              </a:ext>
            </a:extLst>
          </p:cNvPr>
          <p:cNvSpPr txBox="1"/>
          <p:nvPr/>
        </p:nvSpPr>
        <p:spPr>
          <a:xfrm>
            <a:off x="5271692" y="1414897"/>
            <a:ext cx="113524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Malware</a:t>
            </a:r>
          </a:p>
          <a:p>
            <a:r>
              <a:rPr lang="en-US" altLang="ko-KR" sz="1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Analysis</a:t>
            </a:r>
          </a:p>
          <a:p>
            <a:r>
              <a:rPr lang="en-US" altLang="ko-KR" sz="1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System</a:t>
            </a:r>
          </a:p>
          <a:p>
            <a:r>
              <a:rPr lang="en-US" altLang="ko-KR" sz="17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 </a:t>
            </a:r>
            <a:r>
              <a:rPr lang="en-US" altLang="ko-KR" sz="17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Kookmin</a:t>
            </a:r>
            <a:endParaRPr lang="ko-KR" altLang="en-US" sz="17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2D6E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55496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37F2EC5C-6193-42F3-9AB3-DD99B43BA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4" y="2626377"/>
            <a:ext cx="7956376" cy="2175339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FF1EB2B6-F540-44A7-8DC3-7380881B9393}"/>
              </a:ext>
            </a:extLst>
          </p:cNvPr>
          <p:cNvSpPr/>
          <p:nvPr/>
        </p:nvSpPr>
        <p:spPr>
          <a:xfrm>
            <a:off x="3487292" y="840208"/>
            <a:ext cx="2187607" cy="2161308"/>
          </a:xfrm>
          <a:prstGeom prst="ellipse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975655-B7BA-453E-A78D-6613B953A609}"/>
              </a:ext>
            </a:extLst>
          </p:cNvPr>
          <p:cNvSpPr txBox="1"/>
          <p:nvPr/>
        </p:nvSpPr>
        <p:spPr>
          <a:xfrm>
            <a:off x="3730901" y="1117895"/>
            <a:ext cx="697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1 </a:t>
            </a:r>
            <a:endParaRPr lang="ko-KR" altLang="en-US" sz="48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99EB30-67EA-49F2-920A-5D27AFDFF25D}"/>
              </a:ext>
            </a:extLst>
          </p:cNvPr>
          <p:cNvSpPr txBox="1"/>
          <p:nvPr/>
        </p:nvSpPr>
        <p:spPr>
          <a:xfrm>
            <a:off x="3628309" y="1468246"/>
            <a:ext cx="903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ㅡ</a:t>
            </a:r>
            <a:r>
              <a:rPr lang="en-US" altLang="ko-KR" sz="48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 </a:t>
            </a:r>
            <a:endParaRPr lang="ko-KR" altLang="en-US" sz="48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79D0E3-1916-4D99-8A76-D24FFC519E38}"/>
              </a:ext>
            </a:extLst>
          </p:cNvPr>
          <p:cNvSpPr txBox="1"/>
          <p:nvPr/>
        </p:nvSpPr>
        <p:spPr>
          <a:xfrm>
            <a:off x="3709090" y="1883744"/>
            <a:ext cx="771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N </a:t>
            </a:r>
            <a:endParaRPr lang="ko-KR" altLang="en-US" sz="48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1D78A98-FFFF-4658-A073-447E804B3F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72" y="1117895"/>
            <a:ext cx="1593659" cy="1593659"/>
          </a:xfrm>
          <a:prstGeom prst="rect">
            <a:avLst/>
          </a:prstGeom>
        </p:spPr>
      </p:pic>
      <p:pic>
        <p:nvPicPr>
          <p:cNvPr id="30" name="Picture 6" descr="cuckoo logo에 대한 이미지 검색결과">
            <a:extLst>
              <a:ext uri="{FF2B5EF4-FFF2-40B4-BE49-F238E27FC236}">
                <a16:creationId xmlns:a16="http://schemas.microsoft.com/office/drawing/2014/main" id="{0E95E8BB-3DBD-446E-B25D-9015DDE41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33785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91680" y="1593875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프로세스에 대한 메모리 덤프 분석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1680" y="1193765"/>
            <a:ext cx="1888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Process memory 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1680" y="2183587"/>
            <a:ext cx="8062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7440" y="2563164"/>
            <a:ext cx="41745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yara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rule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 의해 탐지되었을 경우 나타나는 정보이다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1161285"/>
            <a:ext cx="1953442" cy="523220"/>
            <a:chOff x="-324544" y="1170577"/>
            <a:chExt cx="1953442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-324544" y="2137420"/>
            <a:ext cx="1981025" cy="523220"/>
            <a:chOff x="-324544" y="1170577"/>
            <a:chExt cx="1981025" cy="523220"/>
          </a:xfrm>
        </p:grpSpPr>
        <p:sp>
          <p:nvSpPr>
            <p:cNvPr id="24" name="직사각형 23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80682" y="1170577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C0F0FB-A570-445F-ABFE-B3CEC12E9DA5}"/>
              </a:ext>
            </a:extLst>
          </p:cNvPr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089B5-6762-45B0-999F-F0D21E6C49A1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B5F9449-C188-439E-A11F-A85350B440E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179" y="2993397"/>
            <a:ext cx="3905444" cy="2452261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pic>
        <p:nvPicPr>
          <p:cNvPr id="36" name="Picture 6" descr="cuckoo logo에 대한 이미지 검색결과">
            <a:extLst>
              <a:ext uri="{FF2B5EF4-FFF2-40B4-BE49-F238E27FC236}">
                <a16:creationId xmlns:a16="http://schemas.microsoft.com/office/drawing/2014/main" id="{7B08E1EA-5369-433E-986F-5CEDFDB35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C7A18F-1D4E-44C5-924A-82E402B48C45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4632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1201316"/>
            <a:ext cx="4924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프로토콜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악성코드를 실행한 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host 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91680" y="1823547"/>
            <a:ext cx="2553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정적 분석 결과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(Strings..)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1161285"/>
            <a:ext cx="2003135" cy="523220"/>
            <a:chOff x="-324544" y="1170577"/>
            <a:chExt cx="2003135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115616" y="1170577"/>
              <a:ext cx="5629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-324544" y="1777380"/>
            <a:ext cx="1997055" cy="523220"/>
            <a:chOff x="-324544" y="1170577"/>
            <a:chExt cx="1997055" cy="523220"/>
          </a:xfrm>
        </p:grpSpPr>
        <p:sp>
          <p:nvSpPr>
            <p:cNvPr id="24" name="직사각형 23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80682" y="1170577"/>
              <a:ext cx="5918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C0F0FB-A570-445F-ABFE-B3CEC12E9DA5}"/>
              </a:ext>
            </a:extLst>
          </p:cNvPr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089B5-6762-45B0-999F-F0D21E6C49A1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pic>
        <p:nvPicPr>
          <p:cNvPr id="34" name="Picture 6" descr="cuckoo logo에 대한 이미지 검색결과">
            <a:extLst>
              <a:ext uri="{FF2B5EF4-FFF2-40B4-BE49-F238E27FC236}">
                <a16:creationId xmlns:a16="http://schemas.microsoft.com/office/drawing/2014/main" id="{6377180C-EE3D-4D37-B9C2-1263DFF92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530077" y="199263"/>
            <a:ext cx="1440159" cy="5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43D6B9-8984-4EC6-9A60-3EC78EFF0B8A}"/>
              </a:ext>
            </a:extLst>
          </p:cNvPr>
          <p:cNvSpPr/>
          <p:nvPr/>
        </p:nvSpPr>
        <p:spPr>
          <a:xfrm>
            <a:off x="1691680" y="2466924"/>
            <a:ext cx="3980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Behavior(API 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API call sequence..)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9CD1DB8-6E49-4F6A-A77D-F9ABEFE755F3}"/>
              </a:ext>
            </a:extLst>
          </p:cNvPr>
          <p:cNvGrpSpPr/>
          <p:nvPr/>
        </p:nvGrpSpPr>
        <p:grpSpPr>
          <a:xfrm>
            <a:off x="-324544" y="2420757"/>
            <a:ext cx="1977819" cy="523220"/>
            <a:chOff x="-324544" y="1170577"/>
            <a:chExt cx="1977819" cy="52322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9B0521F-45F0-4AD6-B3A9-E72A5A93B9D3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B64934B-438C-4EB7-B0BC-86C26F00E8A9}"/>
                </a:ext>
              </a:extLst>
            </p:cNvPr>
            <p:cNvSpPr/>
            <p:nvPr/>
          </p:nvSpPr>
          <p:spPr>
            <a:xfrm>
              <a:off x="1080682" y="1170577"/>
              <a:ext cx="5725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5F17B-7FDF-48E7-8019-EBC38A03C2AB}"/>
              </a:ext>
            </a:extLst>
          </p:cNvPr>
          <p:cNvSpPr/>
          <p:nvPr/>
        </p:nvSpPr>
        <p:spPr>
          <a:xfrm>
            <a:off x="2681725" y="5107074"/>
            <a:ext cx="3528392" cy="307777"/>
          </a:xfrm>
          <a:prstGeom prst="rect">
            <a:avLst/>
          </a:prstGeom>
          <a:solidFill>
            <a:srgbClr val="F16461"/>
          </a:solidFill>
        </p:spPr>
        <p:txBody>
          <a:bodyPr wrap="square">
            <a:spAutoFit/>
          </a:bodyPr>
          <a:lstStyle/>
          <a:p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프로세스의 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19</a:t>
            </a:r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API </a:t>
            </a:r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호출 기록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리포트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AC510A2-41D6-494A-9AEB-684707A9396A}"/>
              </a:ext>
            </a:extLst>
          </p:cNvPr>
          <p:cNvGrpSpPr/>
          <p:nvPr/>
        </p:nvGrpSpPr>
        <p:grpSpPr>
          <a:xfrm>
            <a:off x="1673558" y="2987255"/>
            <a:ext cx="5544726" cy="2119819"/>
            <a:chOff x="1673558" y="2987255"/>
            <a:chExt cx="5544726" cy="2119819"/>
          </a:xfrm>
          <a:solidFill>
            <a:srgbClr val="F16461"/>
          </a:solidFill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EABEAC3-9BB8-46BC-8A12-2FDA14612C47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355"/>
            <a:stretch/>
          </p:blipFill>
          <p:spPr>
            <a:xfrm>
              <a:off x="1673558" y="2987255"/>
              <a:ext cx="2961005" cy="2119819"/>
            </a:xfrm>
            <a:prstGeom prst="rect">
              <a:avLst/>
            </a:prstGeom>
            <a:grpFill/>
            <a:ln w="28575">
              <a:solidFill>
                <a:srgbClr val="F16461"/>
              </a:solidFill>
            </a:ln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BCF6A3E-B3C5-4EEB-9B45-ED6FBE492A7D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644" r="14760"/>
            <a:stretch/>
          </p:blipFill>
          <p:spPr>
            <a:xfrm>
              <a:off x="4445921" y="2989922"/>
              <a:ext cx="2772363" cy="2117152"/>
            </a:xfrm>
            <a:prstGeom prst="rect">
              <a:avLst/>
            </a:prstGeom>
            <a:grpFill/>
            <a:ln w="28575">
              <a:solidFill>
                <a:srgbClr val="F16461"/>
              </a:solidFill>
            </a:ln>
          </p:spPr>
        </p:pic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BBB88A-E6B5-4128-9FD2-2FE851A62BA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8" name="Picture 6" descr="cuckoo logo에 대한 이미지 검색결과">
            <a:extLst>
              <a:ext uri="{FF2B5EF4-FFF2-40B4-BE49-F238E27FC236}">
                <a16:creationId xmlns:a16="http://schemas.microsoft.com/office/drawing/2014/main" id="{08B5CE5C-1AB3-4940-9F6D-5D11139F7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2238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1193765"/>
            <a:ext cx="4033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Behavior(API 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API call sequence..)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1167586"/>
            <a:ext cx="1974613" cy="523220"/>
            <a:chOff x="-324544" y="1176878"/>
            <a:chExt cx="1974613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077476" y="1176878"/>
              <a:ext cx="5725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C0F0FB-A570-445F-ABFE-B3CEC12E9DA5}"/>
              </a:ext>
            </a:extLst>
          </p:cNvPr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089B5-6762-45B0-999F-F0D21E6C49A1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889825-5F1D-4207-927A-5736D59AB59B}"/>
              </a:ext>
            </a:extLst>
          </p:cNvPr>
          <p:cNvSpPr/>
          <p:nvPr/>
        </p:nvSpPr>
        <p:spPr>
          <a:xfrm>
            <a:off x="2402328" y="5066428"/>
            <a:ext cx="4104456" cy="477054"/>
          </a:xfrm>
          <a:prstGeom prst="rect">
            <a:avLst/>
          </a:prstGeom>
          <a:solidFill>
            <a:srgbClr val="F16461"/>
          </a:solidFill>
        </p:spPr>
        <p:txBody>
          <a:bodyPr wrap="squar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 Table  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고동우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spc="-1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김휘강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(2017) "API </a:t>
            </a:r>
            <a:r>
              <a:rPr lang="ko-KR" altLang="en-US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콜 시퀀스와 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Locality Sensitive Hashing</a:t>
            </a:r>
            <a:r>
              <a:rPr lang="ko-KR" altLang="en-US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악성코드 클러스터링 기법에 관한 연구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", </a:t>
            </a:r>
            <a:r>
              <a:rPr lang="ko-KR" altLang="en-US" sz="1100" spc="-1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정보보호학회논문지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40064EA-CFAE-43C8-9BA9-0BFEB4DEAA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238001"/>
            <a:ext cx="4949688" cy="2845488"/>
          </a:xfrm>
          <a:prstGeom prst="rect">
            <a:avLst/>
          </a:prstGeom>
          <a:solidFill>
            <a:srgbClr val="F16461"/>
          </a:solidFill>
          <a:ln w="28575">
            <a:solidFill>
              <a:srgbClr val="F16461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0FDAB67-0257-4159-B50A-D635910F76AE}"/>
              </a:ext>
            </a:extLst>
          </p:cNvPr>
          <p:cNvSpPr/>
          <p:nvPr/>
        </p:nvSpPr>
        <p:spPr>
          <a:xfrm>
            <a:off x="1691680" y="1593875"/>
            <a:ext cx="7032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쿠쿠샌드박스는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아래와 같이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323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함수의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API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호출을 기록하고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자체적으로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카테고리로 분류한다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Picture 6" descr="cuckoo logo에 대한 이미지 검색결과">
            <a:extLst>
              <a:ext uri="{FF2B5EF4-FFF2-40B4-BE49-F238E27FC236}">
                <a16:creationId xmlns:a16="http://schemas.microsoft.com/office/drawing/2014/main" id="{1F1594F6-EC56-48CD-AEC1-B4AD71EF7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D5B630-6D91-4373-AA26-31724D0B29E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8513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91680" y="1593875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위의 악성코드 정보들을 바탕으로 나타난 악성코드 특징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(description)</a:t>
            </a:r>
            <a:endParaRPr lang="ko-KR" altLang="en-US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1680" y="1193765"/>
            <a:ext cx="1234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Signatures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4544" y="1167586"/>
            <a:ext cx="1989040" cy="523220"/>
            <a:chOff x="-324544" y="1176878"/>
            <a:chExt cx="1989040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077476" y="1176878"/>
              <a:ext cx="5870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C0F0FB-A570-445F-ABFE-B3CEC12E9DA5}"/>
              </a:ext>
            </a:extLst>
          </p:cNvPr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089B5-6762-45B0-999F-F0D21E6C49A1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36320D2-9609-4559-8231-AEF0F0B1F9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10" y="2043340"/>
            <a:ext cx="5731510" cy="2954655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889825-5F1D-4207-927A-5736D59AB59B}"/>
              </a:ext>
            </a:extLst>
          </p:cNvPr>
          <p:cNvSpPr/>
          <p:nvPr/>
        </p:nvSpPr>
        <p:spPr>
          <a:xfrm>
            <a:off x="2735796" y="4997995"/>
            <a:ext cx="3672408" cy="307777"/>
          </a:xfrm>
          <a:prstGeom prst="rect">
            <a:avLst/>
          </a:prstGeom>
          <a:solidFill>
            <a:srgbClr val="F16461"/>
          </a:solidFill>
        </p:spPr>
        <p:txBody>
          <a:bodyPr wrap="square">
            <a:spAutoFit/>
          </a:bodyPr>
          <a:lstStyle/>
          <a:p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인터페이스에서 확인 가능한 파일에 대한 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signatures</a:t>
            </a:r>
            <a:endParaRPr lang="ko-KR" altLang="en-US" sz="1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Picture 6" descr="cuckoo logo에 대한 이미지 검색결과">
            <a:extLst>
              <a:ext uri="{FF2B5EF4-FFF2-40B4-BE49-F238E27FC236}">
                <a16:creationId xmlns:a16="http://schemas.microsoft.com/office/drawing/2014/main" id="{688DAC9D-6146-4B02-9DB1-15CEF28F6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0058EC-C2D6-489A-B7E1-C2AE3FA79CAD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8768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91680" y="1593875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signatures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식별한 패턴을 통해 의심스러운 평균 수준을 수치화한 정도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1680" y="1193765"/>
            <a:ext cx="739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Score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-327826" y="1174922"/>
            <a:ext cx="1985834" cy="523220"/>
            <a:chOff x="-324544" y="1176878"/>
            <a:chExt cx="1985834" cy="523220"/>
          </a:xfrm>
        </p:grpSpPr>
        <p:sp>
          <p:nvSpPr>
            <p:cNvPr id="8" name="직사각형 7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077476" y="1176878"/>
              <a:ext cx="5838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07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C0F0FB-A570-445F-ABFE-B3CEC12E9DA5}"/>
              </a:ext>
            </a:extLst>
          </p:cNvPr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089B5-6762-45B0-999F-F0D21E6C49A1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pic>
        <p:nvPicPr>
          <p:cNvPr id="34" name="Picture 6" descr="cuckoo logo에 대한 이미지 검색결과">
            <a:extLst>
              <a:ext uri="{FF2B5EF4-FFF2-40B4-BE49-F238E27FC236}">
                <a16:creationId xmlns:a16="http://schemas.microsoft.com/office/drawing/2014/main" id="{6377180C-EE3D-4D37-B9C2-1263DFF92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889825-5F1D-4207-927A-5736D59AB59B}"/>
              </a:ext>
            </a:extLst>
          </p:cNvPr>
          <p:cNvSpPr/>
          <p:nvPr/>
        </p:nvSpPr>
        <p:spPr>
          <a:xfrm>
            <a:off x="2879812" y="5088532"/>
            <a:ext cx="3384376" cy="307777"/>
          </a:xfrm>
          <a:prstGeom prst="rect">
            <a:avLst/>
          </a:prstGeom>
          <a:solidFill>
            <a:srgbClr val="F16461"/>
          </a:solidFill>
        </p:spPr>
        <p:txBody>
          <a:bodyPr wrap="square">
            <a:spAutoFit/>
          </a:bodyPr>
          <a:lstStyle/>
          <a:p>
            <a:r>
              <a:rPr lang="ko-KR" altLang="en-US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인터페이스에서 확인 가능한 파일에 대한 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score</a:t>
            </a:r>
            <a:endParaRPr lang="ko-KR" altLang="en-US" sz="1400" b="1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B08E26-9020-4C91-984F-2E414267F8A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86001"/>
            <a:ext cx="4608512" cy="3002531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788932-9E65-4836-88DA-3CECBAFD846D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19072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224AB-BAAB-4B5E-BD82-9FA58B294F7B}"/>
              </a:ext>
            </a:extLst>
          </p:cNvPr>
          <p:cNvSpPr txBox="1"/>
          <p:nvPr/>
        </p:nvSpPr>
        <p:spPr>
          <a:xfrm>
            <a:off x="2303748" y="1273324"/>
            <a:ext cx="4536504" cy="338554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악성코드</a:t>
            </a:r>
            <a:r>
              <a: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어떻게 </a:t>
            </a:r>
            <a:r>
              <a:rPr lang="ko-KR" altLang="en-US" sz="1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</a:t>
            </a:r>
            <a:r>
              <a:rPr lang="ko-KR" altLang="en-US" sz="1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할 것인가</a:t>
            </a:r>
            <a:endParaRPr lang="ko-KR" altLang="en-US" sz="16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A32A13-704F-467A-9177-0D40D67F5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371" y="1777380"/>
            <a:ext cx="3249258" cy="32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085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6D3B14-4288-4EA3-8FFB-C0F27C47B7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7968" y="1576088"/>
            <a:ext cx="5400600" cy="2316690"/>
          </a:xfrm>
          <a:prstGeom prst="rect">
            <a:avLst/>
          </a:prstGeom>
        </p:spPr>
      </p:pic>
      <p:pic>
        <p:nvPicPr>
          <p:cNvPr id="13" name="Picture 6" descr="kaspersky lab logoì ëí ì´ë¯¸ì§ ê²ìê²°ê³¼">
            <a:extLst>
              <a:ext uri="{FF2B5EF4-FFF2-40B4-BE49-F238E27FC236}">
                <a16:creationId xmlns:a16="http://schemas.microsoft.com/office/drawing/2014/main" id="{B09F2FE2-D952-452A-8BD1-4D3EB722F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713343"/>
            <a:ext cx="3096344" cy="70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CE98359-100D-411F-9C4D-38C4785AB03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50513" y="4105783"/>
            <a:ext cx="5154132" cy="1383933"/>
          </a:xfrm>
          <a:prstGeom prst="rect">
            <a:avLst/>
          </a:prstGeom>
        </p:spPr>
      </p:pic>
      <p:pic>
        <p:nvPicPr>
          <p:cNvPr id="2052" name="Picture 4" descr="Virusbulletinì ëí ì´ë¯¸ì§ ê²ìê²°ê³¼">
            <a:extLst>
              <a:ext uri="{FF2B5EF4-FFF2-40B4-BE49-F238E27FC236}">
                <a16:creationId xmlns:a16="http://schemas.microsoft.com/office/drawing/2014/main" id="{96B93DDE-4931-46A8-9607-BDD177169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61673"/>
            <a:ext cx="1495117" cy="87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V-testì ëí ì´ë¯¸ì§ ê²ìê²°ê³¼">
            <a:extLst>
              <a:ext uri="{FF2B5EF4-FFF2-40B4-BE49-F238E27FC236}">
                <a16:creationId xmlns:a16="http://schemas.microsoft.com/office/drawing/2014/main" id="{ECF26C73-9692-499E-9F15-2D82C6150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162424"/>
            <a:ext cx="2407901" cy="120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0131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3864E8-2E82-474E-ACAE-2FE3ED00A1A3}"/>
              </a:ext>
            </a:extLst>
          </p:cNvPr>
          <p:cNvSpPr txBox="1"/>
          <p:nvPr/>
        </p:nvSpPr>
        <p:spPr>
          <a:xfrm>
            <a:off x="2532595" y="1414013"/>
            <a:ext cx="4078809" cy="338554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고딕" panose="020D0604000000000000" pitchFamily="50" charset="-127"/>
                <a:cs typeface="Arial Unicode MS" panose="020B0604020202020204" pitchFamily="50" charset="-127"/>
              </a:rPr>
              <a:t>“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고딕" panose="020D0604000000000000" pitchFamily="50" charset="-127"/>
                <a:cs typeface="Arial Unicode MS" panose="020B0604020202020204" pitchFamily="50" charset="-127"/>
              </a:rPr>
              <a:t>악성코드는 일반적으로 </a:t>
            </a:r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고딕" panose="020D0604000000000000" pitchFamily="50" charset="-127"/>
                <a:cs typeface="Arial Unicode MS" panose="020B0604020202020204" pitchFamily="50" charset="-127"/>
              </a:rPr>
              <a:t>7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고딕" panose="020D0604000000000000" pitchFamily="50" charset="-127"/>
                <a:cs typeface="Arial Unicode MS" panose="020B0604020202020204" pitchFamily="50" charset="-127"/>
              </a:rPr>
              <a:t>가지로 분류할 수 있다</a:t>
            </a:r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나눔고딕" panose="020D0604000000000000" pitchFamily="50" charset="-127"/>
                <a:cs typeface="Arial Unicode MS" panose="020B0604020202020204" pitchFamily="50" charset="-127"/>
              </a:rPr>
              <a:t>.”</a:t>
            </a:r>
            <a:endParaRPr lang="ko-KR" altLang="en-US" sz="1600" b="1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AA9047A-F3A0-4B6F-9889-BDA2BB36E4D0}"/>
              </a:ext>
            </a:extLst>
          </p:cNvPr>
          <p:cNvSpPr/>
          <p:nvPr/>
        </p:nvSpPr>
        <p:spPr>
          <a:xfrm>
            <a:off x="928599" y="2607522"/>
            <a:ext cx="679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Virus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F42A0A-2C5B-4163-AE4F-76AB955FACB7}"/>
              </a:ext>
            </a:extLst>
          </p:cNvPr>
          <p:cNvSpPr/>
          <p:nvPr/>
        </p:nvSpPr>
        <p:spPr>
          <a:xfrm>
            <a:off x="3030254" y="2595325"/>
            <a:ext cx="84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Worm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ACE9DC1-7E7A-47D2-B185-97BF096A34C2}"/>
              </a:ext>
            </a:extLst>
          </p:cNvPr>
          <p:cNvSpPr/>
          <p:nvPr/>
        </p:nvSpPr>
        <p:spPr>
          <a:xfrm>
            <a:off x="5229151" y="2595325"/>
            <a:ext cx="796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Trojan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4442E58-5C36-48A3-9593-365673A3310A}"/>
              </a:ext>
            </a:extLst>
          </p:cNvPr>
          <p:cNvSpPr/>
          <p:nvPr/>
        </p:nvSpPr>
        <p:spPr>
          <a:xfrm>
            <a:off x="3808489" y="3962791"/>
            <a:ext cx="145745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Ransomware</a:t>
            </a:r>
            <a:endParaRPr lang="ko-KR" altLang="en-US" sz="19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3010EA4-FFE3-4F0A-8B6B-F676A49FF4C6}"/>
              </a:ext>
            </a:extLst>
          </p:cNvPr>
          <p:cNvSpPr/>
          <p:nvPr/>
        </p:nvSpPr>
        <p:spPr>
          <a:xfrm>
            <a:off x="6147001" y="3942134"/>
            <a:ext cx="1141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Backdoor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A7BA755-C23C-40DD-B427-48A40F2471A0}"/>
              </a:ext>
            </a:extLst>
          </p:cNvPr>
          <p:cNvSpPr/>
          <p:nvPr/>
        </p:nvSpPr>
        <p:spPr>
          <a:xfrm>
            <a:off x="1856084" y="3955097"/>
            <a:ext cx="902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Rootkit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6D419C6-CD60-451B-A9C4-22457F6AC75C}"/>
              </a:ext>
            </a:extLst>
          </p:cNvPr>
          <p:cNvSpPr/>
          <p:nvPr/>
        </p:nvSpPr>
        <p:spPr>
          <a:xfrm>
            <a:off x="7079798" y="2614300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Downloader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9022B85-088E-4F60-9510-4B0C137D9AC5}"/>
              </a:ext>
            </a:extLst>
          </p:cNvPr>
          <p:cNvSpPr/>
          <p:nvPr/>
        </p:nvSpPr>
        <p:spPr>
          <a:xfrm>
            <a:off x="584144" y="2137422"/>
            <a:ext cx="1384489" cy="1346965"/>
          </a:xfrm>
          <a:prstGeom prst="ellipse">
            <a:avLst/>
          </a:prstGeom>
          <a:noFill/>
          <a:ln w="57150">
            <a:solidFill>
              <a:srgbClr val="FFD4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676B611-1737-42CA-A32F-3001E3EF80D5}"/>
              </a:ext>
            </a:extLst>
          </p:cNvPr>
          <p:cNvSpPr/>
          <p:nvPr/>
        </p:nvSpPr>
        <p:spPr>
          <a:xfrm>
            <a:off x="2760721" y="2137422"/>
            <a:ext cx="1384489" cy="1346965"/>
          </a:xfrm>
          <a:prstGeom prst="ellipse">
            <a:avLst/>
          </a:prstGeom>
          <a:noFill/>
          <a:ln w="57150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F6C8F32-C438-4FFD-A8A6-5996D6D9F377}"/>
              </a:ext>
            </a:extLst>
          </p:cNvPr>
          <p:cNvSpPr/>
          <p:nvPr/>
        </p:nvSpPr>
        <p:spPr>
          <a:xfrm>
            <a:off x="4937298" y="2137421"/>
            <a:ext cx="1384489" cy="1346965"/>
          </a:xfrm>
          <a:prstGeom prst="ellipse">
            <a:avLst/>
          </a:prstGeom>
          <a:noFill/>
          <a:ln w="5715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6220182-8FF5-41A2-A43B-F4D1BF3C5F39}"/>
              </a:ext>
            </a:extLst>
          </p:cNvPr>
          <p:cNvSpPr/>
          <p:nvPr/>
        </p:nvSpPr>
        <p:spPr>
          <a:xfrm>
            <a:off x="7113875" y="2137420"/>
            <a:ext cx="1384489" cy="1346965"/>
          </a:xfrm>
          <a:prstGeom prst="ellipse">
            <a:avLst/>
          </a:prstGeom>
          <a:noFill/>
          <a:ln w="57150">
            <a:solidFill>
              <a:srgbClr val="FFD4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E15DDB1-5001-430C-9FBF-2A62832A24C1}"/>
              </a:ext>
            </a:extLst>
          </p:cNvPr>
          <p:cNvSpPr/>
          <p:nvPr/>
        </p:nvSpPr>
        <p:spPr>
          <a:xfrm>
            <a:off x="1610103" y="3484385"/>
            <a:ext cx="1384489" cy="1346965"/>
          </a:xfrm>
          <a:prstGeom prst="ellipse">
            <a:avLst/>
          </a:prstGeom>
          <a:noFill/>
          <a:ln w="5715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8383F42-DA73-4024-AF75-75ED7FBB2514}"/>
              </a:ext>
            </a:extLst>
          </p:cNvPr>
          <p:cNvSpPr/>
          <p:nvPr/>
        </p:nvSpPr>
        <p:spPr>
          <a:xfrm>
            <a:off x="3849010" y="3484384"/>
            <a:ext cx="1384489" cy="1346965"/>
          </a:xfrm>
          <a:prstGeom prst="ellipse">
            <a:avLst/>
          </a:prstGeom>
          <a:noFill/>
          <a:ln w="57150">
            <a:solidFill>
              <a:srgbClr val="FFD4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04D44AC-B59C-45B1-AC63-53226ACC13B6}"/>
              </a:ext>
            </a:extLst>
          </p:cNvPr>
          <p:cNvSpPr/>
          <p:nvPr/>
        </p:nvSpPr>
        <p:spPr>
          <a:xfrm>
            <a:off x="6025587" y="3489354"/>
            <a:ext cx="1384489" cy="1346965"/>
          </a:xfrm>
          <a:prstGeom prst="ellipse">
            <a:avLst/>
          </a:prstGeom>
          <a:noFill/>
          <a:ln w="57150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3" name="Picture 6" descr="kaspersky lab logoì ëí ì´ë¯¸ì§ ê²ìê²°ê³¼">
            <a:extLst>
              <a:ext uri="{FF2B5EF4-FFF2-40B4-BE49-F238E27FC236}">
                <a16:creationId xmlns:a16="http://schemas.microsoft.com/office/drawing/2014/main" id="{3898D4CC-F5D1-4A47-A53B-765B474B7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41" y="189076"/>
            <a:ext cx="2088232" cy="47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8725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CA167-AFE6-4A2D-BD1C-1C2DFE230ED0}"/>
              </a:ext>
            </a:extLst>
          </p:cNvPr>
          <p:cNvSpPr txBox="1"/>
          <p:nvPr/>
        </p:nvSpPr>
        <p:spPr>
          <a:xfrm>
            <a:off x="2560872" y="4974683"/>
            <a:ext cx="4022255" cy="307777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바이러스토탈에서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약 </a:t>
            </a:r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60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여개의 안티바이러스의 분석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7A894C-F6F9-4CFC-8A4F-EC6EEDFDE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48" y="1849388"/>
            <a:ext cx="5677705" cy="3125295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56B1FE-51CE-435C-B638-B2A67DFB62D4}"/>
              </a:ext>
            </a:extLst>
          </p:cNvPr>
          <p:cNvSpPr/>
          <p:nvPr/>
        </p:nvSpPr>
        <p:spPr>
          <a:xfrm>
            <a:off x="1643360" y="1195417"/>
            <a:ext cx="2723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카스퍼스키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라벨 가져오기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159AB9-D279-47D1-8933-446ECF51E5B5}"/>
              </a:ext>
            </a:extLst>
          </p:cNvPr>
          <p:cNvGrpSpPr/>
          <p:nvPr/>
        </p:nvGrpSpPr>
        <p:grpSpPr>
          <a:xfrm>
            <a:off x="-324544" y="1167586"/>
            <a:ext cx="1919116" cy="523220"/>
            <a:chOff x="-324544" y="1176878"/>
            <a:chExt cx="1919116" cy="52322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6B50CBC-B933-4A67-8F5F-CE9E61D9AE79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34FE25D-FF7E-4060-96AB-2485DEFAAABB}"/>
                </a:ext>
              </a:extLst>
            </p:cNvPr>
            <p:cNvSpPr/>
            <p:nvPr/>
          </p:nvSpPr>
          <p:spPr>
            <a:xfrm>
              <a:off x="1077476" y="1176878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0" name="Picture 6" descr="kaspersky lab logoì ëí ì´ë¯¸ì§ ê²ìê²°ê³¼">
            <a:extLst>
              <a:ext uri="{FF2B5EF4-FFF2-40B4-BE49-F238E27FC236}">
                <a16:creationId xmlns:a16="http://schemas.microsoft.com/office/drawing/2014/main" id="{D73B77E2-C639-4262-AFCF-6B1BCF165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41" y="189076"/>
            <a:ext cx="2088232" cy="47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1624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6ECD1E-137A-406B-9647-7A5CECA0B8A3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01.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프로젝트 목표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48464" y="5445658"/>
            <a:ext cx="437864" cy="304271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6E8C9A-3A34-48DB-A030-BE3685FCCC78}"/>
              </a:ext>
            </a:extLst>
          </p:cNvPr>
          <p:cNvSpPr/>
          <p:nvPr/>
        </p:nvSpPr>
        <p:spPr>
          <a:xfrm>
            <a:off x="0" y="1223699"/>
            <a:ext cx="9144000" cy="538873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DA2B6"/>
              </a:solidFill>
              <a:ea typeface="1훈나무그늘 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FB4A48-D517-4B0B-9BDE-F3028B22A677}"/>
              </a:ext>
            </a:extLst>
          </p:cNvPr>
          <p:cNvSpPr txBox="1"/>
          <p:nvPr/>
        </p:nvSpPr>
        <p:spPr>
          <a:xfrm>
            <a:off x="2179072" y="1262302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기하급수적으로 증가하는 악성코드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1" name="그림 20" descr="https://www.av-test.org/typo3temp/avtestreports/malware-all-years_sum_en.png">
            <a:extLst>
              <a:ext uri="{FF2B5EF4-FFF2-40B4-BE49-F238E27FC236}">
                <a16:creationId xmlns:a16="http://schemas.microsoft.com/office/drawing/2014/main" id="{7C77C00F-6546-410D-8A3F-8393F628F66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801"/>
          <a:stretch/>
        </p:blipFill>
        <p:spPr>
          <a:xfrm>
            <a:off x="2179072" y="1847254"/>
            <a:ext cx="4785855" cy="34648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2" y="822358"/>
            <a:ext cx="9161647" cy="4900507"/>
          </a:xfrm>
          <a:prstGeom prst="rect">
            <a:avLst/>
          </a:prstGeom>
          <a:solidFill>
            <a:schemeClr val="tx1">
              <a:lumMod val="75000"/>
              <a:lumOff val="2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sz="9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646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1287" y="1909549"/>
            <a:ext cx="57390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3600" dirty="0"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현격히 부족한 </a:t>
            </a:r>
            <a:endParaRPr lang="en-US" altLang="ko-KR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8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악성코드 전문가의 수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1908" y="1618141"/>
            <a:ext cx="802655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   </a:t>
            </a:r>
            <a:r>
              <a:rPr lang="en-US" altLang="ko-KR" sz="1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BCD2CD-0223-471F-9701-77A1C46F85D9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53725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CA167-AFE6-4A2D-BD1C-1C2DFE230ED0}"/>
              </a:ext>
            </a:extLst>
          </p:cNvPr>
          <p:cNvSpPr txBox="1"/>
          <p:nvPr/>
        </p:nvSpPr>
        <p:spPr>
          <a:xfrm>
            <a:off x="2024675" y="5070003"/>
            <a:ext cx="5296002" cy="307777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바이러스토탈에서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제공되는 </a:t>
            </a:r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API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를 통하여 받을 수 있는 </a:t>
            </a:r>
            <a:r>
              <a:rPr lang="en-US" altLang="ko-KR" sz="1400" b="1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json</a:t>
            </a:r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형식의 분석 결과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9154109-CCB8-4FB8-B31D-6FA68102C8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51719" y="1775445"/>
            <a:ext cx="5268957" cy="3294558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54D6CE-FDAD-49DD-BADB-244D33CB980A}"/>
              </a:ext>
            </a:extLst>
          </p:cNvPr>
          <p:cNvSpPr/>
          <p:nvPr/>
        </p:nvSpPr>
        <p:spPr>
          <a:xfrm>
            <a:off x="1643360" y="1195417"/>
            <a:ext cx="2723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카스퍼스키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라벨 가져오기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1287936-1005-4636-9A81-7FF23E089127}"/>
              </a:ext>
            </a:extLst>
          </p:cNvPr>
          <p:cNvGrpSpPr/>
          <p:nvPr/>
        </p:nvGrpSpPr>
        <p:grpSpPr>
          <a:xfrm>
            <a:off x="-324544" y="1167586"/>
            <a:ext cx="1919116" cy="523220"/>
            <a:chOff x="-324544" y="1176878"/>
            <a:chExt cx="1919116" cy="52322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916DF47-8F52-489D-992D-7C1DA0DAA78B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D9EBC3A-F105-4CE0-8D99-0DE33F3DD83A}"/>
                </a:ext>
              </a:extLst>
            </p:cNvPr>
            <p:cNvSpPr/>
            <p:nvPr/>
          </p:nvSpPr>
          <p:spPr>
            <a:xfrm>
              <a:off x="1077476" y="1176878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3" name="Picture 6" descr="kaspersky lab logoì ëí ì´ë¯¸ì§ ê²ìê²°ê³¼">
            <a:extLst>
              <a:ext uri="{FF2B5EF4-FFF2-40B4-BE49-F238E27FC236}">
                <a16:creationId xmlns:a16="http://schemas.microsoft.com/office/drawing/2014/main" id="{644865AE-CC1B-4943-8E23-901568AA6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41" y="189076"/>
            <a:ext cx="2088232" cy="47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91281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3864E8-2E82-474E-ACAE-2FE3ED00A1A3}"/>
              </a:ext>
            </a:extLst>
          </p:cNvPr>
          <p:cNvSpPr txBox="1"/>
          <p:nvPr/>
        </p:nvSpPr>
        <p:spPr>
          <a:xfrm>
            <a:off x="3139847" y="5040620"/>
            <a:ext cx="2808311" cy="307777"/>
          </a:xfrm>
          <a:prstGeom prst="rect">
            <a:avLst/>
          </a:prstGeom>
          <a:solidFill>
            <a:srgbClr val="F1646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AWS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EC2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인스턴스를 활용한 분산 분석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763688" y="1800009"/>
            <a:ext cx="5658155" cy="3217731"/>
          </a:xfrm>
          <a:prstGeom prst="rect">
            <a:avLst/>
          </a:prstGeom>
          <a:noFill/>
          <a:ln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C:\Users\joonwoo\AppData\Local\Microsoft\Windows\INetCache\Content.Word\슬라이드1.png">
            <a:extLst>
              <a:ext uri="{FF2B5EF4-FFF2-40B4-BE49-F238E27FC236}">
                <a16:creationId xmlns:a16="http://schemas.microsoft.com/office/drawing/2014/main" id="{1D1BBAFD-DD56-4CD7-A72C-68EAEE0C3D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95" y="1880375"/>
            <a:ext cx="5467175" cy="30649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AA0939-86EF-44BD-A5EE-56CF922E9C16}"/>
              </a:ext>
            </a:extLst>
          </p:cNvPr>
          <p:cNvSpPr/>
          <p:nvPr/>
        </p:nvSpPr>
        <p:spPr>
          <a:xfrm>
            <a:off x="1643360" y="1195417"/>
            <a:ext cx="5262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대량의 악성코드의 </a:t>
            </a:r>
            <a:r>
              <a:rPr lang="ko-KR" altLang="en-US" sz="2000" b="1" spc="-15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바이러스토탈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리포트를 가져오기</a:t>
            </a:r>
            <a:endParaRPr lang="en-US" altLang="ko-KR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94DBEF9-7F72-4CA6-8D92-F94885D03B80}"/>
              </a:ext>
            </a:extLst>
          </p:cNvPr>
          <p:cNvGrpSpPr/>
          <p:nvPr/>
        </p:nvGrpSpPr>
        <p:grpSpPr>
          <a:xfrm>
            <a:off x="-324544" y="1167586"/>
            <a:ext cx="1977819" cy="523220"/>
            <a:chOff x="-324544" y="1176878"/>
            <a:chExt cx="1977819" cy="52322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4A196F-0DCF-4E14-8167-8BCE6AEA54C7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44A39A-923A-457F-A896-BFB8198123A0}"/>
                </a:ext>
              </a:extLst>
            </p:cNvPr>
            <p:cNvSpPr/>
            <p:nvPr/>
          </p:nvSpPr>
          <p:spPr>
            <a:xfrm>
              <a:off x="1077476" y="1176878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26860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딥러닝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9" name="Picture 12" descr="tensor flow에 대한 이미지 검색결과">
            <a:extLst>
              <a:ext uri="{FF2B5EF4-FFF2-40B4-BE49-F238E27FC236}">
                <a16:creationId xmlns:a16="http://schemas.microsoft.com/office/drawing/2014/main" id="{7C58B8F3-5782-4081-BAAE-D29600C5B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" t="30165" r="11679" b="36119"/>
          <a:stretch/>
        </p:blipFill>
        <p:spPr bwMode="auto">
          <a:xfrm>
            <a:off x="7010806" y="225508"/>
            <a:ext cx="1969827" cy="37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EE94EC2-D676-4747-89FA-FB18CA902474}"/>
              </a:ext>
            </a:extLst>
          </p:cNvPr>
          <p:cNvSpPr/>
          <p:nvPr/>
        </p:nvSpPr>
        <p:spPr>
          <a:xfrm>
            <a:off x="3019354" y="1561356"/>
            <a:ext cx="3240360" cy="3168352"/>
          </a:xfrm>
          <a:prstGeom prst="ellipse">
            <a:avLst/>
          </a:prstGeom>
          <a:solidFill>
            <a:srgbClr val="FFD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정적 분석</a:t>
            </a:r>
          </a:p>
        </p:txBody>
      </p:sp>
      <p:pic>
        <p:nvPicPr>
          <p:cNvPr id="12" name="Picture 4" descr="IDA pro logo에 대한 이미지 검색결과">
            <a:extLst>
              <a:ext uri="{FF2B5EF4-FFF2-40B4-BE49-F238E27FC236}">
                <a16:creationId xmlns:a16="http://schemas.microsoft.com/office/drawing/2014/main" id="{EE38CA63-176E-4B57-B527-2346C5265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198" y="2607212"/>
            <a:ext cx="1940672" cy="53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0213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딥러닝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F6B9F2-39EC-4DA1-AF2F-B07B7321B78E}"/>
              </a:ext>
            </a:extLst>
          </p:cNvPr>
          <p:cNvSpPr/>
          <p:nvPr/>
        </p:nvSpPr>
        <p:spPr>
          <a:xfrm>
            <a:off x="2304000" y="895500"/>
            <a:ext cx="4536000" cy="3924000"/>
          </a:xfrm>
          <a:prstGeom prst="rect">
            <a:avLst/>
          </a:prstGeom>
          <a:noFill/>
          <a:ln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2" name="그림 231">
            <a:extLst>
              <a:ext uri="{FF2B5EF4-FFF2-40B4-BE49-F238E27FC236}">
                <a16:creationId xmlns:a16="http://schemas.microsoft.com/office/drawing/2014/main" id="{7B50F8CD-034F-4D6C-97DC-C816AAB5A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73" y="949500"/>
            <a:ext cx="4428254" cy="3816000"/>
          </a:xfrm>
          <a:prstGeom prst="rect">
            <a:avLst/>
          </a:prstGeom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5EA11BBF-B752-4B0C-989C-098CCED3F65E}"/>
              </a:ext>
            </a:extLst>
          </p:cNvPr>
          <p:cNvSpPr txBox="1"/>
          <p:nvPr/>
        </p:nvSpPr>
        <p:spPr>
          <a:xfrm>
            <a:off x="3761910" y="4819500"/>
            <a:ext cx="1620180" cy="307777"/>
          </a:xfrm>
          <a:prstGeom prst="rect">
            <a:avLst/>
          </a:prstGeom>
          <a:solidFill>
            <a:srgbClr val="F1646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심층신경망 모델 구조</a:t>
            </a:r>
          </a:p>
        </p:txBody>
      </p:sp>
      <p:pic>
        <p:nvPicPr>
          <p:cNvPr id="11" name="Picture 12" descr="tensor flow에 대한 이미지 검색결과">
            <a:extLst>
              <a:ext uri="{FF2B5EF4-FFF2-40B4-BE49-F238E27FC236}">
                <a16:creationId xmlns:a16="http://schemas.microsoft.com/office/drawing/2014/main" id="{3C60B8B7-A2F1-4A67-B61D-0517365B53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" t="30165" r="11679" b="36119"/>
          <a:stretch/>
        </p:blipFill>
        <p:spPr bwMode="auto">
          <a:xfrm>
            <a:off x="7010806" y="225508"/>
            <a:ext cx="1969827" cy="37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4675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224AB-BAAB-4B5E-BD82-9FA58B294F7B}"/>
              </a:ext>
            </a:extLst>
          </p:cNvPr>
          <p:cNvSpPr txBox="1"/>
          <p:nvPr/>
        </p:nvSpPr>
        <p:spPr>
          <a:xfrm>
            <a:off x="2231740" y="1273324"/>
            <a:ext cx="4644516" cy="584775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대량의 악성코드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샘플 </a:t>
            </a:r>
            <a:r>
              <a:rPr lang="ko-KR" altLang="ko-KR" sz="1600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데이타를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어떻게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운용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하여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ko-KR" sz="1600" dirty="0" err="1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데이타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사용에 대한 </a:t>
            </a:r>
            <a:r>
              <a:rPr lang="ko-KR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시간 비용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을 </a:t>
            </a:r>
            <a:r>
              <a:rPr lang="ko-KR" altLang="ko-KR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최소화</a:t>
            </a:r>
            <a:r>
              <a:rPr lang="ko-KR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할 것 인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가</a:t>
            </a:r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?</a:t>
            </a:r>
            <a:endParaRPr lang="ko-KR" altLang="en-US" sz="16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  <a:cs typeface="Arial Unicode MS" panose="020B06040202020202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0A0514-6764-4210-BD0C-BD37EDFCF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993404"/>
            <a:ext cx="3241467" cy="324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2257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1897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 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– DBMS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구축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-324544" y="973051"/>
            <a:ext cx="1953442" cy="523220"/>
            <a:chOff x="-324544" y="1170577"/>
            <a:chExt cx="1953442" cy="523220"/>
          </a:xfrm>
        </p:grpSpPr>
        <p:sp>
          <p:nvSpPr>
            <p:cNvPr id="25" name="직사각형 24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691680" y="1405641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실험적인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사용 및 저장을 위한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91680" y="1005531"/>
            <a:ext cx="1441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의 유연성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691680" y="1995353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Read 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연산 위주의 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17440" y="2374930"/>
            <a:ext cx="3906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중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접근은 주로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검색을 위해 사용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-324544" y="1949186"/>
            <a:ext cx="1981025" cy="523220"/>
            <a:chOff x="-324544" y="1170577"/>
            <a:chExt cx="1981025" cy="523220"/>
          </a:xfrm>
        </p:grpSpPr>
        <p:sp>
          <p:nvSpPr>
            <p:cNvPr id="33" name="직사각형 32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080682" y="1170577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763688" y="2785492"/>
            <a:ext cx="5743458" cy="2765227"/>
            <a:chOff x="1636854" y="1696194"/>
            <a:chExt cx="5743458" cy="276522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C3864E8-2E82-474E-ACAE-2FE3ED00A1A3}"/>
                </a:ext>
              </a:extLst>
            </p:cNvPr>
            <p:cNvSpPr txBox="1"/>
            <p:nvPr/>
          </p:nvSpPr>
          <p:spPr>
            <a:xfrm>
              <a:off x="3171058" y="4153644"/>
              <a:ext cx="2625078" cy="307777"/>
            </a:xfrm>
            <a:prstGeom prst="rect">
              <a:avLst/>
            </a:prstGeom>
            <a:solidFill>
              <a:srgbClr val="F1646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NOSQL DBMS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인 </a:t>
              </a:r>
              <a:r>
                <a:rPr lang="en-US" altLang="ko-KR" sz="1400" b="1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MongoDB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를 구축</a:t>
              </a:r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</a:t>
              </a:r>
              <a:endPara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1636854" y="1696194"/>
              <a:ext cx="5743458" cy="2457450"/>
              <a:chOff x="1463708" y="1574148"/>
              <a:chExt cx="5743458" cy="2457450"/>
            </a:xfrm>
          </p:grpSpPr>
          <p:pic>
            <p:nvPicPr>
              <p:cNvPr id="38" name="그림 37"/>
              <p:cNvPicPr/>
              <p:nvPr/>
            </p:nvPicPr>
            <p:blipFill rotWithShape="1">
              <a:blip r:embed="rId3"/>
              <a:srcRect b="5008"/>
              <a:stretch/>
            </p:blipFill>
            <p:spPr bwMode="auto">
              <a:xfrm>
                <a:off x="1475656" y="1574148"/>
                <a:ext cx="5731510" cy="245745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39" name="직사각형 38"/>
              <p:cNvSpPr/>
              <p:nvPr/>
            </p:nvSpPr>
            <p:spPr>
              <a:xfrm>
                <a:off x="1463708" y="1574148"/>
                <a:ext cx="5731510" cy="2457450"/>
              </a:xfrm>
              <a:prstGeom prst="rect">
                <a:avLst/>
              </a:prstGeom>
              <a:noFill/>
              <a:ln>
                <a:solidFill>
                  <a:srgbClr val="F164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22" y="168152"/>
            <a:ext cx="1751674" cy="4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1695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FF4D9F8B-4479-4EF3-9224-96DD13BCF6A6}"/>
              </a:ext>
            </a:extLst>
          </p:cNvPr>
          <p:cNvSpPr/>
          <p:nvPr/>
        </p:nvSpPr>
        <p:spPr>
          <a:xfrm>
            <a:off x="4716016" y="2040592"/>
            <a:ext cx="2917830" cy="2892683"/>
          </a:xfrm>
          <a:prstGeom prst="ellipse">
            <a:avLst/>
          </a:prstGeom>
          <a:solidFill>
            <a:srgbClr val="F1646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1238142-462B-4EED-A284-4BA7270A5664}"/>
              </a:ext>
            </a:extLst>
          </p:cNvPr>
          <p:cNvSpPr/>
          <p:nvPr/>
        </p:nvSpPr>
        <p:spPr>
          <a:xfrm>
            <a:off x="1582162" y="2040591"/>
            <a:ext cx="2917830" cy="2892683"/>
          </a:xfrm>
          <a:prstGeom prst="ellipse">
            <a:avLst/>
          </a:prstGeom>
          <a:solidFill>
            <a:srgbClr val="F1646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98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6224AB-BAAB-4B5E-BD82-9FA58B294F7B}"/>
              </a:ext>
            </a:extLst>
          </p:cNvPr>
          <p:cNvSpPr txBox="1"/>
          <p:nvPr/>
        </p:nvSpPr>
        <p:spPr>
          <a:xfrm>
            <a:off x="2339752" y="1273324"/>
            <a:ext cx="4536504" cy="584775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업로드 한 파일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과 기존 </a:t>
            </a:r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DB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에 있는 파일에서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유사한 파일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을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어떻게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찾아서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보여줄 것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인가</a:t>
            </a:r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?</a:t>
            </a:r>
            <a:endParaRPr lang="ko-KR" altLang="en-US" sz="16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  <a:cs typeface="Arial Unicode MS" panose="020B06040202020202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9694195-431A-43C8-B6F2-B31744153D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91" y="2682749"/>
            <a:ext cx="1401122" cy="14146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03EF0C-9D63-411D-BA66-FA6775DDD9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89" y="2750678"/>
            <a:ext cx="1017658" cy="10274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099C86B-B40F-4402-9F68-3485617C1F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569" y="3119349"/>
            <a:ext cx="1023850" cy="10337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B0B957A-BC9C-4659-B6C2-7AAA4DE2CA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2" y="3494272"/>
            <a:ext cx="1023850" cy="10337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E7FAE9F-D0C6-4F35-A951-FBBBCFDA29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119" y="3009179"/>
            <a:ext cx="1842286" cy="136872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603CCA5-8B32-40AB-96C2-D77872B350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27" y="2750678"/>
            <a:ext cx="1023850" cy="10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0130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2266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 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–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유사한 파일 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691680" y="1006159"/>
            <a:ext cx="41729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어떤 방법으로 유사도 측정을 할 것인가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000" b="1" spc="-15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-324544" y="966128"/>
            <a:ext cx="2003135" cy="523220"/>
            <a:chOff x="-324544" y="1170577"/>
            <a:chExt cx="2003135" cy="523220"/>
          </a:xfrm>
        </p:grpSpPr>
        <p:sp>
          <p:nvSpPr>
            <p:cNvPr id="33" name="직사각형 32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15616" y="1170577"/>
              <a:ext cx="5629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368615" y="130728"/>
            <a:ext cx="2315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/>
              <a:t>SSDeep</a:t>
            </a:r>
            <a:endParaRPr lang="ko-KR" altLang="en-US" sz="14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1043608" y="1697651"/>
            <a:ext cx="6984776" cy="3748008"/>
            <a:chOff x="971600" y="1592096"/>
            <a:chExt cx="7128792" cy="388752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2116023"/>
              <a:ext cx="6628793" cy="288032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C3864E8-2E82-474E-ACAE-2FE3ED00A1A3}"/>
                </a:ext>
              </a:extLst>
            </p:cNvPr>
            <p:cNvSpPr txBox="1"/>
            <p:nvPr/>
          </p:nvSpPr>
          <p:spPr>
            <a:xfrm>
              <a:off x="2940463" y="5171848"/>
              <a:ext cx="3263073" cy="307777"/>
            </a:xfrm>
            <a:prstGeom prst="rect">
              <a:avLst/>
            </a:prstGeom>
            <a:solidFill>
              <a:srgbClr val="F1646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SSDeep</a:t>
              </a:r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유사도 측정 툴을 이용한 </a:t>
              </a:r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Hash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값 도출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71600" y="1592096"/>
              <a:ext cx="7128792" cy="3579752"/>
            </a:xfrm>
            <a:prstGeom prst="rect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811256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2266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 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–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유사한 파일 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84204"/>
            <a:ext cx="1157362" cy="757072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691680" y="989987"/>
            <a:ext cx="4929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도출된 </a:t>
            </a:r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Hash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 간의 유사도 비교를 위한 전 처리 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-324544" y="966128"/>
            <a:ext cx="1997055" cy="523220"/>
            <a:chOff x="-324544" y="1170577"/>
            <a:chExt cx="1997055" cy="523220"/>
          </a:xfrm>
        </p:grpSpPr>
        <p:sp>
          <p:nvSpPr>
            <p:cNvPr id="36" name="직사각형 35"/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80682" y="1170577"/>
              <a:ext cx="5918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71600" y="1592096"/>
            <a:ext cx="7128792" cy="3885632"/>
            <a:chOff x="1115616" y="1439885"/>
            <a:chExt cx="7128792" cy="388563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3648" y="1633364"/>
              <a:ext cx="6696744" cy="329261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3864E8-2E82-474E-ACAE-2FE3ED00A1A3}"/>
                </a:ext>
              </a:extLst>
            </p:cNvPr>
            <p:cNvSpPr txBox="1"/>
            <p:nvPr/>
          </p:nvSpPr>
          <p:spPr>
            <a:xfrm>
              <a:off x="2555776" y="5017740"/>
              <a:ext cx="4350743" cy="307777"/>
            </a:xfrm>
            <a:prstGeom prst="rect">
              <a:avLst/>
            </a:prstGeom>
            <a:solidFill>
              <a:srgbClr val="F1646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스트링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400" b="1" spc="-13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매칭을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하기 위해 </a:t>
              </a:r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N-Gram Tokenize 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를 이용하여 전 처리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15616" y="1439885"/>
              <a:ext cx="7128792" cy="3579752"/>
            </a:xfrm>
            <a:prstGeom prst="rect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52021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2266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 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–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유사한 파일 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43D6B9-8984-4EC6-9A60-3EC78EFF0B8A}"/>
              </a:ext>
            </a:extLst>
          </p:cNvPr>
          <p:cNvSpPr/>
          <p:nvPr/>
        </p:nvSpPr>
        <p:spPr>
          <a:xfrm>
            <a:off x="1691680" y="1031459"/>
            <a:ext cx="21771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빠른 검색 위한 방법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CD1DB8-6E49-4F6A-A77D-F9ABEFE755F3}"/>
              </a:ext>
            </a:extLst>
          </p:cNvPr>
          <p:cNvGrpSpPr/>
          <p:nvPr/>
        </p:nvGrpSpPr>
        <p:grpSpPr>
          <a:xfrm>
            <a:off x="-324544" y="985292"/>
            <a:ext cx="1977819" cy="523220"/>
            <a:chOff x="-324544" y="1170577"/>
            <a:chExt cx="1977819" cy="52322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9B0521F-45F0-4AD6-B3A9-E72A5A93B9D3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64934B-438C-4EB7-B0BC-86C26F00E8A9}"/>
                </a:ext>
              </a:extLst>
            </p:cNvPr>
            <p:cNvSpPr/>
            <p:nvPr/>
          </p:nvSpPr>
          <p:spPr>
            <a:xfrm>
              <a:off x="1080682" y="1170577"/>
              <a:ext cx="5725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115616" y="1633364"/>
            <a:ext cx="6863778" cy="3874125"/>
            <a:chOff x="1472666" y="1738107"/>
            <a:chExt cx="6431730" cy="37020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3864E8-2E82-474E-ACAE-2FE3ED00A1A3}"/>
                </a:ext>
              </a:extLst>
            </p:cNvPr>
            <p:cNvSpPr txBox="1"/>
            <p:nvPr/>
          </p:nvSpPr>
          <p:spPr>
            <a:xfrm>
              <a:off x="3092075" y="5146033"/>
              <a:ext cx="3235954" cy="294105"/>
            </a:xfrm>
            <a:prstGeom prst="rect">
              <a:avLst/>
            </a:prstGeom>
            <a:solidFill>
              <a:srgbClr val="F1646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Tokenize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된 </a:t>
              </a:r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word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를 빠른 검색 을</a:t>
              </a:r>
              <a:r>
                <a: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</a:t>
              </a:r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위해  역 인덱싱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472666" y="1738107"/>
              <a:ext cx="6431730" cy="3387876"/>
            </a:xfrm>
            <a:prstGeom prst="rect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1680" y="1904895"/>
              <a:ext cx="6117690" cy="3145580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7A29FC1A-CA84-4A1D-BF33-7781A550C9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84204"/>
            <a:ext cx="1157362" cy="7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2467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339B8F-6A2D-432B-806F-3C9E5D4BBAF3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01.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프로젝트 목표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5456FC4-AD8D-480C-AE37-065E6632F6D3}"/>
              </a:ext>
            </a:extLst>
          </p:cNvPr>
          <p:cNvSpPr/>
          <p:nvPr/>
        </p:nvSpPr>
        <p:spPr>
          <a:xfrm>
            <a:off x="3419872" y="1777380"/>
            <a:ext cx="2304256" cy="2232248"/>
          </a:xfrm>
          <a:prstGeom prst="ellipse">
            <a:avLst/>
          </a:prstGeom>
          <a:solidFill>
            <a:schemeClr val="bg1"/>
          </a:solidFill>
          <a:ln w="76200">
            <a:solidFill>
              <a:srgbClr val="FAC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587B60E-FED1-4FEB-AF2D-98E74784F3FB}"/>
              </a:ext>
            </a:extLst>
          </p:cNvPr>
          <p:cNvSpPr/>
          <p:nvPr/>
        </p:nvSpPr>
        <p:spPr>
          <a:xfrm>
            <a:off x="6300192" y="1777380"/>
            <a:ext cx="2304256" cy="223224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8073022D-EE4F-4F36-904A-2C14BC6F8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9"/>
          <a:stretch/>
        </p:blipFill>
        <p:spPr bwMode="auto">
          <a:xfrm>
            <a:off x="6657999" y="1993404"/>
            <a:ext cx="1588641" cy="16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ì´ë¯¸ì§ ê²ìê²°ê³¼">
            <a:extLst>
              <a:ext uri="{FF2B5EF4-FFF2-40B4-BE49-F238E27FC236}">
                <a16:creationId xmlns:a16="http://schemas.microsoft.com/office/drawing/2014/main" id="{C321AB5B-A2FF-459A-8AB1-4F138221E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64" y="2668925"/>
            <a:ext cx="2050871" cy="44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16703AA-E986-4274-927A-4A1F20465F64}"/>
              </a:ext>
            </a:extLst>
          </p:cNvPr>
          <p:cNvSpPr/>
          <p:nvPr/>
        </p:nvSpPr>
        <p:spPr>
          <a:xfrm>
            <a:off x="539552" y="1777380"/>
            <a:ext cx="2304256" cy="2232248"/>
          </a:xfrm>
          <a:prstGeom prst="ellipse">
            <a:avLst/>
          </a:prstGeom>
          <a:solidFill>
            <a:schemeClr val="bg1"/>
          </a:solidFill>
          <a:ln w="762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7FF65D-0B18-454E-BAD3-B29E31BFC2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85" y="1993404"/>
            <a:ext cx="628877" cy="7856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EEBA61A-3211-45DC-9B86-C088113E63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83" y="3130514"/>
            <a:ext cx="467102" cy="4716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27934CE-A9A6-40EE-872D-6A0E61AC55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15" y="3130514"/>
            <a:ext cx="467102" cy="4716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172EBEA-4421-4776-91D4-9E2DD2F107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247" y="3128021"/>
            <a:ext cx="467102" cy="47161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DC66472-B482-49F5-804C-486E0A9EDC18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1169134" y="2779075"/>
            <a:ext cx="547990" cy="351439"/>
          </a:xfrm>
          <a:prstGeom prst="straightConnector1">
            <a:avLst/>
          </a:prstGeom>
          <a:ln w="19050">
            <a:solidFill>
              <a:srgbClr val="0DA2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C661DC-6F15-4D11-92E0-4795A4E90FC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709466" y="2777829"/>
            <a:ext cx="0" cy="352685"/>
          </a:xfrm>
          <a:prstGeom prst="straightConnector1">
            <a:avLst/>
          </a:prstGeom>
          <a:ln w="19050">
            <a:solidFill>
              <a:srgbClr val="0DA2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AC07202-9CF7-4B3C-8BFF-F9B39EDD75F1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1717124" y="2779075"/>
            <a:ext cx="532674" cy="348946"/>
          </a:xfrm>
          <a:prstGeom prst="straightConnector1">
            <a:avLst/>
          </a:prstGeom>
          <a:ln w="19050">
            <a:solidFill>
              <a:srgbClr val="0DA2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55AA23-A468-4BA6-9E8F-99C4B408C51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02848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2266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데이타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처리 </a:t>
            </a:r>
            <a:r>
              <a:rPr lang="en-US" altLang="ko-KR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– </a:t>
            </a:r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유사한 파일 검색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CD1DB8-6E49-4F6A-A77D-F9ABEFE755F3}"/>
              </a:ext>
            </a:extLst>
          </p:cNvPr>
          <p:cNvGrpSpPr/>
          <p:nvPr/>
        </p:nvGrpSpPr>
        <p:grpSpPr>
          <a:xfrm>
            <a:off x="-324544" y="985292"/>
            <a:ext cx="1992246" cy="523220"/>
            <a:chOff x="-324544" y="1170577"/>
            <a:chExt cx="1992246" cy="52322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9B0521F-45F0-4AD6-B3A9-E72A5A93B9D3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64934B-438C-4EB7-B0BC-86C26F00E8A9}"/>
                </a:ext>
              </a:extLst>
            </p:cNvPr>
            <p:cNvSpPr/>
            <p:nvPr/>
          </p:nvSpPr>
          <p:spPr>
            <a:xfrm>
              <a:off x="1080682" y="1170577"/>
              <a:ext cx="5870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43D6B9-8984-4EC6-9A60-3EC78EFF0B8A}"/>
              </a:ext>
            </a:extLst>
          </p:cNvPr>
          <p:cNvSpPr/>
          <p:nvPr/>
        </p:nvSpPr>
        <p:spPr>
          <a:xfrm>
            <a:off x="1691680" y="1031459"/>
            <a:ext cx="35782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한 파일과 유사한 파일 검색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15616" y="1633364"/>
            <a:ext cx="6863778" cy="3853143"/>
            <a:chOff x="1115616" y="1633364"/>
            <a:chExt cx="6863778" cy="385314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3864E8-2E82-474E-ACAE-2FE3ED00A1A3}"/>
                </a:ext>
              </a:extLst>
            </p:cNvPr>
            <p:cNvSpPr txBox="1"/>
            <p:nvPr/>
          </p:nvSpPr>
          <p:spPr>
            <a:xfrm>
              <a:off x="3359373" y="5178730"/>
              <a:ext cx="2376264" cy="307777"/>
            </a:xfrm>
            <a:prstGeom prst="rect">
              <a:avLst/>
            </a:prstGeom>
            <a:solidFill>
              <a:srgbClr val="F1646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rial Unicode MS" panose="020B0604020202020204" pitchFamily="50" charset="-127"/>
                </a:rPr>
                <a:t> 유사한 파일을 찾는 질의의 과정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115616" y="1633364"/>
              <a:ext cx="6863778" cy="3545366"/>
            </a:xfrm>
            <a:prstGeom prst="rect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5656" y="1798335"/>
              <a:ext cx="6120680" cy="3219405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5A20CF7E-82AC-438E-9CD4-69D2865154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84204"/>
            <a:ext cx="1157362" cy="7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8792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33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11AA20AA-F285-454D-A4C6-31D3BA58ED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78" y="2209427"/>
            <a:ext cx="2024589" cy="202458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F8D63076-B6FF-4D37-97BF-5CD1715F2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418" y="2374050"/>
            <a:ext cx="2281918" cy="1695342"/>
          </a:xfrm>
          <a:prstGeom prst="rect">
            <a:avLst/>
          </a:prstGeom>
        </p:spPr>
      </p:pic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826653C1-599A-426C-B5FC-3CB9469FB8F5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3378567" y="3221721"/>
            <a:ext cx="1935851" cy="1"/>
          </a:xfrm>
          <a:prstGeom prst="straightConnector1">
            <a:avLst/>
          </a:prstGeom>
          <a:ln w="57150">
            <a:solidFill>
              <a:srgbClr val="F164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4" descr="ê´ë ¨ ì´ë¯¸ì§">
            <a:extLst>
              <a:ext uri="{FF2B5EF4-FFF2-40B4-BE49-F238E27FC236}">
                <a16:creationId xmlns:a16="http://schemas.microsoft.com/office/drawing/2014/main" id="{FA146F80-5C84-4B51-81BE-F8EE97CF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792" y="1633364"/>
            <a:ext cx="1957170" cy="67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86775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33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9BAD92-F77A-444D-9EA5-7AADBBA9C26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" b="11981"/>
          <a:stretch/>
        </p:blipFill>
        <p:spPr bwMode="auto">
          <a:xfrm>
            <a:off x="447660" y="1925197"/>
            <a:ext cx="4762880" cy="2664296"/>
          </a:xfrm>
          <a:prstGeom prst="rect">
            <a:avLst/>
          </a:prstGeom>
          <a:ln w="28575">
            <a:solidFill>
              <a:srgbClr val="F1646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A24CCC-2979-4281-96BA-80F7902037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16"/>
          <a:stretch/>
        </p:blipFill>
        <p:spPr>
          <a:xfrm>
            <a:off x="5586949" y="1866364"/>
            <a:ext cx="3096198" cy="2700924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85BCFD-4FCD-49D5-9989-0744E08CB152}"/>
              </a:ext>
            </a:extLst>
          </p:cNvPr>
          <p:cNvSpPr txBox="1"/>
          <p:nvPr/>
        </p:nvSpPr>
        <p:spPr>
          <a:xfrm>
            <a:off x="1516400" y="4596725"/>
            <a:ext cx="2625399" cy="276999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브라우저의 폭 </a:t>
            </a:r>
            <a:r>
              <a:rPr lang="en-US" altLang="ko-KR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768px </a:t>
            </a:r>
            <a:r>
              <a:rPr lang="ko-KR" altLang="en-US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이상일 때</a:t>
            </a:r>
            <a:r>
              <a:rPr lang="en-US" altLang="ko-KR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 초기화면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8AD9F7-BA30-4897-A47A-94B1F667A515}"/>
              </a:ext>
            </a:extLst>
          </p:cNvPr>
          <p:cNvSpPr txBox="1"/>
          <p:nvPr/>
        </p:nvSpPr>
        <p:spPr>
          <a:xfrm>
            <a:off x="5552265" y="4578063"/>
            <a:ext cx="3168206" cy="276999"/>
          </a:xfrm>
          <a:prstGeom prst="rect">
            <a:avLst/>
          </a:prstGeom>
          <a:solidFill>
            <a:srgbClr val="F1646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브라우저의 폭 </a:t>
            </a:r>
            <a:r>
              <a:rPr lang="en-US" altLang="ko-KR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768px </a:t>
            </a:r>
            <a:r>
              <a:rPr lang="ko-KR" altLang="en-US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이하일 때 변경된 네비게이션 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0E4524-08C0-46B3-9DB5-549B0BAC26BE}"/>
              </a:ext>
            </a:extLst>
          </p:cNvPr>
          <p:cNvSpPr/>
          <p:nvPr/>
        </p:nvSpPr>
        <p:spPr>
          <a:xfrm>
            <a:off x="1691680" y="1006159"/>
            <a:ext cx="3584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Bootstrap</a:t>
            </a:r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반응형 웹 제작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158077A-5EF8-46F3-9A10-AE9B36419B6A}"/>
              </a:ext>
            </a:extLst>
          </p:cNvPr>
          <p:cNvGrpSpPr/>
          <p:nvPr/>
        </p:nvGrpSpPr>
        <p:grpSpPr>
          <a:xfrm>
            <a:off x="-324544" y="966128"/>
            <a:ext cx="1953442" cy="523220"/>
            <a:chOff x="-324544" y="1170577"/>
            <a:chExt cx="1953442" cy="52322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BC0374F-059B-4973-BD8D-5BB14414E8A6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C0E860-4936-42F4-B5B7-750ADBAAE6C7}"/>
                </a:ext>
              </a:extLst>
            </p:cNvPr>
            <p:cNvSpPr/>
            <p:nvPr/>
          </p:nvSpPr>
          <p:spPr>
            <a:xfrm>
              <a:off x="1115616" y="1170577"/>
              <a:ext cx="5132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55137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33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13BC06-D8A1-46BD-B971-6E0742F8949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1" t="35596" r="13081" b="11982"/>
          <a:stretch/>
        </p:blipFill>
        <p:spPr bwMode="auto">
          <a:xfrm>
            <a:off x="1313361" y="1849388"/>
            <a:ext cx="6517275" cy="3096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A24F2D8-BB46-455D-9F44-55592501DE71}"/>
              </a:ext>
            </a:extLst>
          </p:cNvPr>
          <p:cNvSpPr/>
          <p:nvPr/>
        </p:nvSpPr>
        <p:spPr>
          <a:xfrm>
            <a:off x="6876256" y="2497460"/>
            <a:ext cx="404873" cy="416733"/>
          </a:xfrm>
          <a:prstGeom prst="ellipse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6325B3-9130-40B3-947C-D71EC2E7A428}"/>
              </a:ext>
            </a:extLst>
          </p:cNvPr>
          <p:cNvSpPr/>
          <p:nvPr/>
        </p:nvSpPr>
        <p:spPr>
          <a:xfrm>
            <a:off x="1680073" y="2033869"/>
            <a:ext cx="2533712" cy="288032"/>
          </a:xfrm>
          <a:prstGeom prst="rect">
            <a:avLst/>
          </a:prstGeom>
          <a:noFill/>
          <a:ln w="381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C7B836-BA91-45FD-BE6A-49D030E21839}"/>
              </a:ext>
            </a:extLst>
          </p:cNvPr>
          <p:cNvSpPr/>
          <p:nvPr/>
        </p:nvSpPr>
        <p:spPr>
          <a:xfrm>
            <a:off x="3808410" y="3821860"/>
            <a:ext cx="792088" cy="233506"/>
          </a:xfrm>
          <a:prstGeom prst="rect">
            <a:avLst/>
          </a:prstGeom>
          <a:noFill/>
          <a:ln w="381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EFD9DA-8CD0-4AD3-B7B8-1565E17FC334}"/>
              </a:ext>
            </a:extLst>
          </p:cNvPr>
          <p:cNvSpPr/>
          <p:nvPr/>
        </p:nvSpPr>
        <p:spPr>
          <a:xfrm>
            <a:off x="3347864" y="3730246"/>
            <a:ext cx="404873" cy="416733"/>
          </a:xfrm>
          <a:prstGeom prst="ellipse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5554F4-CF28-4270-B488-830859D45BB2}"/>
              </a:ext>
            </a:extLst>
          </p:cNvPr>
          <p:cNvSpPr/>
          <p:nvPr/>
        </p:nvSpPr>
        <p:spPr>
          <a:xfrm>
            <a:off x="1691680" y="1006159"/>
            <a:ext cx="1838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업로드 방법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E004B3A-C826-4FBB-944F-B9E23E34ADBB}"/>
              </a:ext>
            </a:extLst>
          </p:cNvPr>
          <p:cNvGrpSpPr/>
          <p:nvPr/>
        </p:nvGrpSpPr>
        <p:grpSpPr>
          <a:xfrm>
            <a:off x="-324544" y="966128"/>
            <a:ext cx="1978900" cy="523220"/>
            <a:chOff x="-324544" y="1170577"/>
            <a:chExt cx="1978900" cy="52322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E34AF90-9F47-43A1-BB18-D24C72308A2F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DD5ADF1-0B54-4745-8F04-C3C75DC935CC}"/>
                </a:ext>
              </a:extLst>
            </p:cNvPr>
            <p:cNvSpPr/>
            <p:nvPr/>
          </p:nvSpPr>
          <p:spPr>
            <a:xfrm>
              <a:off x="1078557" y="1170577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012037A-6FB5-44FB-AE2D-55E358A71F79}"/>
              </a:ext>
            </a:extLst>
          </p:cNvPr>
          <p:cNvSpPr txBox="1"/>
          <p:nvPr/>
        </p:nvSpPr>
        <p:spPr>
          <a:xfrm>
            <a:off x="4204454" y="200860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11730996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33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5554F4-CF28-4270-B488-830859D45BB2}"/>
              </a:ext>
            </a:extLst>
          </p:cNvPr>
          <p:cNvSpPr/>
          <p:nvPr/>
        </p:nvSpPr>
        <p:spPr>
          <a:xfrm>
            <a:off x="1691680" y="1006159"/>
            <a:ext cx="1617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 제공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E004B3A-C826-4FBB-944F-B9E23E34ADBB}"/>
              </a:ext>
            </a:extLst>
          </p:cNvPr>
          <p:cNvGrpSpPr/>
          <p:nvPr/>
        </p:nvGrpSpPr>
        <p:grpSpPr>
          <a:xfrm>
            <a:off x="-324544" y="966128"/>
            <a:ext cx="1978900" cy="523220"/>
            <a:chOff x="-324544" y="1170577"/>
            <a:chExt cx="1978900" cy="52322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E34AF90-9F47-43A1-BB18-D24C72308A2F}"/>
                </a:ext>
              </a:extLst>
            </p:cNvPr>
            <p:cNvSpPr/>
            <p:nvPr/>
          </p:nvSpPr>
          <p:spPr>
            <a:xfrm>
              <a:off x="-324544" y="1273324"/>
              <a:ext cx="1919116" cy="289773"/>
            </a:xfrm>
            <a:prstGeom prst="rect">
              <a:avLst/>
            </a:prstGeom>
            <a:solidFill>
              <a:srgbClr val="F164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DD5ADF1-0B54-4745-8F04-C3C75DC935CC}"/>
                </a:ext>
              </a:extLst>
            </p:cNvPr>
            <p:cNvSpPr/>
            <p:nvPr/>
          </p:nvSpPr>
          <p:spPr>
            <a:xfrm>
              <a:off x="1078557" y="1170577"/>
              <a:ext cx="57579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1A99EF5-FF3D-46D5-BBD7-F53980FF3F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29" y="1666308"/>
            <a:ext cx="5616624" cy="3312368"/>
          </a:xfrm>
          <a:prstGeom prst="rect">
            <a:avLst/>
          </a:prstGeom>
          <a:ln w="28575">
            <a:solidFill>
              <a:srgbClr val="F1646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A1EF7A8-24FA-4E1F-9E64-99DB02BA7B83}"/>
              </a:ext>
            </a:extLst>
          </p:cNvPr>
          <p:cNvSpPr txBox="1"/>
          <p:nvPr/>
        </p:nvSpPr>
        <p:spPr>
          <a:xfrm>
            <a:off x="3436595" y="5000780"/>
            <a:ext cx="2205091" cy="276999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사용자에게 보여지는 분석 결과 화면</a:t>
            </a:r>
          </a:p>
        </p:txBody>
      </p:sp>
    </p:spTree>
    <p:extLst>
      <p:ext uri="{BB962C8B-B14F-4D97-AF65-F5344CB8AC3E}">
        <p14:creationId xmlns:p14="http://schemas.microsoft.com/office/powerpoint/2010/main" val="243600221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80EA028-891F-4936-A7EB-77DD1CDB957B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FAC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AC11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03.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AC11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수정사항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AC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solidFill>
                <a:srgbClr val="FAC11E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AC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AC11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0A9BD-E12A-4941-84B9-58DA2436A469}"/>
              </a:ext>
            </a:extLst>
          </p:cNvPr>
          <p:cNvSpPr txBox="1"/>
          <p:nvPr/>
        </p:nvSpPr>
        <p:spPr>
          <a:xfrm>
            <a:off x="2997847" y="2190021"/>
            <a:ext cx="3148306" cy="338554"/>
          </a:xfrm>
          <a:prstGeom prst="rect">
            <a:avLst/>
          </a:prstGeom>
          <a:solidFill>
            <a:srgbClr val="FFD42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크롤링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자동화 </a:t>
            </a:r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&gt;&gt; 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수동화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037196-85C8-4461-8AAE-7FD87E37B201}"/>
              </a:ext>
            </a:extLst>
          </p:cNvPr>
          <p:cNvSpPr/>
          <p:nvPr/>
        </p:nvSpPr>
        <p:spPr>
          <a:xfrm>
            <a:off x="971600" y="2665889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크롤러를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개발하여 악성코드를 수집하려 하였으나 </a:t>
            </a:r>
            <a:endParaRPr lang="en-US" altLang="ko-KR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67851A-7B98-4F83-ACFF-11EAA38CC606}"/>
              </a:ext>
            </a:extLst>
          </p:cNvPr>
          <p:cNvSpPr/>
          <p:nvPr/>
        </p:nvSpPr>
        <p:spPr>
          <a:xfrm>
            <a:off x="1055653" y="3301703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수집 채널을 수동으로 변경함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109F2A-B80F-4034-8A98-19986C5B2043}"/>
              </a:ext>
            </a:extLst>
          </p:cNvPr>
          <p:cNvSpPr/>
          <p:nvPr/>
        </p:nvSpPr>
        <p:spPr>
          <a:xfrm>
            <a:off x="1520788" y="2972480"/>
            <a:ext cx="6102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유료서비스나 토렌트 등을 이용해야 하기 때문에 자동화가 어려움</a:t>
            </a:r>
          </a:p>
        </p:txBody>
      </p:sp>
    </p:spTree>
    <p:extLst>
      <p:ext uri="{BB962C8B-B14F-4D97-AF65-F5344CB8AC3E}">
        <p14:creationId xmlns:p14="http://schemas.microsoft.com/office/powerpoint/2010/main" val="393939250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339B8F-6A2D-432B-806F-3C9E5D4BBAF3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04.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향후 추진계획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55AA23-A468-4BA6-9E8F-99C4B408C51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AE57709-E4FC-4292-A6B0-9243C3332B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16" y="2066463"/>
            <a:ext cx="7799778" cy="25534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48BFFD2-6D4E-4E23-903E-398E3843039E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511E24-1257-4FEF-854B-7EB9A5AC2199}"/>
              </a:ext>
            </a:extLst>
          </p:cNvPr>
          <p:cNvSpPr txBox="1"/>
          <p:nvPr/>
        </p:nvSpPr>
        <p:spPr>
          <a:xfrm>
            <a:off x="1668718" y="1404458"/>
            <a:ext cx="5918287" cy="338554"/>
          </a:xfrm>
          <a:prstGeom prst="rect">
            <a:avLst/>
          </a:prstGeom>
          <a:solidFill>
            <a:srgbClr val="0DA2B6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분석 프로세스와 리포팅 프로세스를 분리함으로써 시스템의 안정성을 높임</a:t>
            </a:r>
          </a:p>
        </p:txBody>
      </p:sp>
    </p:spTree>
    <p:extLst>
      <p:ext uri="{BB962C8B-B14F-4D97-AF65-F5344CB8AC3E}">
        <p14:creationId xmlns:p14="http://schemas.microsoft.com/office/powerpoint/2010/main" val="347138608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339B8F-6A2D-432B-806F-3C9E5D4BBAF3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04.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향후 추진계획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55AA23-A468-4BA6-9E8F-99C4B408C51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BFFD2-6D4E-4E23-903E-398E3843039E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라벨링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511E24-1257-4FEF-854B-7EB9A5AC2199}"/>
              </a:ext>
            </a:extLst>
          </p:cNvPr>
          <p:cNvSpPr txBox="1"/>
          <p:nvPr/>
        </p:nvSpPr>
        <p:spPr>
          <a:xfrm>
            <a:off x="1816117" y="1510834"/>
            <a:ext cx="5511765" cy="338554"/>
          </a:xfrm>
          <a:prstGeom prst="rect">
            <a:avLst/>
          </a:prstGeom>
          <a:solidFill>
            <a:srgbClr val="0DA2B6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더 정확한 악성코드의 특징에 따른 분류를 위해 세분화된 라벨을 제작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0094AC-75E1-4942-B144-CFD05CB662E7}"/>
              </a:ext>
            </a:extLst>
          </p:cNvPr>
          <p:cNvSpPr/>
          <p:nvPr/>
        </p:nvSpPr>
        <p:spPr>
          <a:xfrm>
            <a:off x="971600" y="1942125"/>
            <a:ext cx="7032694" cy="307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사용중인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가지의 라벨을 기준으로 잡고 세분화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4F49D9-9433-4838-98AA-997522930BDF}"/>
              </a:ext>
            </a:extLst>
          </p:cNvPr>
          <p:cNvSpPr/>
          <p:nvPr/>
        </p:nvSpPr>
        <p:spPr>
          <a:xfrm>
            <a:off x="971600" y="2318311"/>
            <a:ext cx="7032694" cy="307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악성코드의 정적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동적 분석 정보에서 뽑은 특징점을 이용한 실험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0995D-4AE4-466A-A4F2-0D9F6F4BD3E6}"/>
              </a:ext>
            </a:extLst>
          </p:cNvPr>
          <p:cNvSpPr txBox="1"/>
          <p:nvPr/>
        </p:nvSpPr>
        <p:spPr>
          <a:xfrm>
            <a:off x="1816116" y="3197639"/>
            <a:ext cx="5511765" cy="338554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AWS 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인스턴스를 이용한 악성코드 분산 분석 자동화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6700D-CDF7-4667-B8FE-888CD7DA2FD8}"/>
              </a:ext>
            </a:extLst>
          </p:cNvPr>
          <p:cNvSpPr/>
          <p:nvPr/>
        </p:nvSpPr>
        <p:spPr>
          <a:xfrm>
            <a:off x="1161816" y="3654928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인스턴스를 프로그램을 통해 조작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(python boto3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…)</a:t>
            </a:r>
            <a:endParaRPr lang="ko-KR" altLang="en-US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0004E3-D3AB-458D-BB55-49B5996C234F}"/>
              </a:ext>
            </a:extLst>
          </p:cNvPr>
          <p:cNvSpPr/>
          <p:nvPr/>
        </p:nvSpPr>
        <p:spPr>
          <a:xfrm>
            <a:off x="1115616" y="4031114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인스턴스에 악성코드를 분산 업로드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신규 분석 </a:t>
            </a:r>
            <a:r>
              <a:rPr lang="ko-KR" altLang="en-US" sz="1600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요청시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인스턴스에서 직접 파일 보냄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3999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339B8F-6A2D-432B-806F-3C9E5D4BBAF3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04.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향후 추진계획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55AA23-A468-4BA6-9E8F-99C4B408C51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BFFD2-6D4E-4E23-903E-398E3843039E}"/>
              </a:ext>
            </a:extLst>
          </p:cNvPr>
          <p:cNvSpPr txBox="1"/>
          <p:nvPr/>
        </p:nvSpPr>
        <p:spPr>
          <a:xfrm>
            <a:off x="230416" y="446612"/>
            <a:ext cx="63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딥러닝</a:t>
            </a:r>
            <a:endParaRPr lang="ko-KR" altLang="en-US" sz="1400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0995D-4AE4-466A-A4F2-0D9F6F4BD3E6}"/>
              </a:ext>
            </a:extLst>
          </p:cNvPr>
          <p:cNvSpPr txBox="1"/>
          <p:nvPr/>
        </p:nvSpPr>
        <p:spPr>
          <a:xfrm>
            <a:off x="2107853" y="3171536"/>
            <a:ext cx="4912420" cy="338554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하이브리드 모델 개발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0E8008-A3FB-4EE4-8BF6-DD15DC24C038}"/>
              </a:ext>
            </a:extLst>
          </p:cNvPr>
          <p:cNvSpPr/>
          <p:nvPr/>
        </p:nvSpPr>
        <p:spPr>
          <a:xfrm>
            <a:off x="784954" y="3680340"/>
            <a:ext cx="7503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동적 분석 결과로부터 추출된 피처도 적용되는 동적 분석 모델과 </a:t>
            </a:r>
            <a:endParaRPr lang="en-US" altLang="ko-KR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B16F2-D218-42E3-B46E-D637176F8C25}"/>
              </a:ext>
            </a:extLst>
          </p:cNvPr>
          <p:cNvSpPr txBox="1"/>
          <p:nvPr/>
        </p:nvSpPr>
        <p:spPr>
          <a:xfrm>
            <a:off x="2107853" y="1705372"/>
            <a:ext cx="4912420" cy="338554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피처 </a:t>
            </a:r>
            <a:r>
              <a:rPr lang="ko-KR" altLang="en-US" sz="1600" b="1" spc="-13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해싱을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 다양하게 해볼 예정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B68674-6594-48D7-844B-C2511850B343}"/>
              </a:ext>
            </a:extLst>
          </p:cNvPr>
          <p:cNvSpPr/>
          <p:nvPr/>
        </p:nvSpPr>
        <p:spPr>
          <a:xfrm>
            <a:off x="784953" y="4003342"/>
            <a:ext cx="7503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정적 분석 결과와 동적 분석 결과를 복합적으로 사용하는 하이브리드 모델 개발을 목표로 함</a:t>
            </a:r>
            <a:endParaRPr lang="en-US" altLang="ko-KR" sz="1600" spc="-150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9A403C-3236-4384-8E39-047BECB57930}"/>
              </a:ext>
            </a:extLst>
          </p:cNvPr>
          <p:cNvSpPr/>
          <p:nvPr/>
        </p:nvSpPr>
        <p:spPr>
          <a:xfrm>
            <a:off x="1020106" y="2189658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기법으로 피처 </a:t>
            </a:r>
            <a:r>
              <a:rPr lang="ko-KR" altLang="en-US" sz="1600" spc="-150" dirty="0" err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해싱을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시도하여 모델의 성능 향상을 시도함</a:t>
            </a:r>
          </a:p>
        </p:txBody>
      </p:sp>
    </p:spTree>
    <p:extLst>
      <p:ext uri="{BB962C8B-B14F-4D97-AF65-F5344CB8AC3E}">
        <p14:creationId xmlns:p14="http://schemas.microsoft.com/office/powerpoint/2010/main" val="53166268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339B8F-6A2D-432B-806F-3C9E5D4BBAF3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04.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향후 추진계획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C55AA23-A468-4BA6-9E8F-99C4B408C51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BFFD2-6D4E-4E23-903E-398E3843039E}"/>
              </a:ext>
            </a:extLst>
          </p:cNvPr>
          <p:cNvSpPr txBox="1"/>
          <p:nvPr/>
        </p:nvSpPr>
        <p:spPr>
          <a:xfrm>
            <a:off x="230416" y="446612"/>
            <a:ext cx="33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4F49D9-9433-4838-98AA-997522930BDF}"/>
              </a:ext>
            </a:extLst>
          </p:cNvPr>
          <p:cNvSpPr/>
          <p:nvPr/>
        </p:nvSpPr>
        <p:spPr>
          <a:xfrm>
            <a:off x="1055651" y="2086898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제공중인 정적 분석을 포함하여 동적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혼합 분석 기능을 모두 제공할 예정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0995D-4AE4-466A-A4F2-0D9F6F4BD3E6}"/>
              </a:ext>
            </a:extLst>
          </p:cNvPr>
          <p:cNvSpPr txBox="1"/>
          <p:nvPr/>
        </p:nvSpPr>
        <p:spPr>
          <a:xfrm>
            <a:off x="1816116" y="3197639"/>
            <a:ext cx="5511765" cy="338554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분석 결과 화면에 정보 추가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6700D-CDF7-4667-B8FE-888CD7DA2FD8}"/>
              </a:ext>
            </a:extLst>
          </p:cNvPr>
          <p:cNvSpPr/>
          <p:nvPr/>
        </p:nvSpPr>
        <p:spPr>
          <a:xfrm>
            <a:off x="1161816" y="3654928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동적 분석 시에 나타나는 파일의 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C&amp;C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서버를 시각화 하여 제공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0004E3-D3AB-458D-BB55-49B5996C234F}"/>
              </a:ext>
            </a:extLst>
          </p:cNvPr>
          <p:cNvSpPr/>
          <p:nvPr/>
        </p:nvSpPr>
        <p:spPr>
          <a:xfrm>
            <a:off x="1161816" y="4031114"/>
            <a:ext cx="7032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매일 분석되는 악성코드의 수와 발견되는 종류를 도식화 한 표 등</a:t>
            </a:r>
            <a:r>
              <a:rPr lang="en-US" altLang="ko-KR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spc="-150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각종 자료 제공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6D200-DC9F-4B8A-AEDD-AA3771D33B1F}"/>
              </a:ext>
            </a:extLst>
          </p:cNvPr>
          <p:cNvSpPr txBox="1"/>
          <p:nvPr/>
        </p:nvSpPr>
        <p:spPr>
          <a:xfrm>
            <a:off x="1816116" y="1629609"/>
            <a:ext cx="5511765" cy="338554"/>
          </a:xfrm>
          <a:prstGeom prst="rect">
            <a:avLst/>
          </a:prstGeom>
          <a:solidFill>
            <a:srgbClr val="0DA2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파일의 정적</a:t>
            </a:r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</a:t>
            </a:r>
            <a:r>
              <a:rPr lang="en-US" altLang="ko-KR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혼합 분석 기능 제공</a:t>
            </a:r>
          </a:p>
        </p:txBody>
      </p:sp>
    </p:spTree>
    <p:extLst>
      <p:ext uri="{BB962C8B-B14F-4D97-AF65-F5344CB8AC3E}">
        <p14:creationId xmlns:p14="http://schemas.microsoft.com/office/powerpoint/2010/main" val="20159872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105E275-FFB6-4D51-B381-9E915A079912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01.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프로젝트 목표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57B2505-E4D8-401F-B407-D176FAB672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3" y="2990415"/>
            <a:ext cx="885200" cy="8852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BBF8227-2075-4B33-8643-B61008A502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52" y="1461416"/>
            <a:ext cx="1325700" cy="98492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C9326C8-8E18-4D46-B75B-390D3C54D9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39" y="1629216"/>
            <a:ext cx="643111" cy="649324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E07835CE-9028-4124-99EB-AFCF80F8D885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1200363" y="1953878"/>
            <a:ext cx="792089" cy="1479137"/>
          </a:xfrm>
          <a:prstGeom prst="bentConnector3">
            <a:avLst/>
          </a:prstGeom>
          <a:ln w="38100">
            <a:solidFill>
              <a:srgbClr val="0DA2B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C316F03-2A1F-4805-8C90-3CF97CB71D97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3318152" y="1953878"/>
            <a:ext cx="1631587" cy="0"/>
          </a:xfrm>
          <a:prstGeom prst="straightConnector1">
            <a:avLst/>
          </a:prstGeom>
          <a:ln w="38100">
            <a:solidFill>
              <a:srgbClr val="FAC11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BEECDD-1F88-41AE-A62E-E146E383E611}"/>
              </a:ext>
            </a:extLst>
          </p:cNvPr>
          <p:cNvSpPr/>
          <p:nvPr/>
        </p:nvSpPr>
        <p:spPr>
          <a:xfrm>
            <a:off x="6662998" y="1779958"/>
            <a:ext cx="1162101" cy="347837"/>
          </a:xfrm>
          <a:prstGeom prst="rect">
            <a:avLst/>
          </a:prstGeom>
          <a:solidFill>
            <a:schemeClr val="bg1"/>
          </a:solidFill>
          <a:ln w="381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정적 분석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D92761D-3AFD-4E03-AC53-2391D46DC808}"/>
              </a:ext>
            </a:extLst>
          </p:cNvPr>
          <p:cNvSpPr/>
          <p:nvPr/>
        </p:nvSpPr>
        <p:spPr>
          <a:xfrm>
            <a:off x="6662998" y="2666209"/>
            <a:ext cx="1162101" cy="347837"/>
          </a:xfrm>
          <a:prstGeom prst="rect">
            <a:avLst/>
          </a:prstGeom>
          <a:solidFill>
            <a:schemeClr val="bg1"/>
          </a:solidFill>
          <a:ln w="381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동적 분석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B53F2DB-E53B-4C65-926C-E02C108FF91F}"/>
              </a:ext>
            </a:extLst>
          </p:cNvPr>
          <p:cNvSpPr/>
          <p:nvPr/>
        </p:nvSpPr>
        <p:spPr>
          <a:xfrm>
            <a:off x="7650015" y="4246538"/>
            <a:ext cx="1162101" cy="347837"/>
          </a:xfrm>
          <a:prstGeom prst="rect">
            <a:avLst/>
          </a:prstGeom>
          <a:solidFill>
            <a:schemeClr val="bg1"/>
          </a:solidFill>
          <a:ln w="3810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 러닝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0630605-1151-4370-8919-73F3164FFCC9}"/>
              </a:ext>
            </a:extLst>
          </p:cNvPr>
          <p:cNvSpPr/>
          <p:nvPr/>
        </p:nvSpPr>
        <p:spPr>
          <a:xfrm>
            <a:off x="3552734" y="1779959"/>
            <a:ext cx="1162101" cy="347837"/>
          </a:xfrm>
          <a:prstGeom prst="rect">
            <a:avLst/>
          </a:prstGeom>
          <a:solidFill>
            <a:schemeClr val="bg1"/>
          </a:solidFill>
          <a:ln w="38100">
            <a:solidFill>
              <a:srgbClr val="FAC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AC11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라벨링</a:t>
            </a:r>
            <a:endParaRPr lang="ko-KR" altLang="en-US" dirty="0">
              <a:solidFill>
                <a:srgbClr val="FAC11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6B9006C-4410-49B2-8965-B350B66343F4}"/>
              </a:ext>
            </a:extLst>
          </p:cNvPr>
          <p:cNvCxnSpPr>
            <a:stCxn id="41" idx="3"/>
            <a:endCxn id="52" idx="1"/>
          </p:cNvCxnSpPr>
          <p:nvPr/>
        </p:nvCxnSpPr>
        <p:spPr>
          <a:xfrm flipV="1">
            <a:off x="5592850" y="1953877"/>
            <a:ext cx="1070148" cy="1"/>
          </a:xfrm>
          <a:prstGeom prst="straightConnector1">
            <a:avLst/>
          </a:prstGeom>
          <a:ln w="38100"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E7F405FA-855E-459C-ABF7-186F80CB0A20}"/>
              </a:ext>
            </a:extLst>
          </p:cNvPr>
          <p:cNvCxnSpPr>
            <a:cxnSpLocks/>
            <a:endCxn id="53" idx="1"/>
          </p:cNvCxnSpPr>
          <p:nvPr/>
        </p:nvCxnSpPr>
        <p:spPr>
          <a:xfrm rot="16200000" flipH="1">
            <a:off x="5932685" y="2109815"/>
            <a:ext cx="909332" cy="551294"/>
          </a:xfrm>
          <a:prstGeom prst="bentConnector2">
            <a:avLst/>
          </a:prstGeom>
          <a:ln w="38100"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1D50F331-F9C1-41E7-A59E-431543BEA269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7825099" y="1953877"/>
            <a:ext cx="572564" cy="2292661"/>
          </a:xfrm>
          <a:prstGeom prst="bentConnector2">
            <a:avLst/>
          </a:prstGeom>
          <a:ln w="38100"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417AC2A2-1FF5-4E26-AD03-B6F854E0DB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33" y="1718068"/>
            <a:ext cx="467102" cy="471616"/>
          </a:xfrm>
          <a:prstGeom prst="rect">
            <a:avLst/>
          </a:prstGeom>
        </p:spPr>
      </p:pic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52A94C8-2B61-4BA1-94E8-5F0C12796712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825099" y="2840128"/>
            <a:ext cx="528196" cy="0"/>
          </a:xfrm>
          <a:prstGeom prst="line">
            <a:avLst/>
          </a:prstGeom>
          <a:ln w="38100">
            <a:solidFill>
              <a:srgbClr val="F164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8BFC90A3-6E51-40FD-9F98-79F2C1703B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91" y="2602884"/>
            <a:ext cx="469944" cy="474485"/>
          </a:xfrm>
          <a:prstGeom prst="rect">
            <a:avLst/>
          </a:prstGeom>
        </p:spPr>
      </p:pic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50D9C62E-82DC-4771-AB12-647F09003343}"/>
              </a:ext>
            </a:extLst>
          </p:cNvPr>
          <p:cNvCxnSpPr>
            <a:cxnSpLocks/>
            <a:stCxn id="54" idx="1"/>
            <a:endCxn id="41" idx="2"/>
          </p:cNvCxnSpPr>
          <p:nvPr/>
        </p:nvCxnSpPr>
        <p:spPr>
          <a:xfrm rot="10800000">
            <a:off x="5271295" y="2278541"/>
            <a:ext cx="2378720" cy="2141917"/>
          </a:xfrm>
          <a:prstGeom prst="bentConnector2">
            <a:avLst/>
          </a:prstGeom>
          <a:ln w="38100">
            <a:solidFill>
              <a:srgbClr val="F164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152571FD-5EAC-4DF0-AFD7-20B01039FB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93" y="4183215"/>
            <a:ext cx="469943" cy="474485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310E447-7A96-4220-846A-59DBF4CEE540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34259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80EA028-891F-4936-A7EB-77DD1CDB957B}"/>
              </a:ext>
            </a:extLst>
          </p:cNvPr>
          <p:cNvSpPr/>
          <p:nvPr/>
        </p:nvSpPr>
        <p:spPr>
          <a:xfrm>
            <a:off x="8866979" y="5437875"/>
            <a:ext cx="288032" cy="269342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05.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시연 영상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>
              <a:solidFill>
                <a:srgbClr val="FAC11E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FAC11E"/>
              </a:solidFill>
            </a:endParaRPr>
          </a:p>
        </p:txBody>
      </p:sp>
      <p:pic>
        <p:nvPicPr>
          <p:cNvPr id="3" name="그림 2">
            <a:hlinkClick r:id="rId3"/>
            <a:extLst>
              <a:ext uri="{FF2B5EF4-FFF2-40B4-BE49-F238E27FC236}">
                <a16:creationId xmlns:a16="http://schemas.microsoft.com/office/drawing/2014/main" id="{B49D4D79-4E2A-4458-839D-87844488C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554" y="1129308"/>
            <a:ext cx="7156216" cy="401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4654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4240" y="0"/>
            <a:ext cx="9144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FD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0DA2B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83883D-B06C-499D-9C0C-4664C5BA7C85}"/>
              </a:ext>
            </a:extLst>
          </p:cNvPr>
          <p:cNvSpPr txBox="1"/>
          <p:nvPr/>
        </p:nvSpPr>
        <p:spPr>
          <a:xfrm>
            <a:off x="2528207" y="2081669"/>
            <a:ext cx="409439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D42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Q&amp;A</a:t>
            </a:r>
            <a:endParaRPr lang="ko-KR" altLang="en-US" sz="13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D42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5CDBF3-583B-43AF-8623-8EB950BB47F8}"/>
              </a:ext>
            </a:extLst>
          </p:cNvPr>
          <p:cNvSpPr txBox="1"/>
          <p:nvPr/>
        </p:nvSpPr>
        <p:spPr>
          <a:xfrm>
            <a:off x="2130535" y="1492276"/>
            <a:ext cx="48897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6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7863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C84E07A-6C16-4FB0-852D-9319A63FB869}"/>
              </a:ext>
            </a:extLst>
          </p:cNvPr>
          <p:cNvSpPr/>
          <p:nvPr/>
        </p:nvSpPr>
        <p:spPr>
          <a:xfrm>
            <a:off x="683568" y="1262660"/>
            <a:ext cx="2193971" cy="1556800"/>
          </a:xfrm>
          <a:prstGeom prst="rect">
            <a:avLst/>
          </a:prstGeom>
          <a:solidFill>
            <a:schemeClr val="bg1"/>
          </a:solidFill>
          <a:ln w="57150">
            <a:solidFill>
              <a:srgbClr val="92D6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>
                <a:solidFill>
                  <a:srgbClr val="92D6E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정적 분석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A842DE-4D78-4F6C-98F5-DF1B8DC7E688}"/>
              </a:ext>
            </a:extLst>
          </p:cNvPr>
          <p:cNvSpPr/>
          <p:nvPr/>
        </p:nvSpPr>
        <p:spPr>
          <a:xfrm>
            <a:off x="683569" y="3246244"/>
            <a:ext cx="2193971" cy="1555472"/>
          </a:xfrm>
          <a:prstGeom prst="rect">
            <a:avLst/>
          </a:prstGeom>
          <a:solidFill>
            <a:schemeClr val="bg1"/>
          </a:solidFill>
          <a:ln w="57150">
            <a:solidFill>
              <a:srgbClr val="A18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>
                <a:solidFill>
                  <a:srgbClr val="A18CB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 러닝</a:t>
            </a:r>
            <a:endParaRPr lang="ko-KR" altLang="en-US" dirty="0">
              <a:solidFill>
                <a:srgbClr val="A18CB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DD32F4-1730-4170-AAB8-E1075ED2A65A}"/>
              </a:ext>
            </a:extLst>
          </p:cNvPr>
          <p:cNvSpPr/>
          <p:nvPr/>
        </p:nvSpPr>
        <p:spPr>
          <a:xfrm>
            <a:off x="6261916" y="1262660"/>
            <a:ext cx="2193971" cy="1556800"/>
          </a:xfrm>
          <a:prstGeom prst="rect">
            <a:avLst/>
          </a:prstGeom>
          <a:solidFill>
            <a:schemeClr val="bg1"/>
          </a:solidFill>
          <a:ln w="57150">
            <a:solidFill>
              <a:srgbClr val="FAC1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 err="1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라벨링</a:t>
            </a:r>
            <a:endParaRPr lang="ko-KR" altLang="en-US" sz="2000" dirty="0">
              <a:solidFill>
                <a:srgbClr val="FFC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DEF509-B6CD-473B-8292-2CCE0EE3C47F}"/>
              </a:ext>
            </a:extLst>
          </p:cNvPr>
          <p:cNvSpPr/>
          <p:nvPr/>
        </p:nvSpPr>
        <p:spPr>
          <a:xfrm>
            <a:off x="3492171" y="1262660"/>
            <a:ext cx="2193971" cy="155680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동적 분석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86515D-DD6C-4CFA-9E7B-6A70CBC2CE19}"/>
              </a:ext>
            </a:extLst>
          </p:cNvPr>
          <p:cNvSpPr/>
          <p:nvPr/>
        </p:nvSpPr>
        <p:spPr>
          <a:xfrm>
            <a:off x="3492171" y="3246244"/>
            <a:ext cx="2193971" cy="1555472"/>
          </a:xfrm>
          <a:prstGeom prst="rect">
            <a:avLst/>
          </a:prstGeom>
          <a:solidFill>
            <a:schemeClr val="bg1"/>
          </a:solidFill>
          <a:ln w="57150">
            <a:solidFill>
              <a:srgbClr val="F16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처리</a:t>
            </a:r>
            <a:endParaRPr lang="ko-KR" altLang="en-US" dirty="0">
              <a:solidFill>
                <a:srgbClr val="F1646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3DAAB-CD32-41AB-9668-3B5B2F3E5513}"/>
              </a:ext>
            </a:extLst>
          </p:cNvPr>
          <p:cNvSpPr/>
          <p:nvPr/>
        </p:nvSpPr>
        <p:spPr>
          <a:xfrm>
            <a:off x="6261916" y="3249426"/>
            <a:ext cx="2193971" cy="1552290"/>
          </a:xfrm>
          <a:prstGeom prst="rect">
            <a:avLst/>
          </a:prstGeom>
          <a:solidFill>
            <a:schemeClr val="bg1"/>
          </a:solidFill>
          <a:ln w="57150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000" dirty="0">
                <a:solidFill>
                  <a:srgbClr val="0DA2B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FD80DB-EB2E-4E32-91DA-5CC5F699C4A4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4" descr="IDA pro logo에 대한 이미지 검색결과">
            <a:extLst>
              <a:ext uri="{FF2B5EF4-FFF2-40B4-BE49-F238E27FC236}">
                <a16:creationId xmlns:a16="http://schemas.microsoft.com/office/drawing/2014/main" id="{5C1987E5-824C-4CD9-95E2-2301454BB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9" y="1856769"/>
            <a:ext cx="1940672" cy="53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uckoo logo에 대한 이미지 검색결과">
            <a:extLst>
              <a:ext uri="{FF2B5EF4-FFF2-40B4-BE49-F238E27FC236}">
                <a16:creationId xmlns:a16="http://schemas.microsoft.com/office/drawing/2014/main" id="{B7E355F7-B8BE-424B-8656-653D36ECD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3779913" y="1883356"/>
            <a:ext cx="1713921" cy="61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tensor flow에 대한 이미지 검색결과">
            <a:extLst>
              <a:ext uri="{FF2B5EF4-FFF2-40B4-BE49-F238E27FC236}">
                <a16:creationId xmlns:a16="http://schemas.microsoft.com/office/drawing/2014/main" id="{C9B8CDBD-4410-4E2D-89BC-F6A4C1C91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" t="30165" r="11679" b="36119"/>
          <a:stretch/>
        </p:blipFill>
        <p:spPr bwMode="auto">
          <a:xfrm>
            <a:off x="824036" y="3880628"/>
            <a:ext cx="1969827" cy="37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ì´ë¯¸ì§ ê²ìê²°ê³¼">
            <a:extLst>
              <a:ext uri="{FF2B5EF4-FFF2-40B4-BE49-F238E27FC236}">
                <a16:creationId xmlns:a16="http://schemas.microsoft.com/office/drawing/2014/main" id="{131D53B5-F9F4-4DBF-B554-926042229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801" y="1928799"/>
            <a:ext cx="1800200" cy="39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´ë ¨ ì´ë¯¸ì§">
            <a:extLst>
              <a:ext uri="{FF2B5EF4-FFF2-40B4-BE49-F238E27FC236}">
                <a16:creationId xmlns:a16="http://schemas.microsoft.com/office/drawing/2014/main" id="{6E6EFB26-6231-43A8-8D22-A8A959472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241" y="3880628"/>
            <a:ext cx="1481152" cy="51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godbì ëí ì´ë¯¸ì§ ê²ìê²°ê³¼">
            <a:extLst>
              <a:ext uri="{FF2B5EF4-FFF2-40B4-BE49-F238E27FC236}">
                <a16:creationId xmlns:a16="http://schemas.microsoft.com/office/drawing/2014/main" id="{B3ADC0DD-BB3F-4921-8F55-FE12782F8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941" y="4178234"/>
            <a:ext cx="1579864" cy="4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647E48-0475-4127-8A88-1ACC0B9F3732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356F50E-B91A-4276-AA7D-177775F2EE2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56"/>
          <a:stretch/>
        </p:blipFill>
        <p:spPr>
          <a:xfrm>
            <a:off x="3419872" y="3644252"/>
            <a:ext cx="1157362" cy="49697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D7FEFC9-AC4A-4046-8212-618099B077C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93"/>
          <a:stretch/>
        </p:blipFill>
        <p:spPr>
          <a:xfrm>
            <a:off x="4199329" y="3771536"/>
            <a:ext cx="1157362" cy="31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751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정적 분석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CFF242-FDC8-46E1-A432-BE5575A6B232}"/>
              </a:ext>
            </a:extLst>
          </p:cNvPr>
          <p:cNvSpPr txBox="1"/>
          <p:nvPr/>
        </p:nvSpPr>
        <p:spPr>
          <a:xfrm>
            <a:off x="2960820" y="3989362"/>
            <a:ext cx="3222357" cy="477054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system overview of </a:t>
            </a:r>
            <a:r>
              <a:rPr lang="en-US" altLang="ko-KR" sz="1400" b="1" spc="-1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MutantX</a:t>
            </a:r>
            <a:r>
              <a:rPr lang="en-US" altLang="ko-KR" sz="14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-S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spc="-1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MutantX</a:t>
            </a:r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-S: </a:t>
            </a:r>
          </a:p>
          <a:p>
            <a:r>
              <a:rPr lang="en-US" altLang="ko-KR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Scalable Malware Clustering Based on Static Features)</a:t>
            </a:r>
            <a:endParaRPr lang="ko-KR" altLang="en-US" sz="11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BC5AE76-E9CE-4CE2-BC90-EF4CDB7A12EF}"/>
              </a:ext>
            </a:extLst>
          </p:cNvPr>
          <p:cNvGrpSpPr/>
          <p:nvPr/>
        </p:nvGrpSpPr>
        <p:grpSpPr>
          <a:xfrm>
            <a:off x="1655998" y="1740628"/>
            <a:ext cx="5832000" cy="2232000"/>
            <a:chOff x="1655999" y="1744944"/>
            <a:chExt cx="5832000" cy="22320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9A587D7-03F2-4CBF-8434-11CBEE6D3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5450" y="1757362"/>
              <a:ext cx="5753100" cy="2200275"/>
            </a:xfrm>
            <a:prstGeom prst="rect">
              <a:avLst/>
            </a:prstGeom>
            <a:ln>
              <a:solidFill>
                <a:srgbClr val="F16461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7355E06-FD23-4AFC-BEAF-8D47B9A7C710}"/>
                </a:ext>
              </a:extLst>
            </p:cNvPr>
            <p:cNvSpPr/>
            <p:nvPr/>
          </p:nvSpPr>
          <p:spPr>
            <a:xfrm>
              <a:off x="1655999" y="1744944"/>
              <a:ext cx="5832000" cy="2232000"/>
            </a:xfrm>
            <a:prstGeom prst="rect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Picture 4" descr="IDA pro logo에 대한 이미지 검색결과">
            <a:extLst>
              <a:ext uri="{FF2B5EF4-FFF2-40B4-BE49-F238E27FC236}">
                <a16:creationId xmlns:a16="http://schemas.microsoft.com/office/drawing/2014/main" id="{56EE0E3E-9E84-412A-BBF8-C28AEAF90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20" y="221512"/>
            <a:ext cx="1806776" cy="5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3179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정적 분석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2246FC-CDBF-4D94-ADE6-B085F1D01D47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3" name="오른쪽 화살표 23">
            <a:extLst>
              <a:ext uri="{FF2B5EF4-FFF2-40B4-BE49-F238E27FC236}">
                <a16:creationId xmlns:a16="http://schemas.microsoft.com/office/drawing/2014/main" id="{B68A001A-6735-4D7B-9F82-E036AE3B0138}"/>
              </a:ext>
            </a:extLst>
          </p:cNvPr>
          <p:cNvSpPr/>
          <p:nvPr/>
        </p:nvSpPr>
        <p:spPr>
          <a:xfrm>
            <a:off x="1697215" y="1836209"/>
            <a:ext cx="378373" cy="298581"/>
          </a:xfrm>
          <a:prstGeom prst="rightArrow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6CFFF1-6BA1-4CD1-A1BB-1F1DB8D851CF}"/>
              </a:ext>
            </a:extLst>
          </p:cNvPr>
          <p:cNvSpPr txBox="1"/>
          <p:nvPr/>
        </p:nvSpPr>
        <p:spPr>
          <a:xfrm>
            <a:off x="2104809" y="1701128"/>
            <a:ext cx="120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Disassemble </a:t>
            </a:r>
          </a:p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by IDA Pro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오른쪽 화살표 25">
            <a:extLst>
              <a:ext uri="{FF2B5EF4-FFF2-40B4-BE49-F238E27FC236}">
                <a16:creationId xmlns:a16="http://schemas.microsoft.com/office/drawing/2014/main" id="{439521A3-D2E8-406E-9122-588D607BABB1}"/>
              </a:ext>
            </a:extLst>
          </p:cNvPr>
          <p:cNvSpPr/>
          <p:nvPr/>
        </p:nvSpPr>
        <p:spPr>
          <a:xfrm>
            <a:off x="3420922" y="1837568"/>
            <a:ext cx="378373" cy="298581"/>
          </a:xfrm>
          <a:prstGeom prst="rightArrow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49D765-1F97-4289-BB8B-636E00BC3981}"/>
              </a:ext>
            </a:extLst>
          </p:cNvPr>
          <p:cNvSpPr txBox="1"/>
          <p:nvPr/>
        </p:nvSpPr>
        <p:spPr>
          <a:xfrm>
            <a:off x="3914571" y="1705159"/>
            <a:ext cx="1835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Extract </a:t>
            </a:r>
          </a:p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Opcode Sequence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오른쪽 화살표 27">
            <a:extLst>
              <a:ext uri="{FF2B5EF4-FFF2-40B4-BE49-F238E27FC236}">
                <a16:creationId xmlns:a16="http://schemas.microsoft.com/office/drawing/2014/main" id="{DC25C399-F08B-45D8-A815-67E8C9DC5522}"/>
              </a:ext>
            </a:extLst>
          </p:cNvPr>
          <p:cNvSpPr/>
          <p:nvPr/>
        </p:nvSpPr>
        <p:spPr>
          <a:xfrm>
            <a:off x="7079186" y="1836209"/>
            <a:ext cx="378373" cy="298581"/>
          </a:xfrm>
          <a:prstGeom prst="rightArrow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C9680B-9D63-48DE-A522-F382CD690E06}"/>
              </a:ext>
            </a:extLst>
          </p:cNvPr>
          <p:cNvSpPr txBox="1"/>
          <p:nvPr/>
        </p:nvSpPr>
        <p:spPr>
          <a:xfrm>
            <a:off x="6131772" y="1836209"/>
            <a:ext cx="1100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N-gram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오른쪽 화살표 29">
            <a:extLst>
              <a:ext uri="{FF2B5EF4-FFF2-40B4-BE49-F238E27FC236}">
                <a16:creationId xmlns:a16="http://schemas.microsoft.com/office/drawing/2014/main" id="{4B707B7A-E225-4A2E-BA0A-1CFFE489C125}"/>
              </a:ext>
            </a:extLst>
          </p:cNvPr>
          <p:cNvSpPr/>
          <p:nvPr/>
        </p:nvSpPr>
        <p:spPr>
          <a:xfrm>
            <a:off x="5675417" y="1835518"/>
            <a:ext cx="378373" cy="298581"/>
          </a:xfrm>
          <a:prstGeom prst="rightArrow">
            <a:avLst/>
          </a:prstGeom>
          <a:solidFill>
            <a:srgbClr val="0DA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E7C6A9-EC1F-4914-A26B-E575318A4254}"/>
              </a:ext>
            </a:extLst>
          </p:cNvPr>
          <p:cNvSpPr txBox="1"/>
          <p:nvPr/>
        </p:nvSpPr>
        <p:spPr>
          <a:xfrm>
            <a:off x="7523890" y="1701128"/>
            <a:ext cx="1100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Hashing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E9E0A3-4D57-41A6-BB5F-3C2289200C54}"/>
              </a:ext>
            </a:extLst>
          </p:cNvPr>
          <p:cNvGrpSpPr/>
          <p:nvPr/>
        </p:nvGrpSpPr>
        <p:grpSpPr>
          <a:xfrm>
            <a:off x="3095562" y="2641476"/>
            <a:ext cx="2952000" cy="2355847"/>
            <a:chOff x="3095562" y="2713484"/>
            <a:chExt cx="2952000" cy="2355847"/>
          </a:xfrm>
        </p:grpSpPr>
        <p:pic>
          <p:nvPicPr>
            <p:cNvPr id="51" name="_x381321696" descr="EMB000065ac0528">
              <a:extLst>
                <a:ext uri="{FF2B5EF4-FFF2-40B4-BE49-F238E27FC236}">
                  <a16:creationId xmlns:a16="http://schemas.microsoft.com/office/drawing/2014/main" id="{F88F4529-2505-4716-A877-67492101A9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562" y="2713484"/>
              <a:ext cx="2938495" cy="201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70172C-B633-4052-9AD3-49D7E623A975}"/>
                </a:ext>
              </a:extLst>
            </p:cNvPr>
            <p:cNvSpPr/>
            <p:nvPr/>
          </p:nvSpPr>
          <p:spPr>
            <a:xfrm>
              <a:off x="3095562" y="2713484"/>
              <a:ext cx="2952000" cy="2052000"/>
            </a:xfrm>
            <a:prstGeom prst="rect">
              <a:avLst/>
            </a:prstGeom>
            <a:noFill/>
            <a:ln>
              <a:solidFill>
                <a:srgbClr val="F164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FF2D1F-5D65-4B67-8F5D-7659CDF92DA1}"/>
                </a:ext>
              </a:extLst>
            </p:cNvPr>
            <p:cNvSpPr txBox="1"/>
            <p:nvPr/>
          </p:nvSpPr>
          <p:spPr>
            <a:xfrm>
              <a:off x="3897339" y="4761554"/>
              <a:ext cx="1348446" cy="307777"/>
            </a:xfrm>
            <a:prstGeom prst="rect">
              <a:avLst/>
            </a:prstGeom>
            <a:solidFill>
              <a:srgbClr val="F1646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opcode sequence</a:t>
              </a:r>
              <a:endParaRPr lang="ko-KR" altLang="en-US" sz="11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2B63E99E-172F-4E1D-B474-3FAB59A557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82" y="1585291"/>
            <a:ext cx="747670" cy="7548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FB67D9B-EC0C-467A-AED2-48E1EF62FA77}"/>
              </a:ext>
            </a:extLst>
          </p:cNvPr>
          <p:cNvSpPr/>
          <p:nvPr/>
        </p:nvSpPr>
        <p:spPr>
          <a:xfrm>
            <a:off x="683130" y="1432749"/>
            <a:ext cx="7776864" cy="1008113"/>
          </a:xfrm>
          <a:prstGeom prst="rect">
            <a:avLst/>
          </a:prstGeom>
          <a:noFill/>
          <a:ln w="28575">
            <a:solidFill>
              <a:srgbClr val="0DA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4" descr="IDA pro logo에 대한 이미지 검색결과">
            <a:extLst>
              <a:ext uri="{FF2B5EF4-FFF2-40B4-BE49-F238E27FC236}">
                <a16:creationId xmlns:a16="http://schemas.microsoft.com/office/drawing/2014/main" id="{9CEDA8B4-5C58-4646-80E1-7F54FD5D5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20" y="221512"/>
            <a:ext cx="1806776" cy="5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2518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9E25CB-2C20-4D63-8D49-6562B1E39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777380"/>
            <a:ext cx="3384376" cy="3384376"/>
          </a:xfrm>
          <a:prstGeom prst="rect">
            <a:avLst/>
          </a:prstGeom>
        </p:spPr>
      </p:pic>
      <p:pic>
        <p:nvPicPr>
          <p:cNvPr id="17" name="Picture 6" descr="cuckoo logo에 대한 이미지 검색결과">
            <a:extLst>
              <a:ext uri="{FF2B5EF4-FFF2-40B4-BE49-F238E27FC236}">
                <a16:creationId xmlns:a16="http://schemas.microsoft.com/office/drawing/2014/main" id="{9EF96578-EADB-419F-89B4-2A3982C87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530077" y="199263"/>
            <a:ext cx="1440159" cy="5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uckoo logo에 대한 이미지 검색결과">
            <a:extLst>
              <a:ext uri="{FF2B5EF4-FFF2-40B4-BE49-F238E27FC236}">
                <a16:creationId xmlns:a16="http://schemas.microsoft.com/office/drawing/2014/main" id="{614B10C3-DE7F-44A0-A163-1C36E914E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6224AB-BAAB-4B5E-BD82-9FA58B294F7B}"/>
              </a:ext>
            </a:extLst>
          </p:cNvPr>
          <p:cNvSpPr txBox="1"/>
          <p:nvPr/>
        </p:nvSpPr>
        <p:spPr>
          <a:xfrm>
            <a:off x="2052079" y="1201316"/>
            <a:ext cx="5039841" cy="338554"/>
          </a:xfrm>
          <a:prstGeom prst="rect">
            <a:avLst/>
          </a:prstGeom>
          <a:solidFill>
            <a:srgbClr val="FFD422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비정상적인 접근을 탐지하기 위해 의도적으로 설치해 둔 시스템</a:t>
            </a:r>
          </a:p>
        </p:txBody>
      </p:sp>
    </p:spTree>
    <p:extLst>
      <p:ext uri="{BB962C8B-B14F-4D97-AF65-F5344CB8AC3E}">
        <p14:creationId xmlns:p14="http://schemas.microsoft.com/office/powerpoint/2010/main" val="36116356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16" y="168152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02. </a:t>
            </a:r>
            <a:r>
              <a:rPr lang="ko-KR" altLang="en-US" sz="20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646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수행 내용</a:t>
            </a:r>
          </a:p>
        </p:txBody>
      </p:sp>
      <p:sp>
        <p:nvSpPr>
          <p:cNvPr id="8" name="직사각형 7"/>
          <p:cNvSpPr/>
          <p:nvPr/>
        </p:nvSpPr>
        <p:spPr>
          <a:xfrm rot="5400000">
            <a:off x="25528" y="439175"/>
            <a:ext cx="416755" cy="39927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44" tIns="60972" rIns="121944" bIns="60972"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12116" y="5462344"/>
            <a:ext cx="279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endParaRPr lang="ko-KR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36421-3965-417F-AF99-9CE8719C3575}"/>
              </a:ext>
            </a:extLst>
          </p:cNvPr>
          <p:cNvSpPr/>
          <p:nvPr/>
        </p:nvSpPr>
        <p:spPr>
          <a:xfrm>
            <a:off x="8172400" y="121196"/>
            <a:ext cx="864096" cy="6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656D5-46B1-4554-9285-190918A5B25F}"/>
              </a:ext>
            </a:extLst>
          </p:cNvPr>
          <p:cNvSpPr txBox="1"/>
          <p:nvPr/>
        </p:nvSpPr>
        <p:spPr>
          <a:xfrm>
            <a:off x="230416" y="446612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동적 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F2C98D-909A-4C0E-B73A-CF16FF7541B3}"/>
              </a:ext>
            </a:extLst>
          </p:cNvPr>
          <p:cNvSpPr/>
          <p:nvPr/>
        </p:nvSpPr>
        <p:spPr>
          <a:xfrm>
            <a:off x="0" y="0"/>
            <a:ext cx="9144000" cy="83976"/>
          </a:xfrm>
          <a:prstGeom prst="rect">
            <a:avLst/>
          </a:prstGeom>
          <a:solidFill>
            <a:srgbClr val="F16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4" name="Picture 6" descr="cuckoo logo에 대한 이미지 검색결과">
            <a:extLst>
              <a:ext uri="{FF2B5EF4-FFF2-40B4-BE49-F238E27FC236}">
                <a16:creationId xmlns:a16="http://schemas.microsoft.com/office/drawing/2014/main" id="{CF5176CB-DFD4-4FF9-9BFE-8B27AB92C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530077" y="199263"/>
            <a:ext cx="1440159" cy="5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AF5DC27-C43C-4079-9FC4-FE7BBC6D1337}"/>
              </a:ext>
            </a:extLst>
          </p:cNvPr>
          <p:cNvPicPr/>
          <p:nvPr/>
        </p:nvPicPr>
        <p:blipFill rotWithShape="1">
          <a:blip r:embed="rId4"/>
          <a:srcRect l="8434"/>
          <a:stretch/>
        </p:blipFill>
        <p:spPr>
          <a:xfrm>
            <a:off x="394928" y="1669133"/>
            <a:ext cx="3369248" cy="27124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CF5CEFB-B8F2-4A36-BC22-0262183FD1C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18" y="2189683"/>
            <a:ext cx="4752528" cy="156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1646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C4E684-73CC-4E68-9FCA-9C079F63DBEF}"/>
              </a:ext>
            </a:extLst>
          </p:cNvPr>
          <p:cNvSpPr txBox="1"/>
          <p:nvPr/>
        </p:nvSpPr>
        <p:spPr>
          <a:xfrm>
            <a:off x="318790" y="4476577"/>
            <a:ext cx="3534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 인터페이스를 이용하여 파일을 업로드하는 방법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3864E8-2E82-474E-ACAE-2FE3ED00A1A3}"/>
              </a:ext>
            </a:extLst>
          </p:cNvPr>
          <p:cNvSpPr txBox="1"/>
          <p:nvPr/>
        </p:nvSpPr>
        <p:spPr>
          <a:xfrm>
            <a:off x="4685131" y="3773859"/>
            <a:ext cx="3534301" cy="307777"/>
          </a:xfrm>
          <a:prstGeom prst="rect">
            <a:avLst/>
          </a:prstGeom>
          <a:solidFill>
            <a:srgbClr val="F16461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 Unicode MS" panose="020B0604020202020204" pitchFamily="50" charset="-127"/>
              </a:rPr>
              <a:t>웹 인터페이스를 이용하여 파일을 업로드하는 방법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D6B53F3-0178-4612-A36A-9F3203D940D6}"/>
              </a:ext>
            </a:extLst>
          </p:cNvPr>
          <p:cNvCxnSpPr>
            <a:cxnSpLocks/>
          </p:cNvCxnSpPr>
          <p:nvPr/>
        </p:nvCxnSpPr>
        <p:spPr>
          <a:xfrm>
            <a:off x="253869" y="1585202"/>
            <a:ext cx="3651366" cy="2891375"/>
          </a:xfrm>
          <a:prstGeom prst="line">
            <a:avLst/>
          </a:prstGeom>
          <a:ln w="38100">
            <a:solidFill>
              <a:srgbClr val="F1646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ABCA56D-0931-406F-A4F4-EBA19202345F}"/>
              </a:ext>
            </a:extLst>
          </p:cNvPr>
          <p:cNvCxnSpPr>
            <a:cxnSpLocks/>
          </p:cNvCxnSpPr>
          <p:nvPr/>
        </p:nvCxnSpPr>
        <p:spPr>
          <a:xfrm flipV="1">
            <a:off x="266648" y="1585202"/>
            <a:ext cx="3638587" cy="2880321"/>
          </a:xfrm>
          <a:prstGeom prst="line">
            <a:avLst/>
          </a:prstGeom>
          <a:ln w="38100">
            <a:solidFill>
              <a:srgbClr val="F1646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6" descr="cuckoo logo에 대한 이미지 검색결과">
            <a:extLst>
              <a:ext uri="{FF2B5EF4-FFF2-40B4-BE49-F238E27FC236}">
                <a16:creationId xmlns:a16="http://schemas.microsoft.com/office/drawing/2014/main" id="{128CE64E-73F8-4574-8868-434E296EE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27710" r="19807" b="27711"/>
          <a:stretch/>
        </p:blipFill>
        <p:spPr bwMode="auto">
          <a:xfrm>
            <a:off x="7452320" y="186737"/>
            <a:ext cx="1572889" cy="5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9417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1646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alpha val="0"/>
                </a:schemeClr>
              </a:solidFill>
            </a:ln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965</Words>
  <Application>Microsoft Office PowerPoint</Application>
  <PresentationFormat>화면 슬라이드 쇼(16:10)</PresentationFormat>
  <Paragraphs>306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맑은 고딕</vt:lpstr>
      <vt:lpstr>1훈나무그늘 M</vt:lpstr>
      <vt:lpstr>나눔고딕</vt:lpstr>
      <vt:lpstr>나눔고딕 ExtraBold</vt:lpstr>
      <vt:lpstr>배달의민족 주아</vt:lpstr>
      <vt:lpstr>Arial</vt:lpstr>
      <vt:lpstr>Arial Unicode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ChaeYeon</cp:lastModifiedBy>
  <cp:revision>339</cp:revision>
  <dcterms:created xsi:type="dcterms:W3CDTF">2006-10-05T04:04:58Z</dcterms:created>
  <dcterms:modified xsi:type="dcterms:W3CDTF">2018-04-12T14:46:40Z</dcterms:modified>
</cp:coreProperties>
</file>