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3"/>
    <p:sldId id="256" r:id="rId4"/>
    <p:sldId id="257" r:id="rId5"/>
    <p:sldId id="258" r:id="rId6"/>
    <p:sldId id="260" r:id="rId7"/>
    <p:sldId id="259" r:id="rId8"/>
    <p:sldId id="261" r:id="rId9"/>
    <p:sldId id="262" r:id="rId10"/>
    <p:sldId id="263" r:id="rId1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howGuides="1">
      <p:cViewPr varScale="1">
        <p:scale>
          <a:sx n="113" d="100"/>
          <a:sy n="113" d="100"/>
        </p:scale>
        <p:origin x="586"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685800" y="339725"/>
            <a:ext cx="7739380" cy="583565"/>
          </a:xfrm>
          <a:prstGeom prst="rect">
            <a:avLst/>
          </a:prstGeom>
          <a:noFill/>
        </p:spPr>
        <p:txBody>
          <a:bodyPr wrap="square" rtlCol="0">
            <a:spAutoFit/>
          </a:bodyPr>
          <a:p>
            <a:r>
              <a:rPr lang="en-US" sz="3200">
                <a:solidFill>
                  <a:schemeClr val="accent1"/>
                </a:solidFill>
                <a:effectLst>
                  <a:outerShdw blurRad="38100" dist="25400" dir="5400000" algn="ctr" rotWithShape="0">
                    <a:srgbClr val="6E747A">
                      <a:alpha val="43000"/>
                    </a:srgbClr>
                  </a:outerShdw>
                </a:effectLst>
              </a:rPr>
              <a:t>Intel® Unnati Industrial Training Program</a:t>
            </a:r>
            <a:endParaRPr lang="en-US" sz="3200">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609600" y="1276350"/>
            <a:ext cx="8460105" cy="696595"/>
          </a:xfrm>
          <a:prstGeom prst="rect">
            <a:avLst/>
          </a:prstGeom>
          <a:noFill/>
        </p:spPr>
        <p:txBody>
          <a:bodyPr wrap="square" rtlCol="0">
            <a:noAutofit/>
          </a:bodyPr>
          <a:p>
            <a:r>
              <a:rPr lang="en-IN" altLang="en-US" sz="2400" b="1"/>
              <a:t>Vehicle Movement Analysis and Insight Generation in a College Campus using Edge AI</a:t>
            </a:r>
            <a:endParaRPr lang="en-IN" altLang="en-US" sz="2400" b="1"/>
          </a:p>
        </p:txBody>
      </p:sp>
      <p:graphicFrame>
        <p:nvGraphicFramePr>
          <p:cNvPr id="7" name="Table 6"/>
          <p:cNvGraphicFramePr/>
          <p:nvPr>
            <p:custDataLst>
              <p:tags r:id="rId1"/>
            </p:custDataLst>
          </p:nvPr>
        </p:nvGraphicFramePr>
        <p:xfrm>
          <a:off x="685800" y="2266950"/>
          <a:ext cx="7221220" cy="2658745"/>
        </p:xfrm>
        <a:graphic>
          <a:graphicData uri="http://schemas.openxmlformats.org/drawingml/2006/table">
            <a:tbl>
              <a:tblPr/>
              <a:tblGrid>
                <a:gridCol w="3312795"/>
                <a:gridCol w="3908425"/>
              </a:tblGrid>
              <a:tr h="2658745">
                <a:tc>
                  <a:txBody>
                    <a:bodyPr/>
                    <a:p>
                      <a:pPr marL="68580" indent="0" algn="just">
                        <a:lnSpc>
                          <a:spcPct val="120000"/>
                        </a:lnSpc>
                        <a:spcBef>
                          <a:spcPct val="0"/>
                        </a:spcBef>
                        <a:spcAft>
                          <a:spcPct val="0"/>
                        </a:spcAft>
                      </a:pPr>
                      <a:r>
                        <a:rPr sz="1800" b="1" u="sng">
                          <a:solidFill>
                            <a:schemeClr val="tx1"/>
                          </a:solidFill>
                          <a:latin typeface="Times New Roman" panose="02020603050405020304" pitchFamily="18" charset="0"/>
                          <a:ea typeface="Arial" panose="020B0604020202020204"/>
                          <a:cs typeface="Times New Roman" panose="02020603050405020304" pitchFamily="18" charset="0"/>
                        </a:rPr>
                        <a:t>Guide :</a:t>
                      </a:r>
                      <a:endParaRPr sz="1800" b="1" u="sng">
                        <a:solidFill>
                          <a:schemeClr val="tx1"/>
                        </a:solidFill>
                        <a:latin typeface="Times New Roman" panose="02020603050405020304" pitchFamily="18" charset="0"/>
                        <a:ea typeface="Arial" panose="020B0604020202020204"/>
                        <a:cs typeface="Times New Roman" panose="02020603050405020304" pitchFamily="18" charset="0"/>
                      </a:endParaRPr>
                    </a:p>
                    <a:p>
                      <a:pPr marL="68580" indent="0" algn="just">
                        <a:lnSpc>
                          <a:spcPct val="120000"/>
                        </a:lnSpc>
                        <a:spcBef>
                          <a:spcPct val="0"/>
                        </a:spcBef>
                        <a:spcAft>
                          <a:spcPct val="0"/>
                        </a:spcAft>
                      </a:pPr>
                      <a:r>
                        <a:rPr sz="1800" b="1">
                          <a:solidFill>
                            <a:schemeClr val="tx1"/>
                          </a:solidFill>
                          <a:latin typeface="Times New Roman" panose="02020603050405020304" pitchFamily="18" charset="0"/>
                          <a:ea typeface="Arial" panose="020B0604020202020204"/>
                          <a:cs typeface="Times New Roman" panose="02020603050405020304" pitchFamily="18" charset="0"/>
                        </a:rPr>
                        <a:t>Dr. M. Poongothai (Mentor), </a:t>
                      </a:r>
                      <a:endParaRPr sz="1800" b="1">
                        <a:solidFill>
                          <a:schemeClr val="tx1"/>
                        </a:solidFill>
                        <a:latin typeface="Times New Roman" panose="02020603050405020304" pitchFamily="18" charset="0"/>
                        <a:ea typeface="Arial" panose="020B0604020202020204"/>
                        <a:cs typeface="Times New Roman" panose="02020603050405020304" pitchFamily="18" charset="0"/>
                      </a:endParaRPr>
                    </a:p>
                    <a:p>
                      <a:pPr marL="68580" indent="0" algn="just">
                        <a:lnSpc>
                          <a:spcPct val="120000"/>
                        </a:lnSpc>
                        <a:spcBef>
                          <a:spcPct val="0"/>
                        </a:spcBef>
                        <a:spcAft>
                          <a:spcPct val="0"/>
                        </a:spcAft>
                      </a:pPr>
                      <a:r>
                        <a:rPr sz="1800" b="1">
                          <a:solidFill>
                            <a:schemeClr val="tx1"/>
                          </a:solidFill>
                          <a:latin typeface="Times New Roman" panose="02020603050405020304" pitchFamily="18" charset="0"/>
                          <a:ea typeface="Arial" panose="020B0604020202020204"/>
                          <a:cs typeface="Times New Roman" panose="02020603050405020304" pitchFamily="18" charset="0"/>
                        </a:rPr>
                        <a:t>Professor,</a:t>
                      </a:r>
                      <a:endParaRPr sz="1800" b="1">
                        <a:solidFill>
                          <a:schemeClr val="tx1"/>
                        </a:solidFill>
                        <a:latin typeface="Times New Roman" panose="02020603050405020304" pitchFamily="18" charset="0"/>
                        <a:ea typeface="Arial" panose="020B0604020202020204"/>
                        <a:cs typeface="Times New Roman" panose="02020603050405020304" pitchFamily="18" charset="0"/>
                      </a:endParaRPr>
                    </a:p>
                    <a:p>
                      <a:pPr marL="68580" indent="0" algn="just">
                        <a:lnSpc>
                          <a:spcPct val="120000"/>
                        </a:lnSpc>
                        <a:spcBef>
                          <a:spcPct val="0"/>
                        </a:spcBef>
                        <a:spcAft>
                          <a:spcPct val="0"/>
                        </a:spcAft>
                      </a:pPr>
                      <a:r>
                        <a:rPr sz="1800" b="1">
                          <a:solidFill>
                            <a:schemeClr val="tx1"/>
                          </a:solidFill>
                          <a:latin typeface="Times New Roman" panose="02020603050405020304" pitchFamily="18" charset="0"/>
                          <a:ea typeface="Arial" panose="020B0604020202020204"/>
                          <a:cs typeface="Times New Roman" panose="02020603050405020304" pitchFamily="18" charset="0"/>
                        </a:rPr>
                        <a:t>Dept. of ECE.</a:t>
                      </a:r>
                      <a:endParaRPr sz="1800" b="1">
                        <a:solidFill>
                          <a:schemeClr val="tx1"/>
                        </a:solidFill>
                        <a:latin typeface="Times New Roman" panose="02020603050405020304" pitchFamily="18" charset="0"/>
                        <a:ea typeface="Arial" panose="020B0604020202020204"/>
                        <a:cs typeface="Times New Roman" panose="02020603050405020304" pitchFamily="18" charset="0"/>
                      </a:endParaRPr>
                    </a:p>
                    <a:p>
                      <a:pPr marL="68580" indent="0" algn="just">
                        <a:lnSpc>
                          <a:spcPct val="120000"/>
                        </a:lnSpc>
                        <a:spcBef>
                          <a:spcPct val="0"/>
                        </a:spcBef>
                        <a:spcAft>
                          <a:spcPct val="0"/>
                        </a:spcAft>
                      </a:pPr>
                      <a:r>
                        <a:rPr sz="1800" b="1">
                          <a:solidFill>
                            <a:schemeClr val="tx1"/>
                          </a:solidFill>
                          <a:latin typeface="Times New Roman" panose="02020603050405020304" pitchFamily="18" charset="0"/>
                          <a:ea typeface="Arial" panose="020B0604020202020204"/>
                          <a:cs typeface="Times New Roman" panose="02020603050405020304" pitchFamily="18" charset="0"/>
                        </a:rPr>
                        <a:t>CIT</a:t>
                      </a:r>
                      <a:endParaRPr sz="1800" b="1">
                        <a:solidFill>
                          <a:schemeClr val="tx1"/>
                        </a:solidFill>
                        <a:latin typeface="Times New Roman" panose="02020603050405020304" pitchFamily="18" charset="0"/>
                        <a:ea typeface="Arial" panose="020B0604020202020204"/>
                        <a:cs typeface="Times New Roman" panose="02020603050405020304" pitchFamily="18" charset="0"/>
                      </a:endParaRPr>
                    </a:p>
                    <a:p>
                      <a:pPr marL="68580" indent="0" algn="just">
                        <a:lnSpc>
                          <a:spcPct val="120000"/>
                        </a:lnSpc>
                        <a:spcBef>
                          <a:spcPct val="0"/>
                        </a:spcBef>
                        <a:spcAft>
                          <a:spcPct val="0"/>
                        </a:spcAft>
                      </a:pPr>
                      <a:r>
                        <a:rPr sz="2000" b="1">
                          <a:solidFill>
                            <a:schemeClr val="tx1"/>
                          </a:solidFill>
                          <a:latin typeface="Times New Roman" panose="02020603050405020304" pitchFamily="18" charset="0"/>
                          <a:ea typeface="Arial" panose="020B0604020202020204"/>
                          <a:cs typeface="Times New Roman" panose="02020603050405020304" pitchFamily="18" charset="0"/>
                        </a:rPr>
                        <a:t> </a:t>
                      </a:r>
                      <a:endParaRPr sz="2000" b="1" u="sng">
                        <a:solidFill>
                          <a:schemeClr val="tx1"/>
                        </a:solidFill>
                        <a:latin typeface="Times New Roman" panose="02020603050405020304" pitchFamily="18" charset="0"/>
                        <a:ea typeface="Arial" panose="020B0604020202020204"/>
                        <a:cs typeface="Times New Roman" panose="02020603050405020304" pitchFamily="18" charset="0"/>
                      </a:endParaRPr>
                    </a:p>
                  </a:txBody>
                  <a:tcPr marL="68580" marR="68580" marT="0" marB="0" anchor="t" anchorCtr="0">
                    <a:lnL>
                      <a:noFill/>
                    </a:lnL>
                    <a:lnR>
                      <a:noFill/>
                    </a:lnR>
                    <a:lnT>
                      <a:noFill/>
                    </a:lnT>
                    <a:lnB>
                      <a:noFill/>
                    </a:lnB>
                    <a:noFill/>
                  </a:tcPr>
                </a:tc>
                <a:tc>
                  <a:txBody>
                    <a:bodyPr/>
                    <a:p>
                      <a:pPr marL="68580" indent="0" algn="just">
                        <a:lnSpc>
                          <a:spcPct val="120000"/>
                        </a:lnSpc>
                        <a:spcBef>
                          <a:spcPct val="0"/>
                        </a:spcBef>
                        <a:spcAft>
                          <a:spcPct val="0"/>
                        </a:spcAft>
                      </a:pPr>
                      <a:r>
                        <a:rPr sz="1600" b="1" u="sng">
                          <a:solidFill>
                            <a:schemeClr val="tx1"/>
                          </a:solidFill>
                          <a:latin typeface="Times New Roman" panose="02020603050405020304" pitchFamily="18" charset="0"/>
                          <a:ea typeface="Arial" panose="020B0604020202020204"/>
                          <a:cs typeface="Times New Roman" panose="02020603050405020304" pitchFamily="18" charset="0"/>
                        </a:rPr>
                        <a:t>Team Members:</a:t>
                      </a:r>
                      <a:endParaRPr sz="1600" b="1" u="sng">
                        <a:solidFill>
                          <a:schemeClr val="tx1"/>
                        </a:solidFill>
                        <a:latin typeface="Times New Roman" panose="02020603050405020304" pitchFamily="18" charset="0"/>
                        <a:ea typeface="Arial" panose="020B0604020202020204"/>
                        <a:cs typeface="Times New Roman" panose="02020603050405020304" pitchFamily="18" charset="0"/>
                      </a:endParaRPr>
                    </a:p>
                    <a:p>
                      <a:pPr marL="68580" indent="0" algn="just">
                        <a:lnSpc>
                          <a:spcPct val="120000"/>
                        </a:lnSpc>
                        <a:spcBef>
                          <a:spcPct val="0"/>
                        </a:spcBef>
                        <a:spcAft>
                          <a:spcPct val="0"/>
                        </a:spcAft>
                      </a:pPr>
                      <a:r>
                        <a:rPr sz="1600" b="1">
                          <a:solidFill>
                            <a:schemeClr val="tx1"/>
                          </a:solidFill>
                          <a:latin typeface="Times New Roman" panose="02020603050405020304" pitchFamily="18" charset="0"/>
                          <a:ea typeface="Arial" panose="020B0604020202020204"/>
                          <a:cs typeface="Times New Roman" panose="02020603050405020304" pitchFamily="18" charset="0"/>
                        </a:rPr>
                        <a:t>Sanjay V</a:t>
                      </a:r>
                      <a:r>
                        <a:rPr lang="en-IN" sz="1600" b="1">
                          <a:solidFill>
                            <a:schemeClr val="tx1"/>
                          </a:solidFill>
                          <a:latin typeface="Times New Roman" panose="02020603050405020304" pitchFamily="18" charset="0"/>
                          <a:ea typeface="Arial" panose="020B0604020202020204"/>
                          <a:cs typeface="Times New Roman" panose="02020603050405020304" pitchFamily="18" charset="0"/>
                        </a:rPr>
                        <a:t>                       </a:t>
                      </a:r>
                      <a:r>
                        <a:rPr sz="1600" b="1">
                          <a:solidFill>
                            <a:schemeClr val="tx1"/>
                          </a:solidFill>
                          <a:latin typeface="Times New Roman" panose="02020603050405020304" pitchFamily="18" charset="0"/>
                          <a:ea typeface="Arial" panose="020B0604020202020204"/>
                          <a:cs typeface="Times New Roman" panose="02020603050405020304" pitchFamily="18" charset="0"/>
                        </a:rPr>
                        <a:t> </a:t>
                      </a:r>
                      <a:r>
                        <a:rPr lang="en-IN" sz="1600" b="1">
                          <a:solidFill>
                            <a:schemeClr val="tx1"/>
                          </a:solidFill>
                          <a:latin typeface="Times New Roman" panose="02020603050405020304" pitchFamily="18" charset="0"/>
                          <a:ea typeface="Arial" panose="020B0604020202020204"/>
                          <a:cs typeface="Times New Roman" panose="02020603050405020304" pitchFamily="18" charset="0"/>
                        </a:rPr>
                        <a:t>- 71762104041</a:t>
                      </a:r>
                      <a:endParaRPr sz="1600" b="1">
                        <a:solidFill>
                          <a:schemeClr val="tx1"/>
                        </a:solidFill>
                        <a:latin typeface="Times New Roman" panose="02020603050405020304" pitchFamily="18" charset="0"/>
                        <a:ea typeface="Arial" panose="020B0604020202020204"/>
                        <a:cs typeface="Times New Roman" panose="02020603050405020304" pitchFamily="18" charset="0"/>
                      </a:endParaRPr>
                    </a:p>
                    <a:p>
                      <a:pPr marL="68580" indent="0" algn="just">
                        <a:lnSpc>
                          <a:spcPct val="120000"/>
                        </a:lnSpc>
                        <a:spcBef>
                          <a:spcPct val="0"/>
                        </a:spcBef>
                        <a:spcAft>
                          <a:spcPct val="0"/>
                        </a:spcAft>
                      </a:pPr>
                      <a:r>
                        <a:rPr sz="1600" b="1">
                          <a:solidFill>
                            <a:schemeClr val="tx1"/>
                          </a:solidFill>
                          <a:latin typeface="Times New Roman" panose="02020603050405020304" pitchFamily="18" charset="0"/>
                          <a:ea typeface="Arial" panose="020B0604020202020204"/>
                          <a:cs typeface="Times New Roman" panose="02020603050405020304" pitchFamily="18" charset="0"/>
                        </a:rPr>
                        <a:t>Sabarivasan RT</a:t>
                      </a:r>
                      <a:r>
                        <a:rPr lang="en-IN" sz="1600" b="1">
                          <a:solidFill>
                            <a:schemeClr val="tx1"/>
                          </a:solidFill>
                          <a:latin typeface="Times New Roman" panose="02020603050405020304" pitchFamily="18" charset="0"/>
                          <a:ea typeface="Arial" panose="020B0604020202020204"/>
                          <a:cs typeface="Times New Roman" panose="02020603050405020304" pitchFamily="18" charset="0"/>
                        </a:rPr>
                        <a:t>           </a:t>
                      </a:r>
                      <a:r>
                        <a:rPr sz="1600" b="1">
                          <a:solidFill>
                            <a:schemeClr val="tx1"/>
                          </a:solidFill>
                          <a:latin typeface="Times New Roman" panose="02020603050405020304" pitchFamily="18" charset="0"/>
                          <a:ea typeface="Arial" panose="020B0604020202020204"/>
                          <a:cs typeface="Times New Roman" panose="02020603050405020304" pitchFamily="18" charset="0"/>
                        </a:rPr>
                        <a:t> - 71762208013</a:t>
                      </a:r>
                      <a:endParaRPr sz="1600" b="1">
                        <a:solidFill>
                          <a:schemeClr val="tx1"/>
                        </a:solidFill>
                        <a:latin typeface="Times New Roman" panose="02020603050405020304" pitchFamily="18" charset="0"/>
                        <a:ea typeface="Arial" panose="020B0604020202020204"/>
                        <a:cs typeface="Times New Roman" panose="02020603050405020304" pitchFamily="18" charset="0"/>
                      </a:endParaRPr>
                    </a:p>
                    <a:p>
                      <a:pPr marL="68580" indent="0" algn="just">
                        <a:lnSpc>
                          <a:spcPct val="120000"/>
                        </a:lnSpc>
                        <a:spcBef>
                          <a:spcPct val="0"/>
                        </a:spcBef>
                        <a:spcAft>
                          <a:spcPct val="0"/>
                        </a:spcAft>
                      </a:pPr>
                      <a:r>
                        <a:rPr sz="1600" b="1">
                          <a:solidFill>
                            <a:schemeClr val="tx1"/>
                          </a:solidFill>
                          <a:latin typeface="Times New Roman" panose="02020603050405020304" pitchFamily="18" charset="0"/>
                          <a:ea typeface="Arial" panose="020B0604020202020204"/>
                          <a:cs typeface="Times New Roman" panose="02020603050405020304" pitchFamily="18" charset="0"/>
                        </a:rPr>
                        <a:t>Karthik Venkatesh T   - 71762208015</a:t>
                      </a:r>
                      <a:endParaRPr sz="1600" b="1">
                        <a:solidFill>
                          <a:schemeClr val="tx1"/>
                        </a:solidFill>
                        <a:latin typeface="Times New Roman" panose="02020603050405020304" pitchFamily="18" charset="0"/>
                        <a:ea typeface="Arial" panose="020B0604020202020204"/>
                        <a:cs typeface="Times New Roman" panose="02020603050405020304" pitchFamily="18" charset="0"/>
                      </a:endParaRPr>
                    </a:p>
                    <a:p>
                      <a:pPr marL="68580" indent="0" algn="just">
                        <a:lnSpc>
                          <a:spcPct val="120000"/>
                        </a:lnSpc>
                        <a:spcBef>
                          <a:spcPct val="0"/>
                        </a:spcBef>
                        <a:spcAft>
                          <a:spcPct val="0"/>
                        </a:spcAft>
                      </a:pPr>
                      <a:r>
                        <a:rPr sz="1600" b="1">
                          <a:solidFill>
                            <a:schemeClr val="tx1"/>
                          </a:solidFill>
                          <a:latin typeface="Times New Roman" panose="02020603050405020304" pitchFamily="18" charset="0"/>
                          <a:ea typeface="Arial" panose="020B0604020202020204"/>
                          <a:cs typeface="Times New Roman" panose="02020603050405020304" pitchFamily="18" charset="0"/>
                        </a:rPr>
                        <a:t>Edwin Nova A          </a:t>
                      </a:r>
                      <a:r>
                        <a:rPr lang="en-IN" sz="1600" b="1">
                          <a:solidFill>
                            <a:schemeClr val="tx1"/>
                          </a:solidFill>
                          <a:latin typeface="Times New Roman" panose="02020603050405020304" pitchFamily="18" charset="0"/>
                          <a:ea typeface="Arial" panose="020B0604020202020204"/>
                          <a:cs typeface="Times New Roman" panose="02020603050405020304" pitchFamily="18" charset="0"/>
                        </a:rPr>
                        <a:t>     </a:t>
                      </a:r>
                      <a:r>
                        <a:rPr sz="1600" b="1">
                          <a:solidFill>
                            <a:schemeClr val="tx1"/>
                          </a:solidFill>
                          <a:latin typeface="Times New Roman" panose="02020603050405020304" pitchFamily="18" charset="0"/>
                          <a:ea typeface="Arial" panose="020B0604020202020204"/>
                          <a:cs typeface="Times New Roman" panose="02020603050405020304" pitchFamily="18" charset="0"/>
                        </a:rPr>
                        <a:t>- 71762208023</a:t>
                      </a:r>
                      <a:endParaRPr sz="1600" b="1" u="sng">
                        <a:solidFill>
                          <a:schemeClr val="tx1"/>
                        </a:solidFill>
                        <a:latin typeface="Times New Roman" panose="02020603050405020304" pitchFamily="18" charset="0"/>
                        <a:ea typeface="Arial" panose="020B0604020202020204"/>
                        <a:cs typeface="Times New Roman" panose="02020603050405020304" pitchFamily="18" charset="0"/>
                      </a:endParaRPr>
                    </a:p>
                  </a:txBody>
                  <a:tcPr marL="68580" marR="68580" marT="0" marB="0" anchor="t" anchorCtr="0">
                    <a:lnL>
                      <a:noFill/>
                    </a:lnL>
                    <a:lnR>
                      <a:noFill/>
                    </a:lnR>
                    <a:lnT>
                      <a:noFill/>
                    </a:lnT>
                    <a:lnB>
                      <a:noFill/>
                    </a:lnB>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09550"/>
            <a:ext cx="3039110" cy="422275"/>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Problem</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2367727"/>
            <a:ext cx="7467600" cy="1864421"/>
          </a:xfrm>
          <a:prstGeom prst="rect">
            <a:avLst/>
          </a:prstGeom>
          <a:noFill/>
        </p:spPr>
        <p:txBody>
          <a:bodyPr wrap="square" rtlCol="0">
            <a:spAutoFit/>
          </a:bodyPr>
          <a:lstStyle/>
          <a:p>
            <a:pPr marL="215900" indent="-215900">
              <a:lnSpc>
                <a:spcPct val="115000"/>
              </a:lnSpc>
              <a:spcAft>
                <a:spcPts val="1000"/>
              </a:spcAft>
            </a:pPr>
            <a:r>
              <a:rPr lang="en-US" sz="2000" b="1" dirty="0">
                <a:effectLst/>
                <a:latin typeface="Times New Roman" panose="02020603050405020304" pitchFamily="18" charset="0"/>
                <a:ea typeface="Arial" panose="020B0604020202020204" pitchFamily="34" charset="0"/>
                <a:cs typeface="Times New Roman" panose="02020603050405020304" pitchFamily="18" charset="0"/>
              </a:rPr>
              <a:t>Challenges:</a:t>
            </a:r>
            <a:endParaRPr lang="en-US" sz="2000" b="1"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Inefficient vehicle movement tracking.</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Difficulty monitoring parking occupancy.</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Identifying unauthorized vehicles.</a:t>
            </a:r>
            <a:endParaRPr lang="en-US" sz="20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TextBox 3"/>
          <p:cNvSpPr txBox="1"/>
          <p:nvPr/>
        </p:nvSpPr>
        <p:spPr>
          <a:xfrm>
            <a:off x="381000" y="895350"/>
            <a:ext cx="8153400" cy="163121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Managing vehicle movement and parking on a college campus presents numerous challenges. To enhance campus security and management, an intelligent system is needed to analyze vehicle movement, monitor parking occupancy, and match vehicles to an approved database.</a:t>
            </a: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50" y="326516"/>
            <a:ext cx="4378325" cy="422275"/>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Unique</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Idea</a:t>
            </a:r>
            <a:r>
              <a:rPr spc="-5" dirty="0">
                <a:latin typeface="Times New Roman" panose="02020603050405020304" pitchFamily="18" charset="0"/>
                <a:cs typeface="Times New Roman" panose="02020603050405020304" pitchFamily="18" charset="0"/>
              </a:rPr>
              <a:t> Brief</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rot="10800000" flipV="1">
            <a:off x="229006" y="855346"/>
            <a:ext cx="84582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indent="-285750" algn="just"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solution aims to improve traffic management and congestion control on college campuses using five camera modules, each using advanced machine learning techniques including the YOLOv8 model, to track vehicles, detect unauthorized parking, monitor parking availability, and analyze available spaces. Five camera modules have been used to implement all the functionalities of the proposed system.</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first module, Cam 1, uses optical character recognition to track vehicles entering and exiting the campus. Cam 2 detects unauthorized vehicles, alerting owners and promoting parking adherence.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Cam 3 monitors vehicle entries, providing real-time traffic patterns. Cam 4 monitors congestion in parking areas, enabling prompt interventions. Cam 5 analyzes available parking slots, reducing time spent searching for parking. All data is integrated using Edge AI.</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2183"/>
            <a:ext cx="2672080" cy="422275"/>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Features</a:t>
            </a:r>
            <a:r>
              <a:rPr spc="-8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Offered</a:t>
            </a:r>
            <a:endParaRPr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876300" y="307121"/>
            <a:ext cx="7391400" cy="461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Vehicle Detection and Tracking</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 Plate Recognition (OCR)</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Unauthorized Parking Detection</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Traffic Pattern Analysis</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Parking Slot Availability Monitoring</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Parking Slot Updates</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Edge AI Processing</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Cloud-based Data Storage and Management</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Historical Data Analysis</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and Scalability</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Campus Security and Efficiency </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46052"/>
            <a:ext cx="3388995" cy="422275"/>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Architecture</a:t>
            </a:r>
            <a:r>
              <a:rPr spc="-7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Diagram</a:t>
            </a:r>
            <a:endParaRPr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1"/>
          <a:srcRect l="7669" t="7011"/>
          <a:stretch>
            <a:fillRect/>
          </a:stretch>
        </p:blipFill>
        <p:spPr>
          <a:xfrm>
            <a:off x="838200" y="618892"/>
            <a:ext cx="7467600" cy="43200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33350"/>
            <a:ext cx="2020570" cy="42290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Process</a:t>
            </a:r>
            <a:r>
              <a:rPr spc="-3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a:t>
            </a:r>
            <a:r>
              <a:rPr spc="-10"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ow</a:t>
            </a:r>
            <a:endParaRPr dirty="0">
              <a:latin typeface="Times New Roman" panose="02020603050405020304" pitchFamily="18" charset="0"/>
              <a:cs typeface="Times New Roman" panose="02020603050405020304" pitchFamily="18" charset="0"/>
            </a:endParaRPr>
          </a:p>
        </p:txBody>
      </p:sp>
      <p:sp>
        <p:nvSpPr>
          <p:cNvPr id="3" name="Oval 2"/>
          <p:cNvSpPr/>
          <p:nvPr/>
        </p:nvSpPr>
        <p:spPr>
          <a:xfrm>
            <a:off x="685800" y="777242"/>
            <a:ext cx="914400" cy="4229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Start</a:t>
            </a:r>
            <a:endParaRPr lang="en-IN"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381000" y="1460390"/>
            <a:ext cx="15240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Number plate detection</a:t>
            </a:r>
            <a:endParaRPr lang="en-IN" sz="1600" dirty="0">
              <a:latin typeface="Times New Roman" panose="02020603050405020304" pitchFamily="18" charset="0"/>
              <a:cs typeface="Times New Roman" panose="02020603050405020304" pitchFamily="18" charset="0"/>
            </a:endParaRPr>
          </a:p>
        </p:txBody>
      </p:sp>
      <p:sp>
        <p:nvSpPr>
          <p:cNvPr id="5" name="Rectangle 4"/>
          <p:cNvSpPr/>
          <p:nvPr/>
        </p:nvSpPr>
        <p:spPr>
          <a:xfrm>
            <a:off x="381000" y="2311400"/>
            <a:ext cx="1524000" cy="10943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Increase the count of vehicle occurrence </a:t>
            </a:r>
            <a:endParaRPr lang="en-IN" sz="1600" dirty="0">
              <a:latin typeface="Times New Roman" panose="02020603050405020304" pitchFamily="18" charset="0"/>
              <a:cs typeface="Times New Roman" panose="02020603050405020304" pitchFamily="18" charset="0"/>
            </a:endParaRPr>
          </a:p>
        </p:txBody>
      </p:sp>
      <p:sp>
        <p:nvSpPr>
          <p:cNvPr id="6" name="Rectangle 5"/>
          <p:cNvSpPr/>
          <p:nvPr/>
        </p:nvSpPr>
        <p:spPr>
          <a:xfrm>
            <a:off x="381000" y="3705969"/>
            <a:ext cx="1524000" cy="10943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Check whether the car is in unrestricted area or not</a:t>
            </a:r>
            <a:endParaRPr lang="en-IN" sz="1600" dirty="0">
              <a:latin typeface="Times New Roman" panose="02020603050405020304" pitchFamily="18" charset="0"/>
              <a:cs typeface="Times New Roman" panose="02020603050405020304" pitchFamily="18" charset="0"/>
            </a:endParaRPr>
          </a:p>
        </p:txBody>
      </p:sp>
      <p:sp>
        <p:nvSpPr>
          <p:cNvPr id="7" name="Rectangle 6"/>
          <p:cNvSpPr/>
          <p:nvPr/>
        </p:nvSpPr>
        <p:spPr>
          <a:xfrm>
            <a:off x="3296919" y="1200151"/>
            <a:ext cx="1524000" cy="10943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Analyze &amp;  allocate the parking slot using Edge AI</a:t>
            </a:r>
            <a:endParaRPr lang="en-IN" sz="1600" dirty="0">
              <a:latin typeface="Times New Roman" panose="02020603050405020304" pitchFamily="18" charset="0"/>
              <a:cs typeface="Times New Roman" panose="02020603050405020304" pitchFamily="18" charset="0"/>
            </a:endParaRPr>
          </a:p>
        </p:txBody>
      </p:sp>
      <p:sp>
        <p:nvSpPr>
          <p:cNvPr id="8" name="Rectangle 7"/>
          <p:cNvSpPr/>
          <p:nvPr/>
        </p:nvSpPr>
        <p:spPr>
          <a:xfrm>
            <a:off x="3296919" y="2737908"/>
            <a:ext cx="1524000" cy="13229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Update</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the data of slot availability and count value in database</a:t>
            </a:r>
            <a:endParaRPr lang="en-IN" sz="1600" dirty="0">
              <a:latin typeface="Times New Roman" panose="02020603050405020304" pitchFamily="18" charset="0"/>
              <a:cs typeface="Times New Roman" panose="02020603050405020304" pitchFamily="18" charset="0"/>
            </a:endParaRPr>
          </a:p>
        </p:txBody>
      </p:sp>
      <p:sp>
        <p:nvSpPr>
          <p:cNvPr id="9" name="Rectangle 8"/>
          <p:cNvSpPr/>
          <p:nvPr/>
        </p:nvSpPr>
        <p:spPr>
          <a:xfrm>
            <a:off x="6129866" y="1976433"/>
            <a:ext cx="1524000" cy="10943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Store the </a:t>
            </a:r>
            <a:r>
              <a:rPr lang="en-US" sz="1600" dirty="0" err="1">
                <a:latin typeface="Times New Roman" panose="02020603050405020304" pitchFamily="18" charset="0"/>
                <a:cs typeface="Times New Roman" panose="02020603050405020304" pitchFamily="18" charset="0"/>
              </a:rPr>
              <a:t>datas</a:t>
            </a:r>
            <a:r>
              <a:rPr lang="en-US" sz="1600" dirty="0">
                <a:latin typeface="Times New Roman" panose="02020603050405020304" pitchFamily="18" charset="0"/>
                <a:cs typeface="Times New Roman" panose="02020603050405020304" pitchFamily="18" charset="0"/>
              </a:rPr>
              <a:t> in database</a:t>
            </a:r>
            <a:endParaRPr lang="en-IN" sz="1600" dirty="0">
              <a:latin typeface="Times New Roman" panose="02020603050405020304" pitchFamily="18" charset="0"/>
              <a:cs typeface="Times New Roman" panose="02020603050405020304" pitchFamily="18" charset="0"/>
            </a:endParaRPr>
          </a:p>
        </p:txBody>
      </p:sp>
      <p:sp>
        <p:nvSpPr>
          <p:cNvPr id="10" name="Oval 9"/>
          <p:cNvSpPr/>
          <p:nvPr/>
        </p:nvSpPr>
        <p:spPr>
          <a:xfrm>
            <a:off x="6434666" y="3725763"/>
            <a:ext cx="914400" cy="4229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End </a:t>
            </a:r>
            <a:endParaRPr lang="en-IN" sz="1600" dirty="0">
              <a:latin typeface="Times New Roman" panose="02020603050405020304" pitchFamily="18" charset="0"/>
              <a:cs typeface="Times New Roman" panose="02020603050405020304" pitchFamily="18" charset="0"/>
            </a:endParaRPr>
          </a:p>
        </p:txBody>
      </p:sp>
      <p:cxnSp>
        <p:nvCxnSpPr>
          <p:cNvPr id="12" name="Straight Arrow Connector 11"/>
          <p:cNvCxnSpPr>
            <a:stCxn id="3" idx="4"/>
            <a:endCxn id="4" idx="0"/>
          </p:cNvCxnSpPr>
          <p:nvPr/>
        </p:nvCxnSpPr>
        <p:spPr>
          <a:xfrm>
            <a:off x="1143000" y="1200151"/>
            <a:ext cx="0" cy="2602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4" idx="2"/>
            <a:endCxn id="5" idx="0"/>
          </p:cNvCxnSpPr>
          <p:nvPr/>
        </p:nvCxnSpPr>
        <p:spPr>
          <a:xfrm>
            <a:off x="1143000" y="1993790"/>
            <a:ext cx="0" cy="3176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5" idx="2"/>
            <a:endCxn id="6" idx="0"/>
          </p:cNvCxnSpPr>
          <p:nvPr/>
        </p:nvCxnSpPr>
        <p:spPr>
          <a:xfrm>
            <a:off x="1143000" y="3405717"/>
            <a:ext cx="0" cy="3002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2514600" y="98869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590800" y="895350"/>
            <a:ext cx="0" cy="403860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a:off x="5562600" y="839258"/>
            <a:ext cx="0" cy="403860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a:stCxn id="6" idx="2"/>
          </p:cNvCxnSpPr>
          <p:nvPr/>
        </p:nvCxnSpPr>
        <p:spPr>
          <a:xfrm>
            <a:off x="1143000" y="4800286"/>
            <a:ext cx="0" cy="133664"/>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1143000" y="4933950"/>
            <a:ext cx="1447800" cy="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a:off x="2590800" y="895350"/>
            <a:ext cx="1468119"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Arrow Connector 33"/>
          <p:cNvCxnSpPr>
            <a:endCxn id="7" idx="0"/>
          </p:cNvCxnSpPr>
          <p:nvPr/>
        </p:nvCxnSpPr>
        <p:spPr>
          <a:xfrm>
            <a:off x="4058919" y="895350"/>
            <a:ext cx="0" cy="3048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Connector 39"/>
          <p:cNvCxnSpPr>
            <a:stCxn id="8" idx="2"/>
          </p:cNvCxnSpPr>
          <p:nvPr/>
        </p:nvCxnSpPr>
        <p:spPr>
          <a:xfrm>
            <a:off x="4058919" y="4060825"/>
            <a:ext cx="0" cy="806293"/>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flipV="1">
            <a:off x="4058919" y="4866774"/>
            <a:ext cx="1503681" cy="344"/>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flipV="1">
            <a:off x="5562600" y="839258"/>
            <a:ext cx="1295400" cy="1143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9" idx="0"/>
          </p:cNvCxnSpPr>
          <p:nvPr/>
        </p:nvCxnSpPr>
        <p:spPr>
          <a:xfrm>
            <a:off x="6858000" y="839258"/>
            <a:ext cx="33866" cy="11371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p:cNvCxnSpPr>
            <a:stCxn id="7" idx="2"/>
            <a:endCxn id="8" idx="0"/>
          </p:cNvCxnSpPr>
          <p:nvPr/>
        </p:nvCxnSpPr>
        <p:spPr>
          <a:xfrm>
            <a:off x="4058919" y="2294468"/>
            <a:ext cx="0" cy="443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p:cNvCxnSpPr>
            <a:stCxn id="9" idx="2"/>
            <a:endCxn id="10" idx="0"/>
          </p:cNvCxnSpPr>
          <p:nvPr/>
        </p:nvCxnSpPr>
        <p:spPr>
          <a:xfrm>
            <a:off x="6891866" y="3070750"/>
            <a:ext cx="0" cy="6550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28676"/>
            <a:ext cx="2976880" cy="422275"/>
          </a:xfrm>
          <a:prstGeom prst="rect">
            <a:avLst/>
          </a:prstGeom>
        </p:spPr>
        <p:txBody>
          <a:bodyPr vert="horz" wrap="square" lIns="0" tIns="13335" rIns="0" bIns="0" rtlCol="0">
            <a:spAutoFit/>
          </a:bodyPr>
          <a:lstStyle/>
          <a:p>
            <a:pPr marL="12700">
              <a:lnSpc>
                <a:spcPct val="100000"/>
              </a:lnSpc>
              <a:spcBef>
                <a:spcPts val="105"/>
              </a:spcBef>
            </a:pPr>
            <a:r>
              <a:rPr dirty="0"/>
              <a:t>T</a:t>
            </a:r>
            <a:r>
              <a:rPr spc="5" dirty="0"/>
              <a:t>e</a:t>
            </a:r>
            <a:r>
              <a:rPr dirty="0"/>
              <a:t>c</a:t>
            </a:r>
            <a:r>
              <a:rPr spc="5" dirty="0"/>
              <a:t>h</a:t>
            </a:r>
            <a:r>
              <a:rPr dirty="0"/>
              <a:t>n</a:t>
            </a:r>
            <a:r>
              <a:rPr spc="5" dirty="0"/>
              <a:t>o</a:t>
            </a:r>
            <a:r>
              <a:rPr dirty="0"/>
              <a:t>log</a:t>
            </a:r>
            <a:r>
              <a:rPr spc="-15" dirty="0"/>
              <a:t>i</a:t>
            </a:r>
            <a:r>
              <a:rPr dirty="0"/>
              <a:t>es</a:t>
            </a:r>
            <a:r>
              <a:rPr spc="-385" dirty="0"/>
              <a:t> </a:t>
            </a:r>
            <a:r>
              <a:rPr spc="5" dirty="0"/>
              <a:t>used</a:t>
            </a:r>
            <a:endParaRPr spc="5" dirty="0"/>
          </a:p>
        </p:txBody>
      </p:sp>
      <p:sp>
        <p:nvSpPr>
          <p:cNvPr id="3" name="TextBox 2"/>
          <p:cNvSpPr txBox="1"/>
          <p:nvPr/>
        </p:nvSpPr>
        <p:spPr>
          <a:xfrm>
            <a:off x="1371600" y="1047750"/>
            <a:ext cx="6400800" cy="1421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a:t>
            </a:r>
            <a:r>
              <a:rPr lang="en-IN" sz="20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amera</a:t>
            </a:r>
            <a:r>
              <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Modules</a:t>
            </a:r>
            <a:endPar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R</a:t>
            </a:r>
            <a:r>
              <a:rPr lang="en-IN" sz="20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aspberry</a:t>
            </a:r>
            <a:r>
              <a:rPr lang="en-IN"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Pi 5</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Aws </a:t>
            </a:r>
            <a:r>
              <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Cloud  (Database Management)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209422"/>
            <a:ext cx="5262245" cy="413385"/>
          </a:xfrm>
          <a:prstGeom prst="rect">
            <a:avLst/>
          </a:prstGeom>
        </p:spPr>
        <p:txBody>
          <a:bodyPr vert="horz" wrap="square" lIns="0" tIns="13335" rIns="0" bIns="0" rtlCol="0">
            <a:spAutoFit/>
          </a:bodyPr>
          <a:lstStyle/>
          <a:p>
            <a:pPr marL="12700">
              <a:lnSpc>
                <a:spcPct val="100000"/>
              </a:lnSpc>
              <a:spcBef>
                <a:spcPts val="105"/>
              </a:spcBef>
            </a:pPr>
            <a:r>
              <a:rPr dirty="0"/>
              <a:t>Team</a:t>
            </a:r>
            <a:r>
              <a:rPr spc="-20" dirty="0"/>
              <a:t> </a:t>
            </a:r>
            <a:r>
              <a:rPr dirty="0"/>
              <a:t>members</a:t>
            </a:r>
            <a:r>
              <a:rPr spc="-20" dirty="0"/>
              <a:t> </a:t>
            </a:r>
            <a:r>
              <a:rPr dirty="0"/>
              <a:t>and</a:t>
            </a:r>
            <a:r>
              <a:rPr spc="-15" dirty="0"/>
              <a:t> </a:t>
            </a:r>
            <a:r>
              <a:rPr dirty="0"/>
              <a:t>contribution:</a:t>
            </a:r>
            <a:endParaRPr dirty="0"/>
          </a:p>
        </p:txBody>
      </p:sp>
      <p:graphicFrame>
        <p:nvGraphicFramePr>
          <p:cNvPr id="4" name="Table 3"/>
          <p:cNvGraphicFramePr/>
          <p:nvPr>
            <p:custDataLst>
              <p:tags r:id="rId1"/>
            </p:custDataLst>
          </p:nvPr>
        </p:nvGraphicFramePr>
        <p:xfrm>
          <a:off x="304800" y="622300"/>
          <a:ext cx="8623935" cy="4296410"/>
        </p:xfrm>
        <a:graphic>
          <a:graphicData uri="http://schemas.openxmlformats.org/drawingml/2006/table">
            <a:tbl>
              <a:tblPr firstRow="1" bandRow="1">
                <a:tableStyleId>{5C22544A-7EE6-4342-B048-85BDC9FD1C3A}</a:tableStyleId>
              </a:tblPr>
              <a:tblGrid>
                <a:gridCol w="3924935"/>
                <a:gridCol w="4699000"/>
              </a:tblGrid>
              <a:tr h="755650">
                <a:tc>
                  <a:txBody>
                    <a:bodyPr/>
                    <a:lstStyle/>
                    <a:p>
                      <a:pPr algn="ctr">
                        <a:buNone/>
                      </a:pPr>
                      <a:r>
                        <a:rPr lang="en-IN" altLang="en-US"/>
                        <a:t>TEAM MEMBERS NAME </a:t>
                      </a:r>
                      <a:endParaRPr lang="en-IN" altLang="en-US"/>
                    </a:p>
                  </a:txBody>
                  <a:tcPr/>
                </a:tc>
                <a:tc>
                  <a:txBody>
                    <a:bodyPr/>
                    <a:lstStyle/>
                    <a:p>
                      <a:pPr algn="ctr">
                        <a:buNone/>
                      </a:pPr>
                      <a:r>
                        <a:rPr lang="en-IN" altLang="en-US"/>
                        <a:t>CONTRIBUTION</a:t>
                      </a:r>
                      <a:endParaRPr lang="en-IN" altLang="en-US"/>
                    </a:p>
                  </a:txBody>
                  <a:tcPr/>
                </a:tc>
              </a:tr>
              <a:tr h="937260">
                <a:tc>
                  <a:txBody>
                    <a:bodyPr/>
                    <a:lstStyle/>
                    <a:p>
                      <a:pPr algn="ctr">
                        <a:buNone/>
                      </a:pPr>
                      <a:r>
                        <a:rPr lang="en-IN" altLang="en-US"/>
                        <a:t>SANJAY V</a:t>
                      </a:r>
                      <a:endParaRPr lang="en-IN" altLang="en-US"/>
                    </a:p>
                  </a:txBody>
                  <a:tcPr/>
                </a:tc>
                <a:tc>
                  <a:txBody>
                    <a:bodyPr/>
                    <a:lstStyle/>
                    <a:p>
                      <a:pPr algn="ctr">
                        <a:buNone/>
                      </a:pPr>
                      <a:r>
                        <a:rPr lang="en-IN" altLang="en-US"/>
                        <a:t>Trained the number plate detection and coordinated the work with the team members </a:t>
                      </a:r>
                      <a:endParaRPr lang="en-IN" altLang="en-US"/>
                    </a:p>
                  </a:txBody>
                  <a:tcPr/>
                </a:tc>
              </a:tr>
              <a:tr h="923925">
                <a:tc>
                  <a:txBody>
                    <a:bodyPr/>
                    <a:lstStyle/>
                    <a:p>
                      <a:pPr algn="ctr">
                        <a:buNone/>
                      </a:pPr>
                      <a:r>
                        <a:rPr lang="en-IN" altLang="en-US"/>
                        <a:t>KARTHIK VENKATESH T</a:t>
                      </a:r>
                      <a:endParaRPr lang="en-IN" altLang="en-US"/>
                    </a:p>
                    <a:p>
                      <a:pPr algn="ctr">
                        <a:buNone/>
                      </a:pPr>
                      <a:endParaRPr lang="en-IN" altLang="en-US"/>
                    </a:p>
                  </a:txBody>
                  <a:tcPr/>
                </a:tc>
                <a:tc>
                  <a:txBody>
                    <a:bodyPr/>
                    <a:lstStyle/>
                    <a:p>
                      <a:pPr algn="ctr">
                        <a:buNone/>
                      </a:pPr>
                      <a:r>
                        <a:rPr lang="en-IN" altLang="en-US"/>
                        <a:t>Trained the unauthorised area detection and labelled the model and detecting the car </a:t>
                      </a:r>
                      <a:endParaRPr lang="en-IN" altLang="en-US"/>
                    </a:p>
                  </a:txBody>
                  <a:tcPr/>
                </a:tc>
              </a:tr>
              <a:tr h="755650">
                <a:tc>
                  <a:txBody>
                    <a:bodyPr/>
                    <a:lstStyle/>
                    <a:p>
                      <a:pPr algn="ctr">
                        <a:buNone/>
                      </a:pPr>
                      <a:r>
                        <a:rPr lang="en-IN" altLang="en-US"/>
                        <a:t>SABARIVASAN RT</a:t>
                      </a:r>
                      <a:endParaRPr lang="en-IN" altLang="en-US"/>
                    </a:p>
                  </a:txBody>
                  <a:tcPr/>
                </a:tc>
                <a:tc>
                  <a:txBody>
                    <a:bodyPr/>
                    <a:lstStyle/>
                    <a:p>
                      <a:pPr algn="ctr">
                        <a:buNone/>
                      </a:pPr>
                      <a:r>
                        <a:rPr lang="en-IN" altLang="en-US"/>
                        <a:t>Trained the parking slot availability and integerated various ML algorithm</a:t>
                      </a:r>
                      <a:endParaRPr lang="en-IN" altLang="en-US"/>
                    </a:p>
                  </a:txBody>
                  <a:tcPr/>
                </a:tc>
              </a:tr>
              <a:tr h="923925">
                <a:tc>
                  <a:txBody>
                    <a:bodyPr/>
                    <a:lstStyle/>
                    <a:p>
                      <a:pPr algn="ctr">
                        <a:buNone/>
                      </a:pPr>
                      <a:r>
                        <a:rPr lang="en-IN" altLang="en-US"/>
                        <a:t>EDWIN NOVA A</a:t>
                      </a:r>
                      <a:endParaRPr lang="en-IN" altLang="en-US"/>
                    </a:p>
                  </a:txBody>
                  <a:tcPr/>
                </a:tc>
                <a:tc>
                  <a:txBody>
                    <a:bodyPr/>
                    <a:lstStyle/>
                    <a:p>
                      <a:pPr algn="ctr">
                        <a:buNone/>
                      </a:pPr>
                      <a:r>
                        <a:rPr lang="en-IN" altLang="en-US" dirty="0"/>
                        <a:t>Trained the model to store the frequencies of</a:t>
                      </a:r>
                      <a:endParaRPr lang="en-IN" altLang="en-US" dirty="0"/>
                    </a:p>
                    <a:p>
                      <a:pPr algn="ctr">
                        <a:buNone/>
                      </a:pPr>
                      <a:r>
                        <a:rPr lang="en-IN" altLang="en-US" dirty="0"/>
                        <a:t>car and store the values in database  </a:t>
                      </a:r>
                      <a:endParaRPr lang="en-IN" alt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7992" y="514350"/>
            <a:ext cx="1829435" cy="422275"/>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85800" y="1200150"/>
            <a:ext cx="7772400" cy="2535566"/>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system improves campus traffic management with real-time vehicle tracking, optimizing traffic flow and parking efficiency. It enhances security by detecting unauthorized parking and accurately identifying vehicles. Data analysis aids decision-making, while the scalable architecture allows for easy integration with other systems. Overall, edge AI processing and cloud-based management ensure a responsive and efficient operation.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TABLE_ENDDRAG_ORIGIN_RECT" val="568*209"/>
  <p:tag name="TABLE_ENDDRAG_RECT" val="42*155*568*209"/>
</p:tagLst>
</file>

<file path=ppt/tags/tag2.xml><?xml version="1.0" encoding="utf-8"?>
<p:tagLst xmlns:p="http://schemas.openxmlformats.org/presentationml/2006/main">
  <p:tag name="TABLE_ENDDRAG_ORIGIN_RECT" val="679*338"/>
  <p:tag name="TABLE_ENDDRAG_RECT" val="24*49*679*33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3254</Words>
  <Application>WPS Presentation</Application>
  <PresentationFormat>On-screen Show (16:9)</PresentationFormat>
  <Paragraphs>102</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Arial</vt:lpstr>
      <vt:lpstr>Times New Roman</vt:lpstr>
      <vt:lpstr>Calibri</vt:lpstr>
      <vt:lpstr>Microsoft YaHei</vt:lpstr>
      <vt:lpstr>Arial Unicode MS</vt:lpstr>
      <vt:lpstr>Office Theme</vt:lpstr>
      <vt:lpstr>PowerPoint 演示文稿</vt:lpstr>
      <vt:lpstr>Problem Statement</vt:lpstr>
      <vt:lpstr>Unique Idea Brief (Solution)</vt:lpstr>
      <vt:lpstr>Features Offered</vt:lpstr>
      <vt:lpstr>Architecture Diagram</vt:lpstr>
      <vt:lpstr>Process flow</vt:lpstr>
      <vt:lpstr>Technologies used</vt:lpstr>
      <vt:lpstr>Team members and contribution: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Ajeya Krishna</dc:creator>
  <cp:lastModifiedBy>Sanjay Venugopal</cp:lastModifiedBy>
  <cp:revision>10</cp:revision>
  <dcterms:created xsi:type="dcterms:W3CDTF">2024-07-15T07:32:00Z</dcterms:created>
  <dcterms:modified xsi:type="dcterms:W3CDTF">2024-07-15T14:06:40Z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2024-07-01T16:30:00Z</vt:filetime>
  </property>
  <property fmtid="{D5CDD505-2E9C-101B-9397-08002B2CF9AE}" pid="3" name="Creator">
    <vt:lpwstr>Microsoft® PowerPoint® 2021</vt:lpwstr>
  </property>
  <property fmtid="{D5CDD505-2E9C-101B-9397-08002B2CF9AE}" pid="4" name="LastSaved">
    <vt:filetime>2024-07-15T16:30:00Z</vt:filetime>
  </property>
  <property fmtid="{D5CDD505-2E9C-101B-9397-08002B2CF9AE}" pid="5" name="ICV">
    <vt:lpwstr>67A3C862450C463AB9E9E4280DDF6579_13</vt:lpwstr>
  </property>
  <property fmtid="{D5CDD505-2E9C-101B-9397-08002B2CF9AE}" pid="6" name="KSOProductBuildVer">
    <vt:lpwstr>1033-12.2.0.17153</vt:lpwstr>
  </property>
</Properties>
</file>