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3.xml" ContentType="application/vnd.openxmlformats-officedocument.presentationml.slid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Layouts/slideLayout6.xml" ContentType="application/vnd.openxmlformats-officedocument.presentationml.slideLayout+xml"/>
  <Override PartName="/ppt/diagrams/drawing1.xml" ContentType="application/vnd.openxmlformats-officedocument.drawingml.diagramDrawing+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4" d="100"/>
          <a:sy n="84" d="100"/>
        </p:scale>
        <p:origin x="-2358" y="-576"/>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diagrams/_rels/data1.xml.rels><?xml version="1.0" encoding="UTF-8" standalone="yes"?><Relationships xmlns="http://schemas.openxmlformats.org/package/2006/relationships"></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4F305F05-2C7A-4701-80D5-1BD28832A2A1}" type="doc">
      <dgm:prSet loTypeId="urn:microsoft.com/office/officeart/2005/8/layout/rings+Icon" loCatId="relationship" qsTypeId="urn:microsoft.com/office/officeart/2005/8/quickstyle/simple1" qsCatId="simple" csTypeId="urn:microsoft.com/office/officeart/2005/8/colors/accent1_2" csCatId="accent1" phldr="0"/>
      <dgm:spPr bwMode="auto"/>
    </dgm:pt>
    <dgm:pt modelId="{89FB6F68-C1D8-404D-AC2D-65F3417A1DDB}">
      <dgm:prSet phldr="0" phldrT="[Text]"/>
      <dgm:spPr bwMode="auto"/>
      <dgm:t>
        <a:bodyPr vertOverflow="overflow" horzOverflow="overflow" vert="horz" rtlCol="0" fromWordArt="0" anchor="ctr" forceAA="0" upright="0" compatLnSpc="0"/>
        <a:lstStyle/>
        <a:p>
          <a:pPr marL="0" indent="0" algn="ctr" defTabSz="2800349">
            <a:lnSpc>
              <a:spcPct val="90000"/>
            </a:lnSpc>
            <a:spcBef>
              <a:spcPts val="0"/>
            </a:spcBef>
            <a:spcAft>
              <a:spcPts val="0"/>
            </a:spcAft>
            <a:defRPr/>
          </a:pPr>
          <a:r>
            <a:rPr/>
            <a:t>VIT 53%</a:t>
          </a:r>
          <a:endParaRPr/>
        </a:p>
      </dgm:t>
    </dgm:pt>
    <dgm:pt modelId="{A5CB245E-47F0-430C-9052-D40467CE9511}" type="parTrans" cxnId="{45C6EED8-7980-4BA6-97B5-DA12FCAC2BB2}">
      <dgm:prSet/>
      <dgm:spPr bwMode="auto"/>
    </dgm:pt>
    <dgm:pt modelId="{71D61045-3195-478D-9587-06B8DF4A6F8E}" type="sibTrans" cxnId="{45C6EED8-7980-4BA6-97B5-DA12FCAC2BB2}">
      <dgm:prSet/>
      <dgm:spPr bwMode="auto"/>
    </dgm:pt>
    <dgm:pt modelId="{5A931CAF-A279-4805-A705-9D6F294B4E62}">
      <dgm:prSet phldr="0" phldrT="[Text]"/>
      <dgm:spPr bwMode="auto"/>
      <dgm:t>
        <a:bodyPr vertOverflow="overflow" horzOverflow="overflow" vert="horz" rtlCol="0" fromWordArt="0" anchor="ctr" forceAA="0" upright="0" compatLnSpc="0"/>
        <a:lstStyle/>
        <a:p>
          <a:pPr marL="0" indent="0" algn="ctr" defTabSz="2800349">
            <a:lnSpc>
              <a:spcPct val="90000"/>
            </a:lnSpc>
            <a:spcBef>
              <a:spcPts val="0"/>
            </a:spcBef>
            <a:spcAft>
              <a:spcPts val="0"/>
            </a:spcAft>
            <a:defRPr/>
          </a:pPr>
          <a:r>
            <a:rPr/>
            <a:t>CNN+RNN 98%</a:t>
          </a:r>
          <a:endParaRPr/>
        </a:p>
      </dgm:t>
    </dgm:pt>
    <dgm:pt modelId="{FA1E0123-FD9D-41EA-A072-7636F3AE3535}" type="parTrans" cxnId="{CDEB9A34-FC83-413F-AEB5-915166E05482}">
      <dgm:prSet/>
      <dgm:spPr bwMode="auto"/>
    </dgm:pt>
    <dgm:pt modelId="{F4D89656-52C2-4E7E-AA2C-62E842BE6EDD}" type="sibTrans" cxnId="{CDEB9A34-FC83-413F-AEB5-915166E05482}">
      <dgm:prSet/>
      <dgm:spPr bwMode="auto"/>
    </dgm:pt>
    <dgm:pt modelId="{0AC66AB4-4CCA-46DE-9396-09D0989F7A41}">
      <dgm:prSet phldr="0" phldrT="[Text]"/>
      <dgm:spPr bwMode="auto"/>
      <dgm:t>
        <a:bodyPr vertOverflow="overflow" horzOverflow="overflow" vert="horz" rtlCol="0" fromWordArt="0" anchor="ctr" forceAA="0" upright="0" compatLnSpc="0"/>
        <a:lstStyle/>
        <a:p>
          <a:pPr marL="0" indent="0" algn="ctr" defTabSz="2800349">
            <a:lnSpc>
              <a:spcPct val="90000"/>
            </a:lnSpc>
            <a:spcBef>
              <a:spcPts val="0"/>
            </a:spcBef>
            <a:spcAft>
              <a:spcPts val="0"/>
            </a:spcAft>
            <a:defRPr/>
          </a:pPr>
          <a:r>
            <a:rPr/>
            <a:t>CNN  61%</a:t>
          </a:r>
          <a:endParaRPr/>
        </a:p>
      </dgm:t>
    </dgm:pt>
    <dgm:pt modelId="{4B6ED5DF-DE3B-4729-AF17-065A56F5C387}" type="parTrans" cxnId="{B935A196-8F88-4D20-8650-90C1B1965374}">
      <dgm:prSet/>
      <dgm:spPr bwMode="auto"/>
    </dgm:pt>
    <dgm:pt modelId="{19D7762D-23AD-4B76-B66F-2C4B4F22B085}" type="sibTrans" cxnId="{B935A196-8F88-4D20-8650-90C1B1965374}">
      <dgm:prSet/>
      <dgm:spPr bwMode="auto"/>
    </dgm:pt>
    <dgm:pt modelId="{E973A47E-6295-4C09-A1B9-5A49D2111D67}" type="pres">
      <dgm:prSet presAssocID="{4F305F05-2C7A-4701-80D5-1BD28832A2A1}" presName="Name0" presStyleCnt="0">
        <dgm:presLayoutVars>
          <dgm:chMax val="7"/>
          <dgm:dir val="norm"/>
          <dgm:resizeHandles val="exact"/>
        </dgm:presLayoutVars>
      </dgm:prSet>
      <dgm:spPr bwMode="auto"/>
    </dgm:pt>
    <dgm:pt modelId="{B40437AE-6764-4172-AAB3-897DA13BAF80}" type="pres">
      <dgm:prSet presAssocID="{4F305F05-2C7A-4701-80D5-1BD28832A2A1}" presName="ellipse1" presStyleLbl="vennNode1" presStyleIdx="0" presStyleCnt="3">
        <dgm:presLayoutVars>
          <dgm:bulletEnabled val="1"/>
        </dgm:presLayoutVars>
      </dgm:prSet>
      <dgm:spPr bwMode="auto"/>
    </dgm:pt>
    <dgm:pt modelId="{EEFE1C39-9EB4-4287-A4C8-FBD770FDD907}" type="pres">
      <dgm:prSet custLinFactY="0" presAssocID="{4F305F05-2C7A-4701-80D5-1BD28832A2A1}" presName="ellipse2" presStyleLbl="vennNode1" presStyleIdx="1" presStyleCnt="3">
        <dgm:presLayoutVars>
          <dgm:bulletEnabled val="1"/>
        </dgm:presLayoutVars>
      </dgm:prSet>
      <dgm:spPr bwMode="auto"/>
    </dgm:pt>
    <dgm:pt modelId="{9AF33DFA-8A76-4CE3-A23A-8513B22046D5}" type="pres">
      <dgm:prSet presAssocID="{4F305F05-2C7A-4701-80D5-1BD28832A2A1}" presName="ellipse3" presStyleLbl="vennNode1" presStyleIdx="2" presStyleCnt="3">
        <dgm:presLayoutVars>
          <dgm:bulletEnabled val="1"/>
        </dgm:presLayoutVars>
      </dgm:prSet>
      <dgm:spPr bwMode="auto"/>
    </dgm:pt>
  </dgm:ptLst>
  <dgm:cxnLst>
    <dgm:cxn modelId="{464B7A0C-6C52-4A1A-88B9-8C8A2AE707EC}" type="presOf" srcId="{4F305F05-2C7A-4701-80D5-1BD28832A2A1}" destId="{E973A47E-6295-4C09-A1B9-5A49D2111D67}" srcOrd="0" destOrd="0" presId="urn:microsoft.com/office/officeart/2005/8/layout/rings+Icon"/>
    <dgm:cxn modelId="{F6BCAA1C-37A8-47EF-9A18-58A8AEC852AB}" type="presOf" srcId="{5A931CAF-A279-4805-A705-9D6F294B4E62}" destId="{EEFE1C39-9EB4-4287-A4C8-FBD770FDD907}" srcOrd="0" destOrd="0" presId="urn:microsoft.com/office/officeart/2005/8/layout/rings+Icon"/>
    <dgm:cxn modelId="{2D8C9123-0C47-480F-AEC1-7D5FCD803FDA}" type="presOf" srcId="{0AC66AB4-4CCA-46DE-9396-09D0989F7A41}" destId="{9AF33DFA-8A76-4CE3-A23A-8513B22046D5}" srcOrd="0" destOrd="0" presId="urn:microsoft.com/office/officeart/2005/8/layout/rings+Icon"/>
    <dgm:cxn modelId="{CDEB9A34-FC83-413F-AEB5-915166E05482}" srcId="{4F305F05-2C7A-4701-80D5-1BD28832A2A1}" destId="{5A931CAF-A279-4805-A705-9D6F294B4E62}" srcOrd="1" destOrd="0" parTransId="{FA1E0123-FD9D-41EA-A072-7636F3AE3535}" sibTransId="{F4D89656-52C2-4E7E-AA2C-62E842BE6EDD}"/>
    <dgm:cxn modelId="{883E9E7F-5ACE-4080-9481-1EF1F65DAC98}" type="presOf" srcId="{89FB6F68-C1D8-404D-AC2D-65F3417A1DDB}" destId="{B40437AE-6764-4172-AAB3-897DA13BAF80}" srcOrd="0" destOrd="0" presId="urn:microsoft.com/office/officeart/2005/8/layout/rings+Icon"/>
    <dgm:cxn modelId="{B935A196-8F88-4D20-8650-90C1B1965374}" srcId="{4F305F05-2C7A-4701-80D5-1BD28832A2A1}" destId="{0AC66AB4-4CCA-46DE-9396-09D0989F7A41}" srcOrd="2" destOrd="0" parTransId="{4B6ED5DF-DE3B-4729-AF17-065A56F5C387}" sibTransId="{19D7762D-23AD-4B76-B66F-2C4B4F22B085}"/>
    <dgm:cxn modelId="{45C6EED8-7980-4BA6-97B5-DA12FCAC2BB2}" srcId="{4F305F05-2C7A-4701-80D5-1BD28832A2A1}" destId="{89FB6F68-C1D8-404D-AC2D-65F3417A1DDB}" srcOrd="0" destOrd="0" parTransId="{A5CB245E-47F0-430C-9052-D40467CE9511}" sibTransId="{71D61045-3195-478D-9587-06B8DF4A6F8E}"/>
    <dgm:cxn modelId="{2417171B-E01A-4E8E-9341-FAB7FB9818B8}" type="presParOf" srcId="{E973A47E-6295-4C09-A1B9-5A49D2111D67}" destId="{B40437AE-6764-4172-AAB3-897DA13BAF80}" srcOrd="0" destOrd="0" presId="urn:microsoft.com/office/officeart/2005/8/layout/rings+Icon"/>
    <dgm:cxn modelId="{9FA388A3-6C62-4A36-9D67-0D2CB4A411C0}" type="presParOf" srcId="{E973A47E-6295-4C09-A1B9-5A49D2111D67}" destId="{EEFE1C39-9EB4-4287-A4C8-FBD770FDD907}" srcOrd="1" destOrd="0" presId="urn:microsoft.com/office/officeart/2005/8/layout/rings+Icon"/>
    <dgm:cxn modelId="{BA8B5B90-FC4D-4664-86B5-858C72F76769}" type="presParOf" srcId="{E973A47E-6295-4C09-A1B9-5A49D2111D67}" destId="{9AF33DFA-8A76-4CE3-A23A-8513B22046D5}" srcOrd="2" destOrd="0" presId="urn:microsoft.com/office/officeart/2005/8/layout/rings+Icon"/>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674340504" name=""/>
      <dsp:cNvGrpSpPr/>
    </dsp:nvGrpSpPr>
    <dsp:grpSpPr bwMode="auto">
      <a:xfrm>
        <a:off x="0" y="0"/>
        <a:ext cx="6788944" cy="4525962"/>
        <a:chOff x="0" y="0"/>
        <a:chExt cx="6788944" cy="4525962"/>
      </a:xfrm>
    </dsp:grpSpPr>
    <dsp:sp modelId="{B40437AE-6764-4172-AAB3-897DA13BAF80}">
      <dsp:nvSpPr>
        <dsp:cNvPr id="0" name=""/>
        <dsp:cNvSpPr/>
      </dsp:nvSpPr>
      <dsp:spPr bwMode="auto">
        <a:xfrm>
          <a:off x="640197" y="0"/>
          <a:ext cx="2715163" cy="2715124"/>
        </a:xfrm>
        <a:prstGeom prst="ellipse">
          <a:avLst/>
        </a:prstGeom>
        <a:solidFill>
          <a:schemeClr val="accent1">
            <a:hueOff val="0"/>
            <a:satOff val="0"/>
            <a:lumOff val="0"/>
            <a:alphaOff val="0"/>
            <a:alpha val="50000"/>
          </a:schemeClr>
        </a:solidFill>
        <a:ln w="12700" cap="flat" cmpd="sng" algn="ctr">
          <a:solidFill>
            <a:schemeClr val="lt1">
              <a:hueOff val="0"/>
              <a:satOff val="0"/>
              <a:lumOff val="0"/>
              <a:alphaOff val="0"/>
            </a:schemeClr>
          </a:solidFill>
          <a:prstDash val="solid"/>
          <a:miter lim="800000"/>
        </a:ln>
        <a:effectLst/>
      </dsp:spPr>
      <dsp:style>
        <a:lnRef idx="2">
          <a:srgbClr val="000000"/>
        </a:lnRef>
        <a:fillRef idx="1">
          <a:srgbClr val="000000"/>
        </a:fillRef>
        <a:effectRef idx="0">
          <a:srgbClr val="000000"/>
        </a:effectRef>
        <a:fontRef idx="minor">
          <a:schemeClr val="tx1"/>
        </a:fontRef>
      </dsp:style>
      <dsp:txBody>
        <a:bodyPr spcFirstLastPara="0" vertOverflow="overflow" horzOverflow="overflow" vert="horz" wrap="square" lIns="118109" tIns="118109" rIns="118109" bIns="118109" numCol="1" spcCol="1269" rtlCol="0" fromWordArt="0" anchor="ctr" anchorCtr="0" forceAA="0" upright="0" compatLnSpc="0">
          <a:noAutofit/>
        </a:bodyPr>
        <a:lstStyle/>
        <a:p>
          <a:pPr marL="0" lvl="0" indent="0" algn="ctr" defTabSz="2800349">
            <a:lnSpc>
              <a:spcPct val="90000"/>
            </a:lnSpc>
            <a:spcBef>
              <a:spcPts val="0"/>
            </a:spcBef>
            <a:spcAft>
              <a:spcPts val="0"/>
            </a:spcAft>
            <a:buNone/>
            <a:defRPr/>
          </a:pPr>
          <a:r>
            <a:rPr sz="3100"/>
            <a:t>VIT 53%</a:t>
          </a:r>
          <a:endParaRPr sz="3100"/>
        </a:p>
      </dsp:txBody>
      <dsp:txXfrm>
        <a:off x="1037823" y="397620"/>
        <a:ext cx="1919909" cy="1919882"/>
      </dsp:txXfrm>
    </dsp:sp>
    <dsp:sp modelId="{EEFE1C39-9EB4-4287-A4C8-FBD770FDD907}">
      <dsp:nvSpPr>
        <dsp:cNvPr id="0" name=""/>
        <dsp:cNvSpPr/>
      </dsp:nvSpPr>
      <dsp:spPr bwMode="auto">
        <a:xfrm>
          <a:off x="2037715" y="1810837"/>
          <a:ext cx="2715163" cy="2715124"/>
        </a:xfrm>
        <a:prstGeom prst="ellipse">
          <a:avLst/>
        </a:prstGeom>
        <a:solidFill>
          <a:schemeClr val="accent1">
            <a:hueOff val="0"/>
            <a:satOff val="0"/>
            <a:lumOff val="0"/>
            <a:alphaOff val="0"/>
            <a:alpha val="50000"/>
          </a:schemeClr>
        </a:solidFill>
        <a:ln w="12700" cap="flat" cmpd="sng" algn="ctr">
          <a:solidFill>
            <a:schemeClr val="lt1">
              <a:hueOff val="0"/>
              <a:satOff val="0"/>
              <a:lumOff val="0"/>
              <a:alphaOff val="0"/>
            </a:schemeClr>
          </a:solidFill>
          <a:prstDash val="solid"/>
          <a:miter lim="800000"/>
        </a:ln>
        <a:effectLst/>
      </dsp:spPr>
      <dsp:style>
        <a:lnRef idx="2">
          <a:srgbClr val="000000"/>
        </a:lnRef>
        <a:fillRef idx="1">
          <a:srgbClr val="000000"/>
        </a:fillRef>
        <a:effectRef idx="0">
          <a:srgbClr val="000000"/>
        </a:effectRef>
        <a:fontRef idx="minor">
          <a:schemeClr val="tx1"/>
        </a:fontRef>
      </dsp:style>
      <dsp:txBody>
        <a:bodyPr spcFirstLastPara="0" vertOverflow="overflow" horzOverflow="overflow" vert="horz" wrap="square" lIns="118109" tIns="118109" rIns="118109" bIns="118109" numCol="1" spcCol="1269" rtlCol="0" fromWordArt="0" anchor="ctr" anchorCtr="0" forceAA="0" upright="0" compatLnSpc="0">
          <a:noAutofit/>
        </a:bodyPr>
        <a:lstStyle/>
        <a:p>
          <a:pPr marL="0" lvl="0" indent="0" algn="ctr" defTabSz="2800349">
            <a:lnSpc>
              <a:spcPct val="90000"/>
            </a:lnSpc>
            <a:spcBef>
              <a:spcPts val="0"/>
            </a:spcBef>
            <a:spcAft>
              <a:spcPts val="0"/>
            </a:spcAft>
            <a:buNone/>
            <a:defRPr/>
          </a:pPr>
          <a:r>
            <a:rPr sz="3100"/>
            <a:t>CNN+RNN 98%</a:t>
          </a:r>
          <a:endParaRPr sz="3100"/>
        </a:p>
      </dsp:txBody>
      <dsp:txXfrm>
        <a:off x="2435342" y="2208458"/>
        <a:ext cx="1919909" cy="1919882"/>
      </dsp:txXfrm>
    </dsp:sp>
    <dsp:sp modelId="{9AF33DFA-8A76-4CE3-A23A-8513B22046D5}">
      <dsp:nvSpPr>
        <dsp:cNvPr id="0" name=""/>
        <dsp:cNvSpPr/>
      </dsp:nvSpPr>
      <dsp:spPr bwMode="auto">
        <a:xfrm>
          <a:off x="3433581" y="0"/>
          <a:ext cx="2715163" cy="2715124"/>
        </a:xfrm>
        <a:prstGeom prst="ellipse">
          <a:avLst/>
        </a:prstGeom>
        <a:solidFill>
          <a:schemeClr val="accent1">
            <a:hueOff val="0"/>
            <a:satOff val="0"/>
            <a:lumOff val="0"/>
            <a:alphaOff val="0"/>
            <a:alpha val="50000"/>
          </a:schemeClr>
        </a:solidFill>
        <a:ln w="12700" cap="flat" cmpd="sng" algn="ctr">
          <a:solidFill>
            <a:schemeClr val="lt1">
              <a:hueOff val="0"/>
              <a:satOff val="0"/>
              <a:lumOff val="0"/>
              <a:alphaOff val="0"/>
            </a:schemeClr>
          </a:solidFill>
          <a:prstDash val="solid"/>
          <a:miter lim="800000"/>
        </a:ln>
        <a:effectLst/>
      </dsp:spPr>
      <dsp:style>
        <a:lnRef idx="2">
          <a:srgbClr val="000000"/>
        </a:lnRef>
        <a:fillRef idx="1">
          <a:srgbClr val="000000"/>
        </a:fillRef>
        <a:effectRef idx="0">
          <a:srgbClr val="000000"/>
        </a:effectRef>
        <a:fontRef idx="minor">
          <a:schemeClr val="tx1"/>
        </a:fontRef>
      </dsp:style>
      <dsp:txBody>
        <a:bodyPr spcFirstLastPara="0" vertOverflow="overflow" horzOverflow="overflow" vert="horz" wrap="square" lIns="118109" tIns="118109" rIns="118109" bIns="118109" numCol="1" spcCol="1269" rtlCol="0" fromWordArt="0" anchor="ctr" anchorCtr="0" forceAA="0" upright="0" compatLnSpc="0">
          <a:noAutofit/>
        </a:bodyPr>
        <a:lstStyle/>
        <a:p>
          <a:pPr marL="0" lvl="0" indent="0" algn="ctr" defTabSz="2800349">
            <a:lnSpc>
              <a:spcPct val="90000"/>
            </a:lnSpc>
            <a:spcBef>
              <a:spcPts val="0"/>
            </a:spcBef>
            <a:spcAft>
              <a:spcPts val="0"/>
            </a:spcAft>
            <a:buNone/>
            <a:defRPr/>
          </a:pPr>
          <a:r>
            <a:rPr sz="3100"/>
            <a:t>CNN  61%</a:t>
          </a:r>
          <a:endParaRPr sz="3100"/>
        </a:p>
      </dsp:txBody>
      <dsp:txXfrm>
        <a:off x="3831208" y="397620"/>
        <a:ext cx="1919909" cy="1919882"/>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val="norm"/>
      <dgm:resizeHandles val="exact"/>
    </dgm:varLst>
    <dgm:choose name="Name1">
      <dgm:if name="Name2" axis="ch" ptType="node" func="cnt" op="lt" val="1">
        <dgm:alg type="composite"/>
        <dgm:shape r:blip="">
          <dgm:adjLst/>
        </dgm:shape>
        <dgm:presOf/>
        <dgm:constrLst/>
        <dgm:ruleLst/>
      </dgm:if>
      <dgm:if name="Name3" axis="ch" ptType="node" func="cnt" op="equ" val="1">
        <dgm:alg type="composite">
          <dgm:param type="ar" val="1"/>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dgm:constr type="h" for="ch" forName="ellipse1" refType="h"/>
        </dgm:constrLst>
      </dgm:if>
      <dgm:if name="Name4" axis="ch" ptType="node" func="cnt" op="equ" val="2">
        <dgm:alg type="composite">
          <dgm:param type="ar" val="0.9086"/>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660200"/>
          <dgm:constr type="h" for="ch" forName="ellipse1" refType="h" fact="0.599900"/>
          <dgm:constr type="l" for="ch" forName="ellipse2" refType="w" fact="0.339800"/>
          <dgm:constr type="t" for="ch" forName="ellipse2" refType="h" fact="0.400100"/>
          <dgm:constr type="w" for="ch" forName="ellipse2" refType="w" fact="0.660200"/>
          <dgm:constr type="h" for="ch" forName="ellipse2" refType="h" fact="0.599900"/>
        </dgm:constrLst>
      </dgm:if>
      <dgm:if name="Name5" axis="ch" ptType="node" func="cnt" op="equ" val="3">
        <dgm:alg type="composite">
          <dgm:param type="ar" val="1.2171"/>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492900"/>
          <dgm:constr type="h" for="ch" forName="ellipse1" refType="h" fact="0.599900"/>
          <dgm:constr type="l" for="ch" forName="ellipse2" refType="w" fact="0.253700"/>
          <dgm:constr type="t" for="ch" forName="ellipse2" refType="h" fact="0.400100"/>
          <dgm:constr type="w" for="ch" forName="ellipse2" refType="w" fact="0.492900"/>
          <dgm:constr type="h" for="ch" forName="ellipse2" refType="h" fact="0.599900"/>
          <dgm:constr type="l" for="ch" forName="ellipse3" refType="w" fact="0.507100"/>
          <dgm:constr type="t" for="ch" forName="ellipse3" refType="h" fact="0.000000"/>
          <dgm:constr type="w" for="ch" forName="ellipse3" refType="w" fact="0.492900"/>
          <dgm:constr type="h" for="ch" forName="ellipse3" refType="h" fact="0.599900"/>
        </dgm:constrLst>
      </dgm:if>
      <dgm:if name="Name6" axis="ch" ptType="node" func="cnt" op="equ" val="4">
        <dgm:alg type="composite">
          <dgm:param type="ar" val="1.5255"/>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393200"/>
          <dgm:constr type="h" for="ch" forName="ellipse1" refType="h" fact="0.599900"/>
          <dgm:constr type="l" for="ch" forName="ellipse2" refType="w" fact="0.202300"/>
          <dgm:constr type="t" for="ch" forName="ellipse2" refType="h" fact="0.400100"/>
          <dgm:constr type="w" for="ch" forName="ellipse2" refType="w" fact="0.393200"/>
          <dgm:constr type="h" for="ch" forName="ellipse2" refType="h" fact="0.599900"/>
          <dgm:constr type="l" for="ch" forName="ellipse3" refType="w" fact="0.404500"/>
          <dgm:constr type="t" for="ch" forName="ellipse3" refType="h" fact="0.000000"/>
          <dgm:constr type="w" for="ch" forName="ellipse3" refType="w" fact="0.393200"/>
          <dgm:constr type="h" for="ch" forName="ellipse3" refType="h" fact="0.599900"/>
          <dgm:constr type="l" for="ch" forName="ellipse4" refType="w" fact="0.606800"/>
          <dgm:constr type="t" for="ch" forName="ellipse4" refType="h" fact="0.400100"/>
          <dgm:constr type="w" for="ch" forName="ellipse4" refType="w" fact="0.393200"/>
          <dgm:constr type="h" for="ch" forName="ellipse4" refType="h" fact="0.599900"/>
        </dgm:constrLst>
      </dgm:if>
      <dgm:if name="Name7" axis="ch" ptType="node" func="cnt" op="equ" val="5">
        <dgm:alg type="composite">
          <dgm:param type="ar" val="1.834"/>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327100"/>
          <dgm:constr type="h" for="ch" forName="ellipse1" refType="h" fact="0.599900"/>
          <dgm:constr type="l" for="ch" forName="ellipse2" refType="w" fact="0.168200"/>
          <dgm:constr type="t" for="ch" forName="ellipse2" refType="h" fact="0.400100"/>
          <dgm:constr type="w" for="ch" forName="ellipse2" refType="w" fact="0.327100"/>
          <dgm:constr type="h" for="ch" forName="ellipse2" refType="h" fact="0.599900"/>
          <dgm:constr type="l" for="ch" forName="ellipse3" refType="w" fact="0.336500"/>
          <dgm:constr type="t" for="ch" forName="ellipse3" refType="h" fact="0.000000"/>
          <dgm:constr type="w" for="ch" forName="ellipse3" refType="w" fact="0.327100"/>
          <dgm:constr type="h" for="ch" forName="ellipse3" refType="h" fact="0.599900"/>
          <dgm:constr type="l" for="ch" forName="ellipse4" refType="w" fact="0.504700"/>
          <dgm:constr type="t" for="ch" forName="ellipse4" refType="h" fact="0.400100"/>
          <dgm:constr type="w" for="ch" forName="ellipse4" refType="w" fact="0.327100"/>
          <dgm:constr type="h" for="ch" forName="ellipse4" refType="h" fact="0.599900"/>
          <dgm:constr type="l" for="ch" forName="ellipse5" refType="w" fact="0.672900"/>
          <dgm:constr type="t" for="ch" forName="ellipse5" refType="h" fact="0.000000"/>
          <dgm:constr type="w" for="ch" forName="ellipse5" refType="w" fact="0.327100"/>
          <dgm:constr type="h" for="ch" forName="ellipse5" refType="h" fact="0.599900"/>
        </dgm:constrLst>
      </dgm:if>
      <dgm:if name="Name8" axis="ch" ptType="node" func="cnt" op="equ" val="6">
        <dgm:alg type="composite">
          <dgm:param type="ar" val="2.1873"/>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278000"/>
          <dgm:constr type="h" for="ch" forName="ellipse1" refType="h" fact="0.608100"/>
          <dgm:constr type="l" for="ch" forName="ellipse2" refType="w" fact="0.144400"/>
          <dgm:constr type="t" for="ch" forName="ellipse2" refType="h" fact="0.391900"/>
          <dgm:constr type="w" for="ch" forName="ellipse2" refType="w" fact="0.278000"/>
          <dgm:constr type="h" for="ch" forName="ellipse2" refType="h" fact="0.608100"/>
          <dgm:constr type="l" for="ch" forName="ellipse3" refType="w" fact="0.288800"/>
          <dgm:constr type="t" for="ch" forName="ellipse3" refType="h" fact="0.000000"/>
          <dgm:constr type="w" for="ch" forName="ellipse3" refType="w" fact="0.278000"/>
          <dgm:constr type="h" for="ch" forName="ellipse3" refType="h" fact="0.608100"/>
          <dgm:constr type="l" for="ch" forName="ellipse4" refType="w" fact="0.433200"/>
          <dgm:constr type="t" for="ch" forName="ellipse4" refType="h" fact="0.391900"/>
          <dgm:constr type="w" for="ch" forName="ellipse4" refType="w" fact="0.278000"/>
          <dgm:constr type="h" for="ch" forName="ellipse4" refType="h" fact="0.608100"/>
          <dgm:constr type="l" for="ch" forName="ellipse5" refType="w" fact="0.577600"/>
          <dgm:constr type="t" for="ch" forName="ellipse5" refType="h" fact="0.000000"/>
          <dgm:constr type="w" for="ch" forName="ellipse5" refType="w" fact="0.278000"/>
          <dgm:constr type="h" for="ch" forName="ellipse5" refType="h" fact="0.608100"/>
          <dgm:constr type="l" for="ch" forName="ellipse6" refType="w" fact="0.722000"/>
          <dgm:constr type="t" for="ch" forName="ellipse6" refType="h" fact="0.391900"/>
          <dgm:constr type="w" for="ch" forName="ellipse6" refType="w" fact="0.278000"/>
          <dgm:constr type="h" for="ch" forName="ellipse6" refType="h" fact="0.608100"/>
        </dgm:constrLst>
      </dgm:if>
      <dgm:else name="Name9">
        <dgm:alg type="composite">
          <dgm:param type="ar" val="2.3466"/>
        </dgm:alg>
        <dgm:shape r:blip="">
          <dgm:adjLst/>
        </dgm:shape>
        <dgm:presOf/>
        <dgm:constrLst>
          <dgm:constr type="primFontSz" for="des" ptType="node" op="equ" val="65"/>
          <dgm:constr type="l" for="ch" forName="ellipse1" refType="w" fact="0.000000"/>
          <dgm:constr type="t" for="ch" forName="ellipse1" refType="h" fact="0.000000"/>
          <dgm:constr type="w" for="ch" forName="ellipse1" refType="w" fact="0.245500"/>
          <dgm:constr type="h" for="ch" forName="ellipse1" refType="h" fact="0.576100"/>
          <dgm:constr type="l" for="ch" forName="ellipse2" refType="w" fact="0.125700"/>
          <dgm:constr type="t" for="ch" forName="ellipse2" refType="h" fact="0.423900"/>
          <dgm:constr type="w" for="ch" forName="ellipse2" refType="w" fact="0.245500"/>
          <dgm:constr type="h" for="ch" forName="ellipse2" refType="h" fact="0.576100"/>
          <dgm:constr type="l" for="ch" forName="ellipse3" refType="w" fact="0.251500"/>
          <dgm:constr type="t" for="ch" forName="ellipse3" refType="h" fact="0.000000"/>
          <dgm:constr type="w" for="ch" forName="ellipse3" refType="w" fact="0.245500"/>
          <dgm:constr type="h" for="ch" forName="ellipse3" refType="h" fact="0.576100"/>
          <dgm:constr type="l" for="ch" forName="ellipse4" refType="w" fact="0.377200"/>
          <dgm:constr type="t" for="ch" forName="ellipse4" refType="h" fact="0.423900"/>
          <dgm:constr type="w" for="ch" forName="ellipse4" refType="w" fact="0.245500"/>
          <dgm:constr type="h" for="ch" forName="ellipse4" refType="h" fact="0.576100"/>
          <dgm:constr type="l" for="ch" forName="ellipse5" refType="w" fact="0.503000"/>
          <dgm:constr type="t" for="ch" forName="ellipse5" refType="h" fact="0.000000"/>
          <dgm:constr type="w" for="ch" forName="ellipse5" refType="w" fact="0.245500"/>
          <dgm:constr type="h" for="ch" forName="ellipse5" refType="h" fact="0.576100"/>
          <dgm:constr type="l" for="ch" forName="ellipse6" refType="w" fact="0.628700"/>
          <dgm:constr type="t" for="ch" forName="ellipse6" refType="h" fact="0.423900"/>
          <dgm:constr type="w" for="ch" forName="ellipse6" refType="w" fact="0.245500"/>
          <dgm:constr type="h" for="ch" forName="ellipse6" refType="h" fact="0.576100"/>
          <dgm:constr type="l" for="ch" forName="ellipse7" refType="w" fact="0.754500"/>
          <dgm:constr type="t" for="ch" forName="ellipse7" refType="h" fact="0.000000"/>
          <dgm:constr type="w" for="ch" forName="ellipse7" refType="w" fact="0.245500"/>
          <dgm:constr type="h" for="ch" forName="ellipse7" refType="h" fact="0.576100"/>
        </dgm:constrLst>
      </dgm:else>
    </dgm:choose>
    <dgm:choose name="Name10">
      <dgm:if name="Name11" axis="ch" ptType="node" func="cnt" op="gte" val="1">
        <dgm:layoutNode name="ellipse1" styleLbl="vennNode1">
          <dgm:varLst>
            <dgm:bulletEnabled val="1"/>
          </dgm:varLst>
          <dgm:alg type="tx"/>
          <dgm:shape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type="ellipse" r:blip="">
                <dgm:adjLst/>
              </dgm:shape>
              <dgm:presOf axis="ch desOrSelf" ptType="node node" st="2 1" cnt="1 0"/>
            </dgm:if>
            <dgm:else name="Name29">
              <dgm:shape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type="ellipse" r:blip="">
            <dgm:adjLst/>
          </dgm:shape>
          <dgm:choose name="Name41">
            <dgm:if name="Name42" func="var" arg="dir" op="equ" val="norm">
              <dgm:shape type="ellipse" r:blip="">
                <dgm:adjLst/>
              </dgm:shape>
              <dgm:presOf axis="ch desOrSelf" ptType="node node" st="3 1" cnt="1 0"/>
            </dgm:if>
            <dgm:else name="Name43">
              <dgm:shape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type="ellipse" r:blip="">
                <dgm:adjLst/>
              </dgm:shape>
              <dgm:presOf axis="ch desOrSelf" ptType="node node" st="4 1" cnt="1 0"/>
            </dgm:if>
            <dgm:else name="Name56">
              <dgm:shape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type="ellipse" r:blip="">
                <dgm:adjLst/>
              </dgm:shape>
              <dgm:presOf axis="ch desOrSelf" ptType="node node" st="5 1" cnt="1 0"/>
            </dgm:if>
            <dgm:else name="Name68">
              <dgm:shape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type="ellipse" r:blip="">
                <dgm:adjLst/>
              </dgm:shape>
              <dgm:presOf axis="ch desOrSelf" ptType="node node" st="6 1" cnt="1 0"/>
            </dgm:if>
            <dgm:else name="Name79">
              <dgm:shape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type="ellipse" r:blip="">
                <dgm:adjLst/>
              </dgm:shape>
              <dgm:presOf axis="ch desOrSelf" ptType="node node" st="7 1" cnt="1 0"/>
            </dgm:if>
            <dgm:else name="Name89">
              <dgm:shape type="ellipse" r:blip="" zOrderOff="-12">
                <dgm:adjLst/>
              </dgm:shape>
              <dgm:presOf axis="ch desOrSelf" ptType="node node" st="1 1" cnt="1 0"/>
            </dgm:else>
          </dgm:choose>
          <dgm:constrLst>
            <dgm:constr type="lMarg" refType="primFontSz" fact="0.300000"/>
            <dgm:constr type="rMarg" refType="primFontSz" fact="0.300000"/>
            <dgm:constr type="tMarg" refType="primFontSz" fact="0.300000"/>
            <dgm:constr type="bMarg" refType="primFontSz" fact="0.300000"/>
          </dgm:constrLst>
          <dgm:ruleLst>
            <dgm:rule type="primFontSz" val="5" fact="NaN" max="NaN"/>
          </dgm:ruleLst>
        </dgm:layoutNode>
      </dgm:if>
      <dgm:else name="Name90"/>
    </dgm:choose>
  </dgm:layoutNode>
</dgm:layout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A1D9D2-F782-3B1A-43D2-A2CD13D27C3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559A14-DD97-9879-9DFD-9FB7E4ADF5E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D993EE-B62C-FE35-BAB0-B5366A9C235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603E345-3FE7-1EC7-AA05-D1287D85FDD4}"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53E7EE-5E6E-B034-EA4B-B1E0FBC2BF6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624013-C030-CE70-41B6-FF0324D8305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123BBB-7682-7C59-2321-EACCD8BD6CEF}"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2EBF6B-0DAE-DF35-6A24-8A4E44A5273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BF7ADE-210A-ED9B-A1A9-9D59B41EB6D1}"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F076341-ADFB-C8AC-7A86-9B8DE55E6389}"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AB581D-2E8F-F02D-1594-AE85106EA003}"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6"/>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9"/>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9"/>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1"/>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2" y="273049"/>
            <a:ext cx="3008313" cy="1162051"/>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9"/>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6637A8AA-16AC-4652-BCCF-76F10137DAA4}" type="datetimeFigureOut">
              <a:rPr lang="en-US"/>
              <a:t>8/19/2014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A7A1F37-A32A-4180-B951-EA5E59B0CC5C}"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9"/>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1"/>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637A8AA-16AC-4652-BCCF-76F10137DAA4}" type="datetimeFigureOut">
              <a:rPr lang="en-US"/>
              <a:t>8/19/2014</a:t>
            </a:fld>
            <a:endParaRPr lang="en-US"/>
          </a:p>
        </p:txBody>
      </p:sp>
      <p:sp>
        <p:nvSpPr>
          <p:cNvPr id="5" name="Footer Placeholder 4"/>
          <p:cNvSpPr>
            <a:spLocks noGrp="1"/>
          </p:cNvSpPr>
          <p:nvPr>
            <p:ph type="ftr" sz="quarter" idx="3"/>
          </p:nvPr>
        </p:nvSpPr>
        <p:spPr bwMode="auto">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7A1F37-A32A-4180-B951-EA5E59B0CC5C}"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c/deepfake-detection-challenge/data"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Colors" Target="../diagrams/colors1.xml" /><Relationship Id="rId6" Type="http://schemas.openxmlformats.org/officeDocument/2006/relationships/diagramLayout" Target="../diagrams/layout1.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 name="Picture 5"/>
          <p:cNvPicPr>
            <a:picLocks noChangeAspect="1"/>
          </p:cNvPicPr>
          <p:nvPr/>
        </p:nvPicPr>
        <p:blipFill>
          <a:blip r:embed="rId3"/>
          <a:stretch/>
        </p:blipFill>
        <p:spPr bwMode="auto">
          <a:xfrm>
            <a:off x="0" y="267"/>
            <a:ext cx="9144000" cy="6857465"/>
          </a:xfrm>
          <a:prstGeom prst="rect">
            <a:avLst/>
          </a:prstGeom>
        </p:spPr>
      </p:pic>
      <p:sp>
        <p:nvSpPr>
          <p:cNvPr id="2" name="Title 1"/>
          <p:cNvSpPr>
            <a:spLocks noGrp="1"/>
          </p:cNvSpPr>
          <p:nvPr>
            <p:ph type="ctrTitle"/>
          </p:nvPr>
        </p:nvSpPr>
        <p:spPr bwMode="auto">
          <a:xfrm>
            <a:off x="685800" y="2079624"/>
            <a:ext cx="7772400" cy="1470025"/>
          </a:xfrm>
        </p:spPr>
        <p:txBody>
          <a:bodyPr/>
          <a:lstStyle/>
          <a:p>
            <a:pPr>
              <a:defRPr/>
            </a:pPr>
            <a:r>
              <a:rPr lang="en-US" b="1">
                <a:latin typeface="Garamond"/>
              </a:rPr>
              <a:t>FAKE VIDEO DETECTOR</a:t>
            </a:r>
            <a:endParaRPr lang="en-US" b="1">
              <a:latin typeface="Garamond"/>
            </a:endParaRPr>
          </a:p>
        </p:txBody>
      </p:sp>
      <p:sp>
        <p:nvSpPr>
          <p:cNvPr id="675737940" name=""/>
          <p:cNvSpPr txBox="1"/>
          <p:nvPr/>
        </p:nvSpPr>
        <p:spPr bwMode="auto">
          <a:xfrm flipH="0" flipV="0">
            <a:off x="5785802" y="6143187"/>
            <a:ext cx="320874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a:solidFill>
                  <a:schemeClr val="bg1"/>
                </a:solidFill>
              </a:rPr>
              <a:t>SAI KUNDAN SUDDAPALLI</a:t>
            </a:r>
            <a:endParaRPr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3103815" name="Title 1"/>
          <p:cNvSpPr>
            <a:spLocks noGrp="1"/>
          </p:cNvSpPr>
          <p:nvPr>
            <p:ph type="title"/>
          </p:nvPr>
        </p:nvSpPr>
        <p:spPr bwMode="auto"/>
        <p:txBody>
          <a:bodyPr/>
          <a:lstStyle/>
          <a:p>
            <a:pPr>
              <a:defRPr/>
            </a:pPr>
            <a:r>
              <a:rPr/>
              <a:t>Gemini1.5 pro</a:t>
            </a:r>
            <a:endParaRPr/>
          </a:p>
        </p:txBody>
      </p:sp>
      <p:sp>
        <p:nvSpPr>
          <p:cNvPr id="251911417" name="Content Placeholder 2"/>
          <p:cNvSpPr>
            <a:spLocks noGrp="1"/>
          </p:cNvSpPr>
          <p:nvPr>
            <p:ph idx="1"/>
          </p:nvPr>
        </p:nvSpPr>
        <p:spPr bwMode="auto"/>
        <p:txBody>
          <a:bodyPr/>
          <a:lstStyle/>
          <a:p>
            <a:pPr>
              <a:defRPr/>
            </a:pPr>
            <a:r>
              <a:rPr sz="2400"/>
              <a:t>Google AI Studio is good </a:t>
            </a:r>
            <a:endParaRPr sz="2400"/>
          </a:p>
          <a:p>
            <a:pPr>
              <a:defRPr/>
            </a:pPr>
            <a:r>
              <a:rPr sz="2400"/>
              <a:t>No LLMS as of now for video analysis</a:t>
            </a:r>
            <a:endParaRPr sz="2400"/>
          </a:p>
          <a:p>
            <a:pPr>
              <a:defRPr/>
            </a:pPr>
            <a:r>
              <a:rPr sz="2400"/>
              <a:t>It is performance consistant with images and videos</a:t>
            </a:r>
            <a:endParaRPr/>
          </a:p>
          <a:p>
            <a:pPr marL="0" indent="0">
              <a:buFont typeface="Arial"/>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41847790" name="Title 1"/>
          <p:cNvSpPr>
            <a:spLocks noGrp="1"/>
          </p:cNvSpPr>
          <p:nvPr>
            <p:ph type="title"/>
          </p:nvPr>
        </p:nvSpPr>
        <p:spPr bwMode="auto"/>
        <p:txBody>
          <a:bodyPr/>
          <a:lstStyle/>
          <a:p>
            <a:pPr>
              <a:defRPr/>
            </a:pPr>
            <a:r>
              <a:rPr/>
              <a:t>Conclusions</a:t>
            </a:r>
            <a:endParaRPr/>
          </a:p>
        </p:txBody>
      </p:sp>
      <p:sp>
        <p:nvSpPr>
          <p:cNvPr id="705054073" name="Content Placeholder 2"/>
          <p:cNvSpPr>
            <a:spLocks noGrp="1"/>
          </p:cNvSpPr>
          <p:nvPr>
            <p:ph idx="1"/>
          </p:nvPr>
        </p:nvSpPr>
        <p:spPr bwMode="auto"/>
        <p:txBody>
          <a:bodyPr/>
          <a:lstStyle/>
          <a:p>
            <a:pPr>
              <a:defRPr/>
            </a:pPr>
            <a:r>
              <a:rPr sz="2800"/>
              <a:t>LLMS are growing ?</a:t>
            </a:r>
            <a:endParaRPr sz="2800"/>
          </a:p>
          <a:p>
            <a:pPr>
              <a:defRPr/>
            </a:pPr>
            <a:r>
              <a:rPr sz="2800"/>
              <a:t>Do we need to work hard and create robust model?</a:t>
            </a:r>
            <a:endParaRPr sz="2800"/>
          </a:p>
          <a:p>
            <a:pPr>
              <a:defRPr/>
            </a:pPr>
            <a:r>
              <a:rPr sz="2800"/>
              <a:t>Do we need to avoid learning ?</a:t>
            </a:r>
            <a:endParaRPr sz="2800"/>
          </a:p>
          <a:p>
            <a:pPr>
              <a:defRPr/>
            </a:pPr>
            <a:r>
              <a:rPr sz="2800"/>
              <a:t>Computing  is growing too  ?</a:t>
            </a:r>
            <a:endParaRPr/>
          </a:p>
          <a:p>
            <a:pPr marL="0" indent="0">
              <a:buFont typeface="Arial"/>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8875265" name="Title 1"/>
          <p:cNvSpPr>
            <a:spLocks noGrp="1"/>
          </p:cNvSpPr>
          <p:nvPr>
            <p:ph type="title"/>
          </p:nvPr>
        </p:nvSpPr>
        <p:spPr bwMode="auto"/>
        <p:txBody>
          <a:bodyPr/>
          <a:lstStyle/>
          <a:p>
            <a:pPr>
              <a:defRPr/>
            </a:pPr>
            <a:r>
              <a:rPr/>
              <a:t>AGENDA</a:t>
            </a:r>
            <a:endParaRPr/>
          </a:p>
        </p:txBody>
      </p:sp>
      <p:sp modelId="{8F416DF4-555D-452D-8B22-4D97EC146C00}">
        <p:nvSpPr>
          <p:cNvPr id="0" name=""/>
          <p:cNvSpPr/>
          <p:nvPr/>
        </p:nvSpPr>
        <p:spPr bwMode="auto">
          <a:xfrm rot="0" flipH="0" flipV="0">
            <a:off x="1223903" y="4512725"/>
            <a:ext cx="6787385" cy="1427622"/>
          </a:xfrm>
          <a:prstGeom prst="roundRect">
            <a:avLst>
              <a:gd name="adj" fmla="val 10000"/>
            </a:avLst>
          </a:prstGeom>
          <a:solidFill>
            <a:schemeClr val="accent1">
              <a:hueOff val="0"/>
              <a:satOff val="0"/>
              <a:lumOff val="0"/>
              <a:alphaOff val="0"/>
            </a:schemeClr>
          </a:solidFill>
          <a:ln w="19049"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horz" wrap="square" lIns="45720" tIns="45720" rIns="45720" bIns="45720" numCol="1" spcCol="1269" rtlCol="0" fromWordArt="0" anchor="ctr" anchorCtr="0" forceAA="0" upright="0" compatLnSpc="0">
            <a:noAutofit/>
          </a:bodyPr>
          <a:lstStyle/>
          <a:p>
            <a:pPr marL="0" marR="0" lvl="0" indent="0" algn="ctr" defTabSz="2889249">
              <a:lnSpc>
                <a:spcPct val="90000"/>
              </a:lnSpc>
              <a:spcBef>
                <a:spcPts val="0"/>
              </a:spcBef>
              <a:spcAft>
                <a:spcPts val="0"/>
              </a:spcAft>
              <a:buNone/>
              <a:defRPr/>
            </a:pPr>
            <a:r>
              <a:rPr lang="en-US" sz="1200" b="1" i="0" u="none" strike="noStrike" cap="none" spc="0">
                <a:solidFill>
                  <a:schemeClr val="lt1"/>
                </a:solidFill>
                <a:latin typeface="Calibri"/>
                <a:ea typeface="Calibri"/>
                <a:cs typeface="Calibri"/>
              </a:rPr>
              <a:t>LARGE LANGUAGE MODELS</a:t>
            </a:r>
            <a:endParaRPr lang="en-US" sz="1200" b="1" i="0" u="none" strike="noStrike" cap="none" spc="0">
              <a:solidFill>
                <a:schemeClr val="lt1"/>
              </a:solidFill>
              <a:latin typeface="Calibri"/>
              <a:ea typeface="Calibri"/>
              <a:cs typeface="Calibri"/>
            </a:endParaRPr>
          </a:p>
          <a:p>
            <a:pPr marL="0" marR="0" lvl="0" indent="0" algn="ctr" defTabSz="2889249">
              <a:lnSpc>
                <a:spcPct val="90000"/>
              </a:lnSpc>
              <a:spcBef>
                <a:spcPts val="0"/>
              </a:spcBef>
              <a:spcAft>
                <a:spcPts val="0"/>
              </a:spcAft>
              <a:buNone/>
              <a:defRPr/>
            </a:pPr>
            <a:r>
              <a:rPr lang="en-US" sz="1200" b="1" i="0" u="none" strike="noStrike" cap="none" spc="0">
                <a:solidFill>
                  <a:schemeClr val="lt1"/>
                </a:solidFill>
                <a:latin typeface="Calibri"/>
                <a:ea typeface="Calibri"/>
                <a:cs typeface="Calibri"/>
              </a:rPr>
              <a:t>GPT4 VS GEMINI VS  LAMA</a:t>
            </a:r>
            <a:endParaRPr lang="en-US" sz="1200" b="1" i="0" u="none" strike="noStrike" cap="none" spc="0">
              <a:solidFill>
                <a:schemeClr val="lt1"/>
              </a:solidFill>
              <a:latin typeface="Calibri"/>
              <a:cs typeface="Calibri"/>
            </a:endParaRPr>
          </a:p>
        </p:txBody>
      </p:sp>
      <p:sp modelId="{E040BF82-84FA-4ECE-A536-4DE51C1B2181}">
        <p:nvSpPr>
          <p:cNvPr id="0" name=""/>
          <p:cNvSpPr/>
          <p:nvPr/>
        </p:nvSpPr>
        <p:spPr bwMode="auto">
          <a:xfrm rot="0" flipH="0" flipV="0">
            <a:off x="1223903" y="1417638"/>
            <a:ext cx="4369651" cy="1427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horz" wrap="square" lIns="45720" tIns="45720" rIns="45720" bIns="45720" numCol="1" spcCol="1269" rtlCol="0" fromWordArt="0" anchor="ctr" anchorCtr="0" forceAA="0" upright="0" compatLnSpc="0">
            <a:noAutofit/>
          </a:bodyPr>
          <a:lstStyle/>
          <a:p>
            <a:pPr marL="0" marR="0" lvl="0" indent="0" algn="ctr" defTabSz="2889249">
              <a:lnSpc>
                <a:spcPct val="90000"/>
              </a:lnSpc>
              <a:spcBef>
                <a:spcPts val="0"/>
              </a:spcBef>
              <a:spcAft>
                <a:spcPts val="0"/>
              </a:spcAft>
              <a:buNone/>
              <a:defRPr/>
            </a:pPr>
            <a:r>
              <a:rPr lang="en-US" sz="1200" b="1" i="0" u="none" strike="noStrike" cap="none" spc="0">
                <a:solidFill>
                  <a:schemeClr val="lt1"/>
                </a:solidFill>
                <a:latin typeface="Calibri"/>
                <a:ea typeface="Calibri"/>
                <a:cs typeface="Calibri"/>
              </a:rPr>
              <a:t>Data Set</a:t>
            </a:r>
            <a:endParaRPr lang="en-US" sz="1200" b="1" i="0" u="none" strike="noStrike" cap="none" spc="0">
              <a:solidFill>
                <a:schemeClr val="lt1"/>
              </a:solidFill>
              <a:latin typeface="Calibri"/>
              <a:ea typeface="Calibri"/>
              <a:cs typeface="Calibri"/>
            </a:endParaRPr>
          </a:p>
          <a:p>
            <a:pPr marL="0" marR="0" lvl="0" indent="0" algn="ctr" defTabSz="2889249">
              <a:lnSpc>
                <a:spcPct val="90000"/>
              </a:lnSpc>
              <a:spcBef>
                <a:spcPts val="0"/>
              </a:spcBef>
              <a:spcAft>
                <a:spcPts val="0"/>
              </a:spcAft>
              <a:buNone/>
              <a:defRPr/>
            </a:pPr>
            <a:endParaRPr lang="en-US" sz="1200" b="1" i="0" u="none" strike="noStrike" cap="none" spc="0">
              <a:solidFill>
                <a:schemeClr val="lt1"/>
              </a:solidFill>
              <a:latin typeface="Calibri"/>
              <a:ea typeface="Calibri"/>
              <a:cs typeface="Calibri"/>
            </a:endParaRPr>
          </a:p>
          <a:p>
            <a:pPr marL="0" marR="0" lvl="0" indent="0" algn="ctr" defTabSz="2889249">
              <a:lnSpc>
                <a:spcPct val="90000"/>
              </a:lnSpc>
              <a:spcBef>
                <a:spcPts val="0"/>
              </a:spcBef>
              <a:spcAft>
                <a:spcPts val="0"/>
              </a:spcAft>
              <a:buNone/>
              <a:defRPr/>
            </a:pPr>
            <a:r>
              <a:rPr lang="en-US" sz="1200" b="1" i="0" u="none" strike="noStrike" cap="none" spc="0">
                <a:solidFill>
                  <a:schemeClr val="lt1"/>
                </a:solidFill>
                <a:latin typeface="Calibri"/>
                <a:ea typeface="Calibri"/>
                <a:cs typeface="Calibri"/>
              </a:rPr>
              <a:t>Data prepossessing</a:t>
            </a:r>
            <a:endParaRPr lang="en-US" sz="1200" b="1" i="0" u="none" strike="noStrike" cap="none" spc="0">
              <a:solidFill>
                <a:schemeClr val="lt1"/>
              </a:solidFill>
              <a:latin typeface="Calibri"/>
              <a:cs typeface="Calibri"/>
            </a:endParaRPr>
          </a:p>
        </p:txBody>
      </p:sp>
      <p:sp modelId="{94EB4155-DA99-40B1-917E-5676F76BFF57}">
        <p:nvSpPr>
          <p:cNvPr id="0" name=""/>
          <p:cNvSpPr/>
          <p:nvPr/>
        </p:nvSpPr>
        <p:spPr bwMode="auto">
          <a:xfrm rot="0" flipH="0" flipV="0">
            <a:off x="1223903" y="2965182"/>
            <a:ext cx="6787386" cy="1427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horz" wrap="square" lIns="54428" tIns="54428" rIns="54428" bIns="54428" numCol="1" spcCol="1269" rtlCol="0" fromWordArt="0" anchor="ctr" anchorCtr="0" forceAA="0" upright="0" compatLnSpc="0">
            <a:noAutofit/>
          </a:bodyPr>
          <a:lstStyle/>
          <a:p>
            <a:pPr marL="0" marR="0" lvl="0" indent="0" algn="ctr" defTabSz="2889249">
              <a:lnSpc>
                <a:spcPct val="90000"/>
              </a:lnSpc>
              <a:spcBef>
                <a:spcPts val="0"/>
              </a:spcBef>
              <a:spcAft>
                <a:spcPts val="0"/>
              </a:spcAft>
              <a:buNone/>
              <a:defRPr/>
            </a:pPr>
            <a:r>
              <a:rPr sz="1200" b="1" i="0" u="none">
                <a:solidFill>
                  <a:srgbClr val="92D050"/>
                </a:solidFill>
                <a:latin typeface="Droid Sans Mono"/>
                <a:ea typeface="Droid Sans Mono"/>
                <a:cs typeface="Droid Sans Mono"/>
              </a:rPr>
              <a:t>adversarial_attack</a:t>
            </a:r>
            <a:endParaRPr sz="1200" b="1" i="0" u="none">
              <a:solidFill>
                <a:srgbClr val="92D050"/>
              </a:solidFill>
              <a:latin typeface="Droid Sans Mono"/>
              <a:ea typeface="Droid Sans Mono"/>
              <a:cs typeface="Droid Sans Mono"/>
            </a:endParaRPr>
          </a:p>
          <a:p>
            <a:pPr marL="0" marR="0" lvl="0" indent="0" algn="ctr" defTabSz="2889249">
              <a:lnSpc>
                <a:spcPct val="90000"/>
              </a:lnSpc>
              <a:spcBef>
                <a:spcPts val="0"/>
              </a:spcBef>
              <a:spcAft>
                <a:spcPts val="0"/>
              </a:spcAft>
              <a:buNone/>
              <a:defRPr/>
            </a:pPr>
            <a:endParaRPr sz="1200" b="1" i="0" u="none">
              <a:solidFill>
                <a:srgbClr val="92D050"/>
              </a:solidFill>
              <a:latin typeface="Droid Sans Mono"/>
              <a:ea typeface="Droid Sans Mono"/>
              <a:cs typeface="Droid Sans Mono"/>
            </a:endParaRPr>
          </a:p>
          <a:p>
            <a:pPr marL="0" marR="0" lvl="0" indent="0" algn="ctr" defTabSz="2889249">
              <a:lnSpc>
                <a:spcPct val="90000"/>
              </a:lnSpc>
              <a:spcBef>
                <a:spcPts val="0"/>
              </a:spcBef>
              <a:spcAft>
                <a:spcPts val="0"/>
              </a:spcAft>
              <a:buNone/>
              <a:defRPr/>
            </a:pPr>
            <a:r>
              <a:rPr lang="en-US" sz="1200" b="1" i="0" u="none">
                <a:solidFill>
                  <a:srgbClr val="92D050"/>
                </a:solidFill>
                <a:latin typeface="Droid Sans Mono"/>
                <a:ea typeface="Droid Sans Mono"/>
                <a:cs typeface="Droid Sans Mono"/>
              </a:rPr>
              <a:t>adversarial_training</a:t>
            </a:r>
            <a:endParaRPr sz="1200" b="1" i="0" u="none" strike="noStrike" cap="none" spc="0">
              <a:solidFill>
                <a:srgbClr val="92D050"/>
              </a:solidFill>
              <a:latin typeface="Calibri"/>
              <a:cs typeface="Calibri"/>
            </a:endParaRPr>
          </a:p>
        </p:txBody>
      </p:sp>
      <p:sp modelId="{90A92363-83DE-4F3B-ADFE-1A378AE296C2}">
        <p:nvSpPr>
          <p:cNvPr id="0" name=""/>
          <p:cNvSpPr/>
          <p:nvPr/>
        </p:nvSpPr>
        <p:spPr bwMode="auto">
          <a:xfrm rot="0" flipH="0" flipV="0">
            <a:off x="5840020" y="1417638"/>
            <a:ext cx="2171268" cy="1427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horz" wrap="square" lIns="54428" tIns="54428" rIns="54428" bIns="54428" numCol="1" spcCol="1269" rtlCol="0" fromWordArt="0" anchor="ctr" anchorCtr="0" forceAA="0" upright="0" compatLnSpc="0">
            <a:noAutofit/>
          </a:bodyPr>
          <a:lstStyle/>
          <a:p>
            <a:pPr marL="0" marR="0" lvl="0" indent="0" algn="ctr" defTabSz="2889249">
              <a:lnSpc>
                <a:spcPct val="90000"/>
              </a:lnSpc>
              <a:spcBef>
                <a:spcPts val="0"/>
              </a:spcBef>
              <a:spcAft>
                <a:spcPts val="0"/>
              </a:spcAft>
              <a:buNone/>
              <a:defRPr/>
            </a:pPr>
            <a:r>
              <a:rPr lang="en-US" sz="1200" b="1" i="0" u="none" strike="noStrike" cap="none" spc="0">
                <a:solidFill>
                  <a:schemeClr val="lt1"/>
                </a:solidFill>
                <a:latin typeface="Calibri"/>
                <a:ea typeface="Calibri"/>
                <a:cs typeface="Calibri"/>
              </a:rPr>
              <a:t>Joyner of experimentation for best Custom models</a:t>
            </a:r>
            <a:endParaRPr sz="1200" b="1" i="0" u="none" strike="noStrike" cap="none" spc="0">
              <a:solidFill>
                <a:schemeClr val="lt1"/>
              </a:solidFill>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latin typeface="Garamond"/>
              </a:rPr>
              <a:t>Data Set &amp; Prepossessing </a:t>
            </a:r>
            <a:endParaRPr lang="en-US" b="1">
              <a:latin typeface="Garamond"/>
            </a:endParaRPr>
          </a:p>
        </p:txBody>
      </p:sp>
      <p:sp>
        <p:nvSpPr>
          <p:cNvPr id="3" name="Content Placeholder 2"/>
          <p:cNvSpPr>
            <a:spLocks noGrp="1"/>
          </p:cNvSpPr>
          <p:nvPr>
            <p:ph idx="1"/>
          </p:nvPr>
        </p:nvSpPr>
        <p:spPr bwMode="auto"/>
        <p:txBody>
          <a:bodyPr/>
          <a:lstStyle/>
          <a:p>
            <a:pPr>
              <a:defRPr/>
            </a:pPr>
            <a:r>
              <a:rPr lang="en-US" sz="2200" b="0" i="0" u="none" strike="noStrike" cap="none" spc="0">
                <a:solidFill>
                  <a:schemeClr val="hlink"/>
                </a:solidFill>
                <a:latin typeface="Garamond"/>
                <a:ea typeface="Garamond"/>
                <a:cs typeface="Garamond"/>
                <a:hlinkClick r:id="rId3" tooltip="https://www.kaggle.com/c/deepfake-detection-challenge/data"/>
              </a:rPr>
              <a:t>kaggle-deepfake-detection-challenge-data-set</a:t>
            </a:r>
            <a:endParaRPr sz="2200" b="0" i="0" u="none" strike="noStrike" cap="none" spc="0">
              <a:solidFill>
                <a:schemeClr val="tx1"/>
              </a:solidFill>
              <a:latin typeface="Garamond"/>
              <a:ea typeface="Garamond"/>
              <a:cs typeface="Garamond"/>
            </a:endParaRPr>
          </a:p>
          <a:p>
            <a:pPr>
              <a:defRPr/>
            </a:pPr>
            <a:r>
              <a:rPr lang="en-US" sz="2200" b="0" i="0" u="none" strike="noStrike" cap="none" spc="0">
                <a:solidFill>
                  <a:schemeClr val="tx1"/>
                </a:solidFill>
                <a:latin typeface="Garamond"/>
                <a:ea typeface="Garamond"/>
                <a:cs typeface="Garamond"/>
              </a:rPr>
              <a:t>200 GB , I took video of 2000 which is 21GB</a:t>
            </a:r>
            <a:endParaRPr sz="2200" b="0" i="0" u="none" strike="noStrike" cap="none" spc="0">
              <a:solidFill>
                <a:schemeClr val="tx1"/>
              </a:solidFill>
              <a:latin typeface="Garamond"/>
              <a:ea typeface="Garamond"/>
              <a:cs typeface="Garamond"/>
            </a:endParaRPr>
          </a:p>
          <a:p>
            <a:pPr>
              <a:defRPr/>
            </a:pPr>
            <a:r>
              <a:rPr lang="en-US" sz="2200" b="0" i="0" u="none" strike="noStrike" cap="none" spc="0">
                <a:solidFill>
                  <a:schemeClr val="tx1"/>
                </a:solidFill>
                <a:latin typeface="Garamond"/>
                <a:ea typeface="Garamond"/>
                <a:cs typeface="Garamond"/>
              </a:rPr>
              <a:t>Training : 1940</a:t>
            </a:r>
            <a:endParaRPr sz="2200" b="0" i="0" u="none" strike="noStrike" cap="none" spc="0">
              <a:solidFill>
                <a:schemeClr val="tx1"/>
              </a:solidFill>
              <a:latin typeface="Garamond"/>
              <a:ea typeface="Garamond"/>
              <a:cs typeface="Garamond"/>
            </a:endParaRPr>
          </a:p>
          <a:p>
            <a:pPr>
              <a:defRPr/>
            </a:pPr>
            <a:r>
              <a:rPr lang="en-US" sz="2200" b="0" i="0" u="none" strike="noStrike" cap="none" spc="0">
                <a:solidFill>
                  <a:schemeClr val="tx1"/>
                </a:solidFill>
                <a:latin typeface="Garamond"/>
                <a:ea typeface="Garamond"/>
                <a:cs typeface="Garamond"/>
              </a:rPr>
              <a:t>Testing :60</a:t>
            </a:r>
            <a:endParaRPr lang="en-US" sz="2200" b="0" i="0" u="none" strike="noStrike" cap="none" spc="0">
              <a:solidFill>
                <a:schemeClr val="tx1"/>
              </a:solidFill>
              <a:latin typeface="Garamond"/>
              <a:ea typeface="Garamond"/>
              <a:cs typeface="Garamond"/>
            </a:endParaRPr>
          </a:p>
          <a:p>
            <a:pPr>
              <a:defRPr/>
            </a:pPr>
            <a:r>
              <a:rPr lang="en-US" sz="2200" b="0" i="0" u="none" strike="noStrike" cap="none" spc="0">
                <a:solidFill>
                  <a:schemeClr val="tx1"/>
                </a:solidFill>
                <a:latin typeface="Garamond"/>
                <a:ea typeface="Garamond"/>
                <a:cs typeface="Garamond"/>
              </a:rPr>
              <a:t>Prepossessing involves converting data to tensors</a:t>
            </a:r>
            <a:endParaRPr lang="en-US" sz="2200" b="0" i="0" u="none" strike="noStrike" cap="none" spc="0">
              <a:solidFill>
                <a:schemeClr val="tx1"/>
              </a:solidFill>
              <a:latin typeface="Garamond"/>
              <a:ea typeface="Garamond"/>
              <a:cs typeface="Garamond"/>
            </a:endParaRPr>
          </a:p>
          <a:p>
            <a:pPr marL="0" indent="0">
              <a:buFont typeface="Arial"/>
              <a:buNone/>
              <a:defRPr/>
            </a:pPr>
            <a:endParaRPr lang="en-US" sz="2400" b="0" i="0" u="none" strike="noStrike" cap="none" spc="0">
              <a:solidFill>
                <a:schemeClr val="tx1"/>
              </a:solidFill>
              <a:latin typeface="Garamond"/>
              <a:ea typeface="Garamond"/>
              <a:cs typeface="Garamond"/>
            </a:endParaRPr>
          </a:p>
          <a:p>
            <a:pPr marL="0" indent="0">
              <a:buFont typeface="Arial"/>
              <a:buNone/>
              <a:defRPr/>
            </a:pPr>
            <a:endParaRPr lang="en-US">
              <a:latin typeface="Garamon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62698801" name="Title 1"/>
          <p:cNvSpPr>
            <a:spLocks noGrp="1"/>
          </p:cNvSpPr>
          <p:nvPr>
            <p:ph type="title"/>
          </p:nvPr>
        </p:nvSpPr>
        <p:spPr bwMode="auto"/>
        <p:txBody>
          <a:bodyPr/>
          <a:lstStyle/>
          <a:p>
            <a:pPr>
              <a:defRPr/>
            </a:pPr>
            <a:r>
              <a:rPr/>
              <a:t>Model performance </a:t>
            </a:r>
            <a:endParaRPr/>
          </a:p>
        </p:txBody>
      </p:sp>
      <p:graphicFrame>
        <p:nvGraphicFramePr>
          <p:cNvPr id="447943707" name=""/>
          <p:cNvGraphicFramePr>
            <a:graphicFrameLocks xmlns:a="http://schemas.openxmlformats.org/drawingml/2006/main"/>
          </p:cNvGraphicFramePr>
          <p:nvPr>
            <p:ph idx="1"/>
          </p:nvPr>
        </p:nvGraphicFramePr>
        <p:xfrm>
          <a:off x="1177527" y="1600200"/>
          <a:ext cx="6788944" cy="4525962"/>
          <a:chOff x="0" y="0"/>
          <a:chExt cx="6788944" cy="4525962"/>
        </p:xfrm>
        <a:graphic>
          <a:graphicData uri="http://schemas.openxmlformats.org/drawingml/2006/diagram">
            <dgm:relIds xmlns:dgm="http://schemas.openxmlformats.org/drawingml/2006/diagram" xmlns:r="http://schemas.openxmlformats.org/officeDocument/2006/relationships" r:dm="rId4" r:lo="rId6"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1437440" name="Title 1"/>
          <p:cNvSpPr>
            <a:spLocks noGrp="1"/>
          </p:cNvSpPr>
          <p:nvPr>
            <p:ph type="title"/>
          </p:nvPr>
        </p:nvSpPr>
        <p:spPr bwMode="auto"/>
        <p:txBody>
          <a:bodyPr/>
          <a:lstStyle/>
          <a:p>
            <a:pPr>
              <a:defRPr/>
            </a:pPr>
            <a:r>
              <a:rPr/>
              <a:t>Why CNN+RNN ?</a:t>
            </a:r>
            <a:endParaRPr/>
          </a:p>
        </p:txBody>
      </p:sp>
      <p:sp>
        <p:nvSpPr>
          <p:cNvPr id="269374800"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sz="2200" b="1" i="0" u="none">
                <a:solidFill>
                  <a:srgbClr val="000000"/>
                </a:solidFill>
                <a:latin typeface="Liberation Sans"/>
                <a:ea typeface="Liberation Sans"/>
                <a:cs typeface="Liberation Sans"/>
              </a:rPr>
              <a:t>Features </a:t>
            </a:r>
            <a:endParaRPr sz="2200" b="1" i="0" u="none">
              <a:solidFill>
                <a:srgbClr val="000000"/>
              </a:solidFill>
              <a:latin typeface="Liberation Sans"/>
              <a:ea typeface="Liberation Sans"/>
              <a:cs typeface="Liberation Sans"/>
            </a:endParaRPr>
          </a:p>
          <a:p>
            <a:pPr lvl="1">
              <a:defRPr/>
            </a:pPr>
            <a:r>
              <a:rPr sz="2200" b="0" i="0" u="none">
                <a:solidFill>
                  <a:srgbClr val="000000"/>
                </a:solidFill>
                <a:latin typeface="Liberation Sans"/>
                <a:ea typeface="Liberation Sans"/>
                <a:cs typeface="Liberation Sans"/>
              </a:rPr>
              <a:t>Edges</a:t>
            </a:r>
            <a:endParaRPr sz="2200" b="0"/>
          </a:p>
          <a:p>
            <a:pPr lvl="1">
              <a:defRPr/>
            </a:pPr>
            <a:r>
              <a:rPr sz="2200" b="0" i="0" u="none">
                <a:solidFill>
                  <a:srgbClr val="000000"/>
                </a:solidFill>
                <a:latin typeface="Liberation Sans"/>
                <a:ea typeface="Liberation Sans"/>
                <a:cs typeface="Liberation Sans"/>
              </a:rPr>
              <a:t>Corners</a:t>
            </a:r>
            <a:endParaRPr sz="2200" b="0"/>
          </a:p>
          <a:p>
            <a:pPr lvl="1">
              <a:defRPr/>
            </a:pPr>
            <a:r>
              <a:rPr sz="2200" b="0" i="0" u="none">
                <a:solidFill>
                  <a:srgbClr val="000000"/>
                </a:solidFill>
                <a:latin typeface="Liberation Sans"/>
                <a:ea typeface="Liberation Sans"/>
                <a:cs typeface="Liberation Sans"/>
              </a:rPr>
              <a:t>Blobs</a:t>
            </a:r>
            <a:endParaRPr sz="2200" b="0"/>
          </a:p>
          <a:p>
            <a:pPr lvl="1">
              <a:defRPr/>
            </a:pPr>
            <a:r>
              <a:rPr sz="2200" b="0" i="0" u="none">
                <a:solidFill>
                  <a:srgbClr val="000000"/>
                </a:solidFill>
                <a:latin typeface="Liberation Sans"/>
                <a:ea typeface="Liberation Sans"/>
                <a:cs typeface="Liberation Sans"/>
              </a:rPr>
              <a:t>Textures</a:t>
            </a:r>
            <a:endParaRPr sz="2200" b="0"/>
          </a:p>
          <a:p>
            <a:pPr lvl="1">
              <a:defRPr/>
            </a:pPr>
            <a:r>
              <a:rPr sz="2200" b="0" i="0" u="none">
                <a:solidFill>
                  <a:srgbClr val="000000"/>
                </a:solidFill>
                <a:latin typeface="Liberation Sans"/>
                <a:ea typeface="Liberation Sans"/>
                <a:cs typeface="Liberation Sans"/>
              </a:rPr>
              <a:t>Ridges</a:t>
            </a:r>
            <a:endParaRPr sz="2200" b="0" i="0" u="none">
              <a:solidFill>
                <a:srgbClr val="000000"/>
              </a:solidFill>
              <a:latin typeface="Liberation Sans"/>
              <a:ea typeface="Liberation Sans"/>
              <a:cs typeface="Liberation Sans"/>
            </a:endParaRPr>
          </a:p>
          <a:p>
            <a:pPr marL="457200" lvl="1" indent="0">
              <a:buFont typeface="Arial"/>
              <a:buNone/>
              <a:defRPr/>
            </a:pPr>
            <a:endParaRPr sz="2200" b="0" i="0" u="none">
              <a:solidFill>
                <a:srgbClr val="000000"/>
              </a:solidFill>
              <a:latin typeface="Liberation Sans"/>
              <a:ea typeface="Liberation Sans"/>
              <a:cs typeface="Liberation Sans"/>
            </a:endParaRPr>
          </a:p>
          <a:p>
            <a:pPr lvl="0">
              <a:defRPr/>
            </a:pPr>
            <a:r>
              <a:rPr sz="2200" b="1" i="0" u="none">
                <a:solidFill>
                  <a:srgbClr val="000000"/>
                </a:solidFill>
                <a:latin typeface="Liberation Sans"/>
                <a:ea typeface="Liberation Sans"/>
                <a:cs typeface="Liberation Sans"/>
              </a:rPr>
              <a:t>Masks</a:t>
            </a:r>
            <a:endParaRPr sz="2200" b="0" i="0" u="none">
              <a:solidFill>
                <a:srgbClr val="000000"/>
              </a:solidFill>
              <a:latin typeface="Liberation Sans"/>
              <a:ea typeface="Liberation Sans"/>
              <a:cs typeface="Liberation Sans"/>
            </a:endParaRPr>
          </a:p>
          <a:p>
            <a:pPr lvl="1">
              <a:defRPr/>
            </a:pPr>
            <a:r>
              <a:rPr sz="2200" b="0" i="0" u="none">
                <a:solidFill>
                  <a:srgbClr val="000000"/>
                </a:solidFill>
                <a:latin typeface="Liberation Sans"/>
                <a:ea typeface="Liberation Sans"/>
                <a:cs typeface="Liberation Sans"/>
              </a:rPr>
              <a:t>Image Segmentation</a:t>
            </a:r>
            <a:endParaRPr sz="2200" b="0"/>
          </a:p>
          <a:p>
            <a:pPr lvl="1">
              <a:defRPr/>
            </a:pPr>
            <a:r>
              <a:rPr sz="2200" b="0" i="0" u="none">
                <a:solidFill>
                  <a:srgbClr val="000000"/>
                </a:solidFill>
                <a:latin typeface="Liberation Sans"/>
                <a:ea typeface="Liberation Sans"/>
                <a:cs typeface="Liberation Sans"/>
              </a:rPr>
              <a:t>Background Subtraction</a:t>
            </a:r>
            <a:endParaRPr sz="2200" b="0"/>
          </a:p>
          <a:p>
            <a:pPr lvl="1">
              <a:defRPr/>
            </a:pPr>
            <a:r>
              <a:rPr sz="2200" b="0" i="0" u="none">
                <a:solidFill>
                  <a:srgbClr val="000000"/>
                </a:solidFill>
                <a:latin typeface="Liberation Sans"/>
                <a:ea typeface="Liberation Sans"/>
                <a:cs typeface="Liberation Sans"/>
              </a:rPr>
              <a:t>Region of Interest (ROI) Processing</a:t>
            </a:r>
            <a:endParaRPr sz="2200" b="0"/>
          </a:p>
          <a:p>
            <a:pPr lvl="1">
              <a:defRPr/>
            </a:pPr>
            <a:r>
              <a:rPr sz="2200" b="0" i="0" u="none">
                <a:solidFill>
                  <a:srgbClr val="000000"/>
                </a:solidFill>
                <a:latin typeface="Liberation Sans"/>
                <a:ea typeface="Liberation Sans"/>
                <a:cs typeface="Liberation Sans"/>
              </a:rPr>
              <a:t>Blending and Merging</a:t>
            </a:r>
            <a:br>
              <a:rPr sz="2400" b="0" i="0" u="none">
                <a:solidFill>
                  <a:srgbClr val="000000"/>
                </a:solidFill>
                <a:latin typeface="Liberation Sans"/>
                <a:ea typeface="Liberation Sans"/>
                <a:cs typeface="Liberation Sans"/>
              </a:rPr>
            </a:br>
            <a:endParaRPr sz="2400" b="0" i="0" u="none">
              <a:solidFill>
                <a:srgbClr val="000000"/>
              </a:solidFill>
              <a:latin typeface="Liberation Sans"/>
              <a:ea typeface="Liberation Sans"/>
              <a:cs typeface="Liberatio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4051319" name="Title 1"/>
          <p:cNvSpPr>
            <a:spLocks noGrp="1"/>
          </p:cNvSpPr>
          <p:nvPr>
            <p:ph type="title"/>
          </p:nvPr>
        </p:nvSpPr>
        <p:spPr bwMode="auto"/>
        <p:txBody>
          <a:bodyPr/>
          <a:lstStyle/>
          <a:p>
            <a:pPr>
              <a:defRPr/>
            </a:pPr>
            <a:r>
              <a:rPr/>
              <a:t>Adversarial attacks on CNN+RNN </a:t>
            </a:r>
            <a:endParaRPr/>
          </a:p>
        </p:txBody>
      </p:sp>
      <p:sp>
        <p:nvSpPr>
          <p:cNvPr id="1019264243" name="Content Placeholder 2"/>
          <p:cNvSpPr>
            <a:spLocks noGrp="1"/>
          </p:cNvSpPr>
          <p:nvPr>
            <p:ph idx="1"/>
          </p:nvPr>
        </p:nvSpPr>
        <p:spPr bwMode="auto"/>
        <p:txBody>
          <a:bodyPr/>
          <a:lstStyle/>
          <a:p>
            <a:pPr marL="0" indent="0">
              <a:buFont typeface="Arial"/>
              <a:buNone/>
              <a:defRPr/>
            </a:pPr>
            <a:r>
              <a:rPr sz="1500" b="1" i="0" u="none">
                <a:solidFill>
                  <a:srgbClr val="000000"/>
                </a:solidFill>
                <a:latin typeface="Liberation Sans"/>
                <a:ea typeface="Liberation Sans"/>
                <a:cs typeface="Liberation Sans"/>
              </a:rPr>
              <a:t>Random Noise Attack</a:t>
            </a:r>
            <a:endParaRPr/>
          </a:p>
          <a:p>
            <a:pPr marL="0" indent="0">
              <a:buFont typeface="Arial"/>
              <a:buNone/>
              <a:defRPr/>
            </a:pPr>
            <a:r>
              <a:rPr sz="1200" b="0" i="0" u="none">
                <a:solidFill>
                  <a:srgbClr val="000000"/>
                </a:solidFill>
                <a:latin typeface="Liberation Sans"/>
                <a:ea typeface="Liberation Sans"/>
                <a:cs typeface="Liberation Sans"/>
              </a:rPr>
              <a:t>A</a:t>
            </a:r>
            <a:r>
              <a:rPr sz="1200" b="0" i="0" u="none">
                <a:solidFill>
                  <a:srgbClr val="000000"/>
                </a:solidFill>
                <a:latin typeface="Liberation Sans"/>
                <a:ea typeface="Liberation Sans"/>
                <a:cs typeface="Liberation Sans"/>
              </a:rPr>
              <a:t> </a:t>
            </a:r>
            <a:r>
              <a:rPr sz="1200" b="1" i="0" u="none">
                <a:solidFill>
                  <a:srgbClr val="000000"/>
                </a:solidFill>
                <a:latin typeface="Liberation Sans"/>
                <a:ea typeface="Liberation Sans"/>
                <a:cs typeface="Liberation Sans"/>
              </a:rPr>
              <a:t>Random Noise Attack</a:t>
            </a:r>
            <a:r>
              <a:rPr sz="1200" b="0" i="0" u="none">
                <a:solidFill>
                  <a:srgbClr val="000000"/>
                </a:solidFill>
                <a:latin typeface="Liberation Sans"/>
                <a:ea typeface="Liberation Sans"/>
                <a:cs typeface="Liberation Sans"/>
              </a:rPr>
              <a:t> </a:t>
            </a:r>
            <a:r>
              <a:rPr sz="1200" b="0" i="0" u="none">
                <a:solidFill>
                  <a:srgbClr val="000000"/>
                </a:solidFill>
                <a:latin typeface="Liberation Sans"/>
                <a:ea typeface="Liberation Sans"/>
                <a:cs typeface="Liberation Sans"/>
              </a:rPr>
              <a:t>involves the addition of random noise to a signal or data, with the aim to disrupt its normal operation or to deceive a system. This type of attack is commonly used against digital images and audio signals but can also be extended to any data type that can be perturbed without immediately noticeable changes to humans. In the context of machine learning, random noise can be added to input data to mislead a model's prediction or classification processes. The randomness makes it difficult for algorithms to effectively counteract unless they are specifically designed to handle such disruptions.</a:t>
            </a:r>
            <a:endParaRPr/>
          </a:p>
          <a:p>
            <a:pPr marL="0" indent="0">
              <a:buFont typeface="Arial"/>
              <a:buNone/>
              <a:defRPr/>
            </a:pPr>
            <a:endParaRPr/>
          </a:p>
          <a:p>
            <a:pPr marL="0" indent="0">
              <a:buFont typeface="Arial"/>
              <a:buNone/>
              <a:defRPr/>
            </a:pPr>
            <a:endParaRPr sz="1500" b="1" i="0" u="none">
              <a:solidFill>
                <a:srgbClr val="000000"/>
              </a:solidFill>
              <a:latin typeface="Liberation Sans"/>
              <a:ea typeface="Liberation Sans"/>
              <a:cs typeface="Liberation Sans"/>
            </a:endParaRPr>
          </a:p>
          <a:p>
            <a:pPr marL="0" indent="0">
              <a:buFont typeface="Arial"/>
              <a:buNone/>
              <a:defRPr/>
            </a:pPr>
            <a:br>
              <a:rPr sz="1500" b="1" i="0" u="none">
                <a:solidFill>
                  <a:srgbClr val="000000"/>
                </a:solidFill>
                <a:latin typeface="Liberation Sans"/>
                <a:ea typeface="Liberation Sans"/>
                <a:cs typeface="Liberation Sans"/>
              </a:rPr>
            </a:br>
            <a:r>
              <a:rPr sz="1500" b="1" i="0" u="none">
                <a:solidFill>
                  <a:srgbClr val="000000"/>
                </a:solidFill>
                <a:latin typeface="Liberation Sans"/>
                <a:ea typeface="Liberation Sans"/>
                <a:cs typeface="Liberation Sans"/>
              </a:rPr>
              <a:t>Frequency Domain Attack</a:t>
            </a:r>
            <a:endParaRPr sz="1500" b="1" i="0" u="none">
              <a:solidFill>
                <a:srgbClr val="000000"/>
              </a:solidFill>
              <a:latin typeface="Liberation Sans"/>
              <a:ea typeface="Liberation Sans"/>
              <a:cs typeface="Liberation Sans"/>
            </a:endParaRPr>
          </a:p>
          <a:p>
            <a:pPr marL="0" indent="0">
              <a:buFont typeface="Arial"/>
              <a:buNone/>
              <a:defRPr/>
            </a:pPr>
            <a:r>
              <a:rPr sz="1200" b="0" i="0" u="none">
                <a:solidFill>
                  <a:srgbClr val="000000"/>
                </a:solidFill>
                <a:latin typeface="Liberation Sans"/>
                <a:ea typeface="Liberation Sans"/>
                <a:cs typeface="Liberation Sans"/>
              </a:rPr>
              <a:t>A</a:t>
            </a:r>
            <a:r>
              <a:rPr sz="1200" b="0" i="0" u="none">
                <a:solidFill>
                  <a:srgbClr val="000000"/>
                </a:solidFill>
                <a:latin typeface="Liberation Sans"/>
                <a:ea typeface="Liberation Sans"/>
                <a:cs typeface="Liberation Sans"/>
              </a:rPr>
              <a:t> </a:t>
            </a:r>
            <a:r>
              <a:rPr sz="1200" b="1" i="0" u="none">
                <a:solidFill>
                  <a:srgbClr val="000000"/>
                </a:solidFill>
                <a:latin typeface="Liberation Sans"/>
                <a:ea typeface="Liberation Sans"/>
                <a:cs typeface="Liberation Sans"/>
              </a:rPr>
              <a:t>Frequency Domain Attack</a:t>
            </a:r>
            <a:r>
              <a:rPr sz="1200" b="0" i="0" u="none">
                <a:solidFill>
                  <a:srgbClr val="000000"/>
                </a:solidFill>
                <a:latin typeface="Liberation Sans"/>
                <a:ea typeface="Liberation Sans"/>
                <a:cs typeface="Liberation Sans"/>
              </a:rPr>
              <a:t>, on the other hand, involves manipulating the data in the frequency domain rather than the time or spatial domain. This type of attack is applied by altering the Fourier Transform of a signal. By modifying the spectral components (i.e., the amplitudes and phases of different frequency components), an attacker can make subtle changes that are not easily detectable in the time or spatial representation but can drastically affect the signal processing algorithms' outcomes. This can be particularly detrimental in systems relying on the integrity of frequency characteristics, such as in voice recognition systems or in watermarking algorithms.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0737929" name="Title 1"/>
          <p:cNvSpPr>
            <a:spLocks noGrp="1"/>
          </p:cNvSpPr>
          <p:nvPr>
            <p:ph type="title"/>
          </p:nvPr>
        </p:nvSpPr>
        <p:spPr bwMode="auto"/>
        <p:txBody>
          <a:bodyPr/>
          <a:lstStyle/>
          <a:p>
            <a:pPr>
              <a:defRPr/>
            </a:pPr>
            <a:r>
              <a:rPr/>
              <a:t>GPT-4 GeminiPro1.5 LLama2</a:t>
            </a:r>
            <a:endParaRPr/>
          </a:p>
        </p:txBody>
      </p:sp>
      <p:sp>
        <p:nvSpPr>
          <p:cNvPr id="1741770779" name="Content Placeholder 2"/>
          <p:cNvSpPr>
            <a:spLocks noGrp="1"/>
          </p:cNvSpPr>
          <p:nvPr>
            <p:ph idx="1"/>
          </p:nvPr>
        </p:nvSpPr>
        <p:spPr bwMode="auto"/>
        <p:txBody>
          <a:bodyPr/>
          <a:lstStyle/>
          <a:p>
            <a:pPr>
              <a:defRPr/>
            </a:pPr>
            <a:r>
              <a:rPr sz="2400"/>
              <a:t>GPT -4 is avoiding to answer tried few time</a:t>
            </a:r>
            <a:endParaRPr sz="2400"/>
          </a:p>
          <a:p>
            <a:pPr>
              <a:defRPr/>
            </a:pPr>
            <a:r>
              <a:rPr sz="2400"/>
              <a:t>GeminiPro1.5 using google studio  has greate interface we can even upload images and videos</a:t>
            </a:r>
            <a:endParaRPr sz="2400"/>
          </a:p>
          <a:p>
            <a:pPr>
              <a:defRPr/>
            </a:pPr>
            <a:r>
              <a:rPr sz="2400"/>
              <a:t>LLama2 using ollama cmd  module great tool it can process text and images</a:t>
            </a:r>
            <a:endParaRPr sz="2400"/>
          </a:p>
          <a:p>
            <a:pPr marL="0" indent="0">
              <a:buFont typeface="Arial"/>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27934014" name="Title 1"/>
          <p:cNvSpPr>
            <a:spLocks noGrp="1"/>
          </p:cNvSpPr>
          <p:nvPr>
            <p:ph type="title"/>
          </p:nvPr>
        </p:nvSpPr>
        <p:spPr bwMode="auto"/>
        <p:txBody>
          <a:bodyPr/>
          <a:lstStyle/>
          <a:p>
            <a:pPr>
              <a:defRPr/>
            </a:pPr>
            <a:r>
              <a:rPr/>
              <a:t>LLAMA2 vs GeminiPro1.5</a:t>
            </a:r>
            <a:endParaRPr/>
          </a:p>
        </p:txBody>
      </p:sp>
      <p:sp>
        <p:nvSpPr>
          <p:cNvPr id="849121438" name="Content Placeholder 2"/>
          <p:cNvSpPr>
            <a:spLocks noGrp="1"/>
          </p:cNvSpPr>
          <p:nvPr>
            <p:ph idx="1"/>
          </p:nvPr>
        </p:nvSpPr>
        <p:spPr bwMode="auto"/>
        <p:txBody>
          <a:bodyPr/>
          <a:lstStyle/>
          <a:p>
            <a:pPr>
              <a:defRPr/>
            </a:pPr>
            <a:r>
              <a:rPr sz="2400"/>
              <a:t>Both performed well </a:t>
            </a:r>
            <a:endParaRPr sz="2400"/>
          </a:p>
          <a:p>
            <a:pPr>
              <a:defRPr/>
            </a:pPr>
            <a:r>
              <a:rPr sz="2400"/>
              <a:t>Observation :</a:t>
            </a:r>
            <a:endParaRPr sz="2400"/>
          </a:p>
          <a:p>
            <a:pPr lvl="1">
              <a:defRPr/>
            </a:pPr>
            <a:r>
              <a:rPr sz="2400"/>
              <a:t>LLAMA real good at identifying charactestics but still it stucks classifying fake as real,good at classifying real other bad image Quality</a:t>
            </a:r>
            <a:endParaRPr sz="2400"/>
          </a:p>
          <a:p>
            <a:pPr lvl="1">
              <a:defRPr/>
            </a:pPr>
            <a:r>
              <a:rPr sz="2400"/>
              <a:t>GeminiPro1.5 is not really good at identifying both, but it  is good at learning from mistakes </a:t>
            </a:r>
            <a:endParaRPr sz="2400"/>
          </a:p>
          <a:p>
            <a:pPr marL="457200" lvl="1" indent="0">
              <a:buFont typeface="Arial"/>
              <a:buNone/>
              <a:defRPr/>
            </a:pPr>
            <a:endParaRPr sz="2400"/>
          </a:p>
          <a:p>
            <a:pPr marL="457200" lvl="1" indent="0">
              <a:buFont typeface="Arial"/>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4154255" name="Title 1"/>
          <p:cNvSpPr>
            <a:spLocks noGrp="1"/>
          </p:cNvSpPr>
          <p:nvPr>
            <p:ph type="title"/>
          </p:nvPr>
        </p:nvSpPr>
        <p:spPr bwMode="auto"/>
        <p:txBody>
          <a:bodyPr/>
          <a:lstStyle/>
          <a:p>
            <a:pPr>
              <a:defRPr/>
            </a:pPr>
            <a:r>
              <a:rPr/>
              <a:t>LLAMA2</a:t>
            </a:r>
            <a:endParaRPr/>
          </a:p>
        </p:txBody>
      </p:sp>
      <p:sp>
        <p:nvSpPr>
          <p:cNvPr id="1416277122" name="Content Placeholder 2"/>
          <p:cNvSpPr>
            <a:spLocks noGrp="1"/>
          </p:cNvSpPr>
          <p:nvPr>
            <p:ph idx="1"/>
          </p:nvPr>
        </p:nvSpPr>
        <p:spPr bwMode="auto"/>
        <p:txBody>
          <a:bodyPr/>
          <a:lstStyle/>
          <a:p>
            <a:pPr>
              <a:defRPr/>
            </a:pPr>
            <a:r>
              <a:rPr sz="2400"/>
              <a:t>10 REAL </a:t>
            </a:r>
            <a:endParaRPr sz="2400"/>
          </a:p>
          <a:p>
            <a:pPr lvl="1">
              <a:defRPr/>
            </a:pPr>
            <a:r>
              <a:rPr sz="2400"/>
              <a:t>8 /10 real classified as real</a:t>
            </a:r>
            <a:endParaRPr sz="2400"/>
          </a:p>
          <a:p>
            <a:pPr lvl="1">
              <a:defRPr/>
            </a:pPr>
            <a:r>
              <a:rPr sz="2400"/>
              <a:t>2 /10 classified as fake</a:t>
            </a:r>
            <a:endParaRPr sz="2400"/>
          </a:p>
          <a:p>
            <a:pPr lvl="1">
              <a:defRPr/>
            </a:pPr>
            <a:endParaRPr sz="2400"/>
          </a:p>
          <a:p>
            <a:pPr lvl="0" algn="l">
              <a:defRPr/>
            </a:pPr>
            <a:r>
              <a:rPr sz="2400"/>
              <a:t>10 FAKE</a:t>
            </a:r>
            <a:endParaRPr sz="2400"/>
          </a:p>
          <a:p>
            <a:pPr lvl="1" algn="l">
              <a:defRPr/>
            </a:pPr>
            <a:r>
              <a:rPr sz="2400"/>
              <a:t>4/10 fake classified as fake</a:t>
            </a:r>
            <a:endParaRPr sz="2400"/>
          </a:p>
          <a:p>
            <a:pPr lvl="1" algn="l">
              <a:defRPr/>
            </a:pPr>
            <a:r>
              <a:rPr sz="2400"/>
              <a:t>6/10  fake classified as real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North Georgia</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Salai Sayasean</dc:creator>
  <cp:keywords/>
  <dc:description/>
  <dc:identifier/>
  <dc:language/>
  <cp:lastModifiedBy/>
  <cp:revision>4</cp:revision>
  <dcterms:created xsi:type="dcterms:W3CDTF">2013-02-05T15:47:24Z</dcterms:created>
  <dcterms:modified xsi:type="dcterms:W3CDTF">2024-05-01T20:20:30Z</dcterms:modified>
  <cp:category/>
  <cp:contentStatus/>
  <cp:version/>
</cp:coreProperties>
</file>