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Exo"/>
      <p:regular r:id="rId19"/>
    </p:embeddedFont>
    <p:embeddedFont>
      <p:font typeface="Exo"/>
      <p:regular r:id="rId20"/>
    </p:embeddedFont>
    <p:embeddedFont>
      <p:font typeface="Exo"/>
      <p:regular r:id="rId21"/>
    </p:embeddedFont>
    <p:embeddedFont>
      <p:font typeface="Exo"/>
      <p:regular r:id="rId22"/>
    </p:embeddedFont>
    <p:embeddedFont>
      <p:font typeface="DM Sans"/>
      <p:regular r:id="rId23"/>
    </p:embeddedFont>
    <p:embeddedFont>
      <p:font typeface="DM Sans"/>
      <p:regular r:id="rId24"/>
    </p:embeddedFont>
    <p:embeddedFont>
      <p:font typeface="DM Sans"/>
      <p:regular r:id="rId25"/>
    </p:embeddedFont>
    <p:embeddedFont>
      <p:font typeface="DM Sans"/>
      <p:regular r:id="rId2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 Id="rId25" Type="http://schemas.openxmlformats.org/officeDocument/2006/relationships/font" Target="fonts/font7.fntdata"/><Relationship Id="rId26"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599373"/>
            <a:ext cx="12155091" cy="978218"/>
          </a:xfrm>
          <a:prstGeom prst="rect">
            <a:avLst/>
          </a:prstGeom>
          <a:noFill/>
          <a:ln/>
        </p:spPr>
        <p:txBody>
          <a:bodyPr wrap="none" lIns="0" tIns="0" rIns="0" bIns="0" rtlCol="0" anchor="t"/>
          <a:lstStyle/>
          <a:p>
            <a:pPr indent="0" marL="0">
              <a:lnSpc>
                <a:spcPts val="7700"/>
              </a:lnSpc>
              <a:buNone/>
            </a:pPr>
            <a:r>
              <a:rPr lang="en-US" sz="6150" dirty="0">
                <a:solidFill>
                  <a:srgbClr val="FFFFFF"/>
                </a:solidFill>
                <a:latin typeface="Exo" pitchFamily="34" charset="0"/>
                <a:ea typeface="Exo" pitchFamily="34" charset="-122"/>
                <a:cs typeface="Exo" pitchFamily="34" charset="-120"/>
              </a:rPr>
              <a:t>TA-Student Interaction Simulation</a:t>
            </a:r>
            <a:endParaRPr lang="en-US" sz="6150" dirty="0"/>
          </a:p>
        </p:txBody>
      </p:sp>
      <p:sp>
        <p:nvSpPr>
          <p:cNvPr id="3" name="Text 1"/>
          <p:cNvSpPr/>
          <p:nvPr/>
        </p:nvSpPr>
        <p:spPr>
          <a:xfrm>
            <a:off x="793790" y="4031218"/>
            <a:ext cx="13042821" cy="362903"/>
          </a:xfrm>
          <a:prstGeom prst="rect">
            <a:avLst/>
          </a:prstGeom>
          <a:noFill/>
          <a:ln/>
        </p:spPr>
        <p:txBody>
          <a:bodyPr wrap="none" lIns="0" tIns="0" rIns="0" bIns="0" rtlCol="0" anchor="t"/>
          <a:lstStyle/>
          <a:p>
            <a:pPr indent="0" marL="0">
              <a:lnSpc>
                <a:spcPts val="2850"/>
              </a:lnSpc>
              <a:buNone/>
            </a:pPr>
            <a:r>
              <a:rPr lang="en-US" sz="1750" b="1" dirty="0">
                <a:solidFill>
                  <a:srgbClr val="EBECEF"/>
                </a:solidFill>
                <a:latin typeface="DM Sans" pitchFamily="34" charset="0"/>
                <a:ea typeface="DM Sans" pitchFamily="34" charset="-122"/>
                <a:cs typeface="DM Sans" pitchFamily="34" charset="-120"/>
              </a:rPr>
              <a:t>CSCI-6100 Operating System</a:t>
            </a:r>
            <a:endParaRPr lang="en-US" sz="1750" dirty="0"/>
          </a:p>
        </p:txBody>
      </p:sp>
      <p:sp>
        <p:nvSpPr>
          <p:cNvPr id="4" name="Text 2"/>
          <p:cNvSpPr/>
          <p:nvPr/>
        </p:nvSpPr>
        <p:spPr>
          <a:xfrm>
            <a:off x="793790" y="4649272"/>
            <a:ext cx="13042821" cy="362903"/>
          </a:xfrm>
          <a:prstGeom prst="rect">
            <a:avLst/>
          </a:prstGeom>
          <a:noFill/>
          <a:ln/>
        </p:spPr>
        <p:txBody>
          <a:bodyPr wrap="none" lIns="0" tIns="0" rIns="0" bIns="0" rtlCol="0" anchor="t"/>
          <a:lstStyle/>
          <a:p>
            <a:pPr indent="0" marL="0">
              <a:lnSpc>
                <a:spcPts val="2850"/>
              </a:lnSpc>
              <a:buNone/>
            </a:pPr>
            <a:r>
              <a:rPr lang="en-US" sz="1750" b="1" dirty="0">
                <a:solidFill>
                  <a:srgbClr val="EBECEF"/>
                </a:solidFill>
                <a:latin typeface="DM Sans" pitchFamily="34" charset="0"/>
                <a:ea typeface="DM Sans" pitchFamily="34" charset="-122"/>
                <a:cs typeface="DM Sans" pitchFamily="34" charset="-120"/>
              </a:rPr>
              <a:t>Programming Assignment</a:t>
            </a:r>
            <a:endParaRPr lang="en-US" sz="1750" dirty="0"/>
          </a:p>
        </p:txBody>
      </p:sp>
      <p:sp>
        <p:nvSpPr>
          <p:cNvPr id="5" name="Text 3"/>
          <p:cNvSpPr/>
          <p:nvPr/>
        </p:nvSpPr>
        <p:spPr>
          <a:xfrm>
            <a:off x="793790" y="5267325"/>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by Sai Kundan Suddapalli</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14519"/>
            <a:ext cx="6937534"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Exo" pitchFamily="34" charset="0"/>
                <a:ea typeface="Exo" pitchFamily="34" charset="-122"/>
                <a:cs typeface="Exo" pitchFamily="34" charset="-120"/>
              </a:rPr>
              <a:t>Compile C++ Code natively</a:t>
            </a:r>
            <a:endParaRPr lang="en-US" sz="4450" dirty="0"/>
          </a:p>
        </p:txBody>
      </p:sp>
      <p:sp>
        <p:nvSpPr>
          <p:cNvPr id="3" name="Text 1"/>
          <p:cNvSpPr/>
          <p:nvPr/>
        </p:nvSpPr>
        <p:spPr>
          <a:xfrm>
            <a:off x="793790" y="2190274"/>
            <a:ext cx="3771662"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Exo" pitchFamily="34" charset="0"/>
                <a:ea typeface="Exo" pitchFamily="34" charset="-122"/>
                <a:cs typeface="Exo" pitchFamily="34" charset="-120"/>
              </a:rPr>
              <a:t>Running the C++ File Directly</a:t>
            </a:r>
            <a:endParaRPr lang="en-US" sz="2200" dirty="0"/>
          </a:p>
        </p:txBody>
      </p:sp>
      <p:sp>
        <p:nvSpPr>
          <p:cNvPr id="4" name="Text 2"/>
          <p:cNvSpPr/>
          <p:nvPr/>
        </p:nvSpPr>
        <p:spPr>
          <a:xfrm>
            <a:off x="793790" y="2771418"/>
            <a:ext cx="6244709"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Requirements: A C++ compiler, such as Visual Studio (Windows) or g++ (Linux/macOS). </a:t>
            </a:r>
            <a:pPr indent="0" marL="0">
              <a:lnSpc>
                <a:spcPts val="2850"/>
              </a:lnSpc>
              <a:buNone/>
            </a:pPr>
            <a:r>
              <a:rPr lang="en-US" sz="1750" dirty="0">
                <a:solidFill>
                  <a:srgbClr val="EBECEF"/>
                </a:solidFill>
                <a:latin typeface="DM Sans" pitchFamily="34" charset="0"/>
                <a:ea typeface="DM Sans" pitchFamily="34" charset="-122"/>
                <a:cs typeface="DM Sans" pitchFamily="34" charset="-120"/>
              </a:rPr>
              <a:t>
</a:t>
            </a:r>
            <a:pPr indent="0" marL="0">
              <a:lnSpc>
                <a:spcPts val="2850"/>
              </a:lnSpc>
              <a:buNone/>
            </a:pPr>
            <a:r>
              <a:rPr lang="en-US" sz="1750" dirty="0">
                <a:solidFill>
                  <a:srgbClr val="EBECEF"/>
                </a:solidFill>
                <a:latin typeface="DM Sans" pitchFamily="34" charset="0"/>
                <a:ea typeface="DM Sans" pitchFamily="34" charset="-122"/>
                <a:cs typeface="DM Sans" pitchFamily="34" charset="-120"/>
              </a:rPr>
              <a:t>Instructions:</a:t>
            </a:r>
            <a:endParaRPr lang="en-US" sz="1750" dirty="0"/>
          </a:p>
        </p:txBody>
      </p:sp>
      <p:sp>
        <p:nvSpPr>
          <p:cNvPr id="5" name="Text 3"/>
          <p:cNvSpPr/>
          <p:nvPr/>
        </p:nvSpPr>
        <p:spPr>
          <a:xfrm>
            <a:off x="793790" y="4064198"/>
            <a:ext cx="6244709" cy="37052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1"/>
            </a:pPr>
            <a:r>
              <a:rPr lang="en-US" sz="1750" dirty="0">
                <a:solidFill>
                  <a:srgbClr val="EBECEF"/>
                </a:solidFill>
                <a:latin typeface="DM Sans" pitchFamily="34" charset="0"/>
                <a:ea typeface="DM Sans" pitchFamily="34" charset="-122"/>
                <a:cs typeface="DM Sans" pitchFamily="34" charset="-120"/>
              </a:rPr>
              <a:t>Open the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main.cxx</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 file in your preferred code editor.</a:t>
            </a:r>
            <a:endParaRPr lang="en-US" sz="1750" dirty="0"/>
          </a:p>
        </p:txBody>
      </p:sp>
      <p:sp>
        <p:nvSpPr>
          <p:cNvPr id="6" name="Text 4"/>
          <p:cNvSpPr/>
          <p:nvPr/>
        </p:nvSpPr>
        <p:spPr>
          <a:xfrm>
            <a:off x="793790" y="4514017"/>
            <a:ext cx="6244709"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2"/>
            </a:pPr>
            <a:r>
              <a:rPr lang="en-US" sz="1750" dirty="0">
                <a:solidFill>
                  <a:srgbClr val="EBECEF"/>
                </a:solidFill>
                <a:latin typeface="DM Sans" pitchFamily="34" charset="0"/>
                <a:ea typeface="DM Sans" pitchFamily="34" charset="-122"/>
                <a:cs typeface="DM Sans" pitchFamily="34" charset="-120"/>
              </a:rPr>
              <a:t>Compile and run the code using your compiler:</a:t>
            </a:r>
            <a:endParaRPr lang="en-US" sz="1750" dirty="0"/>
          </a:p>
        </p:txBody>
      </p:sp>
      <p:sp>
        <p:nvSpPr>
          <p:cNvPr id="7" name="Text 5"/>
          <p:cNvSpPr/>
          <p:nvPr/>
        </p:nvSpPr>
        <p:spPr>
          <a:xfrm>
            <a:off x="793790" y="4956215"/>
            <a:ext cx="6244709" cy="725805"/>
          </a:xfrm>
          <a:prstGeom prst="rect">
            <a:avLst/>
          </a:prstGeom>
          <a:noFill/>
          <a:ln/>
        </p:spPr>
        <p:txBody>
          <a:bodyPr wrap="square" lIns="0" tIns="0" rIns="0" bIns="0" rtlCol="0" anchor="t"/>
          <a:lstStyle/>
          <a:p>
            <a:pPr algn="l" lvl="1" marL="685800" indent="-342900">
              <a:lnSpc>
                <a:spcPts val="2850"/>
              </a:lnSpc>
              <a:buSzPct val="100000"/>
              <a:buChar char="•"/>
            </a:pPr>
            <a:r>
              <a:rPr lang="en-US" sz="1750" dirty="0">
                <a:solidFill>
                  <a:srgbClr val="EBECEF"/>
                </a:solidFill>
                <a:latin typeface="DM Sans" pitchFamily="34" charset="0"/>
                <a:ea typeface="DM Sans" pitchFamily="34" charset="-122"/>
                <a:cs typeface="DM Sans" pitchFamily="34" charset="-120"/>
              </a:rPr>
              <a:t>Windows: Use Visual Studio or a command-line compiler.</a:t>
            </a:r>
            <a:endParaRPr lang="en-US" sz="1750" dirty="0"/>
          </a:p>
        </p:txBody>
      </p:sp>
      <p:sp>
        <p:nvSpPr>
          <p:cNvPr id="8" name="Text 6"/>
          <p:cNvSpPr/>
          <p:nvPr/>
        </p:nvSpPr>
        <p:spPr>
          <a:xfrm>
            <a:off x="793790" y="5761315"/>
            <a:ext cx="6244709" cy="1474470"/>
          </a:xfrm>
          <a:prstGeom prst="rect">
            <a:avLst/>
          </a:prstGeom>
          <a:noFill/>
          <a:ln/>
        </p:spPr>
        <p:txBody>
          <a:bodyPr wrap="square" lIns="0" tIns="0" rIns="0" bIns="0" rtlCol="0" anchor="t"/>
          <a:lstStyle/>
          <a:p>
            <a:pPr algn="l" lvl="1" marL="685800" indent="-342900">
              <a:lnSpc>
                <a:spcPts val="2850"/>
              </a:lnSpc>
              <a:buSzPct val="100000"/>
              <a:buChar char="•"/>
            </a:pPr>
            <a:r>
              <a:rPr lang="en-US" sz="1750" dirty="0">
                <a:solidFill>
                  <a:srgbClr val="EBECEF"/>
                </a:solidFill>
                <a:latin typeface="DM Sans" pitchFamily="34" charset="0"/>
                <a:ea typeface="DM Sans" pitchFamily="34" charset="-122"/>
                <a:cs typeface="DM Sans" pitchFamily="34" charset="-120"/>
              </a:rPr>
              <a:t>Linux/macOS: </a:t>
            </a:r>
            <a:pPr algn="l" lvl="1"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g++ -pthread -o pro main.cxx ./pro </a:t>
            </a:r>
            <a:pPr algn="l" lvl="1" indent="0" marL="0">
              <a:lnSpc>
                <a:spcPts val="2850"/>
              </a:lnSpc>
              <a:buNone/>
            </a:pPr>
            <a:r>
              <a:rPr lang="en-US" sz="1750" dirty="0">
                <a:solidFill>
                  <a:srgbClr val="EBECEF"/>
                </a:solidFill>
                <a:latin typeface="DM Sans" pitchFamily="34" charset="0"/>
                <a:ea typeface="DM Sans" pitchFamily="34" charset="-122"/>
                <a:cs typeface="DM Sans" pitchFamily="34" charset="-120"/>
              </a:rPr>
              <a:t>(Optional) Provide an argument to specify the number of students: </a:t>
            </a:r>
            <a:pPr algn="l" lvl="1"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./pro argument={Number of Students}</a:t>
            </a:r>
            <a:endParaRPr lang="en-US" sz="1750" dirty="0"/>
          </a:p>
        </p:txBody>
      </p:sp>
      <p:sp>
        <p:nvSpPr>
          <p:cNvPr id="9" name="Text 7"/>
          <p:cNvSpPr/>
          <p:nvPr/>
        </p:nvSpPr>
        <p:spPr>
          <a:xfrm>
            <a:off x="7599521" y="219027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Exo" pitchFamily="34" charset="0"/>
                <a:ea typeface="Exo" pitchFamily="34" charset="-122"/>
                <a:cs typeface="Exo" pitchFamily="34" charset="-120"/>
              </a:rPr>
              <a:t>Building with CMake</a:t>
            </a:r>
            <a:endParaRPr lang="en-US" sz="2200" dirty="0"/>
          </a:p>
        </p:txBody>
      </p:sp>
      <p:sp>
        <p:nvSpPr>
          <p:cNvPr id="10" name="Text 8"/>
          <p:cNvSpPr/>
          <p:nvPr/>
        </p:nvSpPr>
        <p:spPr>
          <a:xfrm>
            <a:off x="7599521" y="2771418"/>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Requirements: CMake installed on your system. </a:t>
            </a:r>
            <a:pPr indent="0" marL="0">
              <a:lnSpc>
                <a:spcPts val="2850"/>
              </a:lnSpc>
              <a:buNone/>
            </a:pPr>
            <a:r>
              <a:rPr lang="en-US" sz="1750" dirty="0">
                <a:solidFill>
                  <a:srgbClr val="EBECEF"/>
                </a:solidFill>
                <a:latin typeface="DM Sans" pitchFamily="34" charset="0"/>
                <a:ea typeface="DM Sans" pitchFamily="34" charset="-122"/>
                <a:cs typeface="DM Sans" pitchFamily="34" charset="-120"/>
              </a:rPr>
              <a:t>
</a:t>
            </a:r>
            <a:pPr indent="0" marL="0">
              <a:lnSpc>
                <a:spcPts val="2850"/>
              </a:lnSpc>
              <a:buNone/>
            </a:pPr>
            <a:r>
              <a:rPr lang="en-US" sz="1750" dirty="0">
                <a:solidFill>
                  <a:srgbClr val="EBECEF"/>
                </a:solidFill>
                <a:latin typeface="DM Sans" pitchFamily="34" charset="0"/>
                <a:ea typeface="DM Sans" pitchFamily="34" charset="-122"/>
                <a:cs typeface="DM Sans" pitchFamily="34" charset="-120"/>
              </a:rPr>
              <a:t>Instructions:</a:t>
            </a:r>
            <a:endParaRPr lang="en-US" sz="1750" dirty="0"/>
          </a:p>
        </p:txBody>
      </p:sp>
      <p:sp>
        <p:nvSpPr>
          <p:cNvPr id="11" name="Text 9"/>
          <p:cNvSpPr/>
          <p:nvPr/>
        </p:nvSpPr>
        <p:spPr>
          <a:xfrm>
            <a:off x="7599521" y="3701296"/>
            <a:ext cx="6244709" cy="37052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1"/>
            </a:pPr>
            <a:r>
              <a:rPr lang="en-US" sz="1750" dirty="0">
                <a:solidFill>
                  <a:srgbClr val="EBECEF"/>
                </a:solidFill>
                <a:latin typeface="DM Sans" pitchFamily="34" charset="0"/>
                <a:ea typeface="DM Sans" pitchFamily="34" charset="-122"/>
                <a:cs typeface="DM Sans" pitchFamily="34" charset="-120"/>
              </a:rPr>
              <a:t>Create a build directory: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mkdir build &amp;&amp; cd build</a:t>
            </a:r>
            <a:endParaRPr lang="en-US" sz="1750" dirty="0"/>
          </a:p>
        </p:txBody>
      </p:sp>
      <p:sp>
        <p:nvSpPr>
          <p:cNvPr id="12" name="Text 10"/>
          <p:cNvSpPr/>
          <p:nvPr/>
        </p:nvSpPr>
        <p:spPr>
          <a:xfrm>
            <a:off x="7599521" y="4151114"/>
            <a:ext cx="6244709" cy="37052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2"/>
            </a:pPr>
            <a:r>
              <a:rPr lang="en-US" sz="1750" dirty="0">
                <a:solidFill>
                  <a:srgbClr val="EBECEF"/>
                </a:solidFill>
                <a:latin typeface="DM Sans" pitchFamily="34" charset="0"/>
                <a:ea typeface="DM Sans" pitchFamily="34" charset="-122"/>
                <a:cs typeface="DM Sans" pitchFamily="34" charset="-120"/>
              </a:rPr>
              <a:t>Configure the build with CMake: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cmake ..</a:t>
            </a:r>
            <a:endParaRPr lang="en-US" sz="1750" dirty="0"/>
          </a:p>
        </p:txBody>
      </p:sp>
      <p:sp>
        <p:nvSpPr>
          <p:cNvPr id="13" name="Text 11"/>
          <p:cNvSpPr/>
          <p:nvPr/>
        </p:nvSpPr>
        <p:spPr>
          <a:xfrm>
            <a:off x="7599521" y="4600932"/>
            <a:ext cx="6244709" cy="37052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3"/>
            </a:pPr>
            <a:r>
              <a:rPr lang="en-US" sz="1750" dirty="0">
                <a:solidFill>
                  <a:srgbClr val="EBECEF"/>
                </a:solidFill>
                <a:latin typeface="DM Sans" pitchFamily="34" charset="0"/>
                <a:ea typeface="DM Sans" pitchFamily="34" charset="-122"/>
                <a:cs typeface="DM Sans" pitchFamily="34" charset="-120"/>
              </a:rPr>
              <a:t>Build the project: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make</a:t>
            </a:r>
            <a:endParaRPr lang="en-US" sz="1750" dirty="0"/>
          </a:p>
        </p:txBody>
      </p:sp>
      <p:sp>
        <p:nvSpPr>
          <p:cNvPr id="14" name="Text 12"/>
          <p:cNvSpPr/>
          <p:nvPr/>
        </p:nvSpPr>
        <p:spPr>
          <a:xfrm>
            <a:off x="7599521" y="5050750"/>
            <a:ext cx="6244709" cy="1111568"/>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4"/>
            </a:pPr>
            <a:r>
              <a:rPr lang="en-US" sz="1750" dirty="0">
                <a:solidFill>
                  <a:srgbClr val="EBECEF"/>
                </a:solidFill>
                <a:latin typeface="DM Sans" pitchFamily="34" charset="0"/>
                <a:ea typeface="DM Sans" pitchFamily="34" charset="-122"/>
                <a:cs typeface="DM Sans" pitchFamily="34" charset="-120"/>
              </a:rPr>
              <a:t>Run the simulation: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./pro </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(Optional) Provide an argument to specify the number of students: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./pro argument={Number of Students}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58416" y="517327"/>
            <a:ext cx="5711785" cy="587931"/>
          </a:xfrm>
          <a:prstGeom prst="rect">
            <a:avLst/>
          </a:prstGeom>
          <a:noFill/>
          <a:ln/>
        </p:spPr>
        <p:txBody>
          <a:bodyPr wrap="none" lIns="0" tIns="0" rIns="0" bIns="0" rtlCol="0" anchor="t"/>
          <a:lstStyle/>
          <a:p>
            <a:pPr indent="0" marL="0">
              <a:lnSpc>
                <a:spcPts val="4600"/>
              </a:lnSpc>
              <a:buNone/>
            </a:pPr>
            <a:r>
              <a:rPr lang="en-US" sz="3700" dirty="0">
                <a:solidFill>
                  <a:srgbClr val="FFFFFF"/>
                </a:solidFill>
                <a:latin typeface="Exo" pitchFamily="34" charset="0"/>
                <a:ea typeface="Exo" pitchFamily="34" charset="-122"/>
                <a:cs typeface="Exo" pitchFamily="34" charset="-120"/>
              </a:rPr>
              <a:t>Sample Simulation Output</a:t>
            </a:r>
            <a:endParaRPr lang="en-US" sz="3700" dirty="0"/>
          </a:p>
        </p:txBody>
      </p:sp>
      <p:sp>
        <p:nvSpPr>
          <p:cNvPr id="3" name="Text 1"/>
          <p:cNvSpPr/>
          <p:nvPr/>
        </p:nvSpPr>
        <p:spPr>
          <a:xfrm>
            <a:off x="658416" y="1481495"/>
            <a:ext cx="13313569" cy="300990"/>
          </a:xfrm>
          <a:prstGeom prst="rect">
            <a:avLst/>
          </a:prstGeom>
          <a:noFill/>
          <a:ln/>
        </p:spPr>
        <p:txBody>
          <a:bodyPr wrap="none" lIns="0" tIns="0" rIns="0" bIns="0" rtlCol="0" anchor="t"/>
          <a:lstStyle/>
          <a:p>
            <a:pPr indent="0" marL="0">
              <a:lnSpc>
                <a:spcPts val="2350"/>
              </a:lnSpc>
              <a:buNone/>
            </a:pPr>
            <a:endParaRPr lang="en-US" sz="1450" dirty="0"/>
          </a:p>
        </p:txBody>
      </p:sp>
      <p:pic>
        <p:nvPicPr>
          <p:cNvPr id="4" name="Image 0" descr="preencoded.png">    </p:cNvPr>
          <p:cNvPicPr>
            <a:picLocks noChangeAspect="1"/>
          </p:cNvPicPr>
          <p:nvPr/>
        </p:nvPicPr>
        <p:blipFill>
          <a:blip r:embed="rId1"/>
          <a:stretch>
            <a:fillRect/>
          </a:stretch>
        </p:blipFill>
        <p:spPr>
          <a:xfrm>
            <a:off x="658416" y="1994059"/>
            <a:ext cx="7863245" cy="5207079"/>
          </a:xfrm>
          <a:prstGeom prst="rect">
            <a:avLst/>
          </a:prstGeom>
        </p:spPr>
      </p:pic>
      <p:sp>
        <p:nvSpPr>
          <p:cNvPr id="5" name="Text 2"/>
          <p:cNvSpPr/>
          <p:nvPr/>
        </p:nvSpPr>
        <p:spPr>
          <a:xfrm>
            <a:off x="658416" y="7412712"/>
            <a:ext cx="13313569" cy="300990"/>
          </a:xfrm>
          <a:prstGeom prst="rect">
            <a:avLst/>
          </a:prstGeom>
          <a:noFill/>
          <a:ln/>
        </p:spPr>
        <p:txBody>
          <a:bodyPr wrap="none" lIns="0" tIns="0" rIns="0" bIns="0" rtlCol="0" anchor="t"/>
          <a:lstStyle/>
          <a:p>
            <a:pPr indent="0" marL="0">
              <a:lnSpc>
                <a:spcPts val="2350"/>
              </a:lnSpc>
              <a:buNone/>
            </a:pP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369695"/>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Exo" pitchFamily="34" charset="0"/>
                <a:ea typeface="Exo" pitchFamily="34" charset="-122"/>
                <a:cs typeface="Exo" pitchFamily="34" charset="-120"/>
              </a:rPr>
              <a:t>Sample run output</a:t>
            </a:r>
            <a:endParaRPr lang="en-US" sz="4450" dirty="0"/>
          </a:p>
        </p:txBody>
      </p:sp>
      <p:pic>
        <p:nvPicPr>
          <p:cNvPr id="3" name="Image 0" descr="preencoded.png">    </p:cNvPr>
          <p:cNvPicPr>
            <a:picLocks noChangeAspect="1"/>
          </p:cNvPicPr>
          <p:nvPr/>
        </p:nvPicPr>
        <p:blipFill>
          <a:blip r:embed="rId1"/>
          <a:stretch>
            <a:fillRect/>
          </a:stretch>
        </p:blipFill>
        <p:spPr>
          <a:xfrm>
            <a:off x="793790" y="2673787"/>
            <a:ext cx="3978116" cy="869752"/>
          </a:xfrm>
          <a:prstGeom prst="rect">
            <a:avLst/>
          </a:prstGeom>
        </p:spPr>
      </p:pic>
      <p:sp>
        <p:nvSpPr>
          <p:cNvPr id="4" name="Text 1"/>
          <p:cNvSpPr/>
          <p:nvPr/>
        </p:nvSpPr>
        <p:spPr>
          <a:xfrm>
            <a:off x="793790" y="3798689"/>
            <a:ext cx="3402330" cy="425291"/>
          </a:xfrm>
          <a:prstGeom prst="rect">
            <a:avLst/>
          </a:prstGeom>
          <a:noFill/>
          <a:ln/>
        </p:spPr>
        <p:txBody>
          <a:bodyPr wrap="none" lIns="0" tIns="0" rIns="0" bIns="0" rtlCol="0" anchor="t"/>
          <a:lstStyle/>
          <a:p>
            <a:pPr indent="0" marL="0">
              <a:lnSpc>
                <a:spcPts val="3300"/>
              </a:lnSpc>
              <a:buNone/>
            </a:pPr>
            <a:r>
              <a:rPr lang="en-US" sz="2650" dirty="0">
                <a:solidFill>
                  <a:srgbClr val="FFFFFF"/>
                </a:solidFill>
                <a:latin typeface="Exo" pitchFamily="34" charset="0"/>
                <a:ea typeface="Exo" pitchFamily="34" charset="-122"/>
                <a:cs typeface="Exo" pitchFamily="34" charset="-120"/>
              </a:rPr>
              <a:t>Docker run</a:t>
            </a:r>
            <a:endParaRPr lang="en-US" sz="2650" dirty="0"/>
          </a:p>
        </p:txBody>
      </p:sp>
      <p:sp>
        <p:nvSpPr>
          <p:cNvPr id="5" name="Text 2"/>
          <p:cNvSpPr/>
          <p:nvPr/>
        </p:nvSpPr>
        <p:spPr>
          <a:xfrm>
            <a:off x="793790" y="4450794"/>
            <a:ext cx="3978116"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Run the simulation using Docker.</a:t>
            </a:r>
            <a:endParaRPr lang="en-US" sz="1750" dirty="0"/>
          </a:p>
        </p:txBody>
      </p:sp>
      <p:pic>
        <p:nvPicPr>
          <p:cNvPr id="6" name="Image 1" descr="preencoded.png">    </p:cNvPr>
          <p:cNvPicPr>
            <a:picLocks noChangeAspect="1"/>
          </p:cNvPicPr>
          <p:nvPr/>
        </p:nvPicPr>
        <p:blipFill>
          <a:blip r:embed="rId2"/>
          <a:stretch>
            <a:fillRect/>
          </a:stretch>
        </p:blipFill>
        <p:spPr>
          <a:xfrm>
            <a:off x="5332928" y="2673787"/>
            <a:ext cx="3978116" cy="2711768"/>
          </a:xfrm>
          <a:prstGeom prst="rect">
            <a:avLst/>
          </a:prstGeom>
        </p:spPr>
      </p:pic>
      <p:sp>
        <p:nvSpPr>
          <p:cNvPr id="7" name="Text 3"/>
          <p:cNvSpPr/>
          <p:nvPr/>
        </p:nvSpPr>
        <p:spPr>
          <a:xfrm>
            <a:off x="5332928" y="5640705"/>
            <a:ext cx="3402330" cy="425291"/>
          </a:xfrm>
          <a:prstGeom prst="rect">
            <a:avLst/>
          </a:prstGeom>
          <a:noFill/>
          <a:ln/>
        </p:spPr>
        <p:txBody>
          <a:bodyPr wrap="none" lIns="0" tIns="0" rIns="0" bIns="0" rtlCol="0" anchor="t"/>
          <a:lstStyle/>
          <a:p>
            <a:pPr indent="0" marL="0">
              <a:lnSpc>
                <a:spcPts val="3300"/>
              </a:lnSpc>
              <a:buNone/>
            </a:pPr>
            <a:r>
              <a:rPr lang="en-US" sz="2650" dirty="0">
                <a:solidFill>
                  <a:srgbClr val="FFFFFF"/>
                </a:solidFill>
                <a:latin typeface="Exo" pitchFamily="34" charset="0"/>
                <a:ea typeface="Exo" pitchFamily="34" charset="-122"/>
                <a:cs typeface="Exo" pitchFamily="34" charset="-120"/>
              </a:rPr>
              <a:t>CMake build</a:t>
            </a:r>
            <a:endParaRPr lang="en-US" sz="2650" dirty="0"/>
          </a:p>
        </p:txBody>
      </p:sp>
      <p:sp>
        <p:nvSpPr>
          <p:cNvPr id="8" name="Text 4"/>
          <p:cNvSpPr/>
          <p:nvPr/>
        </p:nvSpPr>
        <p:spPr>
          <a:xfrm>
            <a:off x="5332928" y="6292810"/>
            <a:ext cx="3978116"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Build the project using CMake.</a:t>
            </a:r>
            <a:endParaRPr lang="en-US" sz="1750" dirty="0"/>
          </a:p>
        </p:txBody>
      </p:sp>
      <p:pic>
        <p:nvPicPr>
          <p:cNvPr id="9" name="Image 2" descr="preencoded.png">    </p:cNvPr>
          <p:cNvPicPr>
            <a:picLocks noChangeAspect="1"/>
          </p:cNvPicPr>
          <p:nvPr/>
        </p:nvPicPr>
        <p:blipFill>
          <a:blip r:embed="rId3"/>
          <a:stretch>
            <a:fillRect/>
          </a:stretch>
        </p:blipFill>
        <p:spPr>
          <a:xfrm>
            <a:off x="9872067" y="2673787"/>
            <a:ext cx="3978116" cy="1580436"/>
          </a:xfrm>
          <a:prstGeom prst="rect">
            <a:avLst/>
          </a:prstGeom>
        </p:spPr>
      </p:pic>
      <p:sp>
        <p:nvSpPr>
          <p:cNvPr id="10" name="Text 5"/>
          <p:cNvSpPr/>
          <p:nvPr/>
        </p:nvSpPr>
        <p:spPr>
          <a:xfrm>
            <a:off x="9872067" y="4509373"/>
            <a:ext cx="3402330" cy="425291"/>
          </a:xfrm>
          <a:prstGeom prst="rect">
            <a:avLst/>
          </a:prstGeom>
          <a:noFill/>
          <a:ln/>
        </p:spPr>
        <p:txBody>
          <a:bodyPr wrap="none" lIns="0" tIns="0" rIns="0" bIns="0" rtlCol="0" anchor="t"/>
          <a:lstStyle/>
          <a:p>
            <a:pPr indent="0" marL="0">
              <a:lnSpc>
                <a:spcPts val="3300"/>
              </a:lnSpc>
              <a:buNone/>
            </a:pPr>
            <a:r>
              <a:rPr lang="en-US" sz="2650" dirty="0">
                <a:solidFill>
                  <a:srgbClr val="FFFFFF"/>
                </a:solidFill>
                <a:latin typeface="Exo" pitchFamily="34" charset="0"/>
                <a:ea typeface="Exo" pitchFamily="34" charset="-122"/>
                <a:cs typeface="Exo" pitchFamily="34" charset="-120"/>
              </a:rPr>
              <a:t>Compiling using G++</a:t>
            </a:r>
            <a:endParaRPr lang="en-US" sz="2650" dirty="0"/>
          </a:p>
        </p:txBody>
      </p:sp>
      <p:sp>
        <p:nvSpPr>
          <p:cNvPr id="11" name="Text 6"/>
          <p:cNvSpPr/>
          <p:nvPr/>
        </p:nvSpPr>
        <p:spPr>
          <a:xfrm>
            <a:off x="9872067" y="5161478"/>
            <a:ext cx="3978116"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Compile the C++ code using 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1644" y="606266"/>
            <a:ext cx="5512356" cy="689015"/>
          </a:xfrm>
          <a:prstGeom prst="rect">
            <a:avLst/>
          </a:prstGeom>
          <a:noFill/>
          <a:ln/>
        </p:spPr>
        <p:txBody>
          <a:bodyPr wrap="none" lIns="0" tIns="0" rIns="0" bIns="0" rtlCol="0" anchor="t"/>
          <a:lstStyle/>
          <a:p>
            <a:pPr indent="0" marL="0">
              <a:lnSpc>
                <a:spcPts val="5400"/>
              </a:lnSpc>
              <a:buNone/>
            </a:pPr>
            <a:r>
              <a:rPr lang="en-US" sz="4300" dirty="0">
                <a:solidFill>
                  <a:srgbClr val="FFFFFF"/>
                </a:solidFill>
                <a:latin typeface="Exo" pitchFamily="34" charset="0"/>
                <a:ea typeface="Exo" pitchFamily="34" charset="-122"/>
                <a:cs typeface="Exo" pitchFamily="34" charset="-120"/>
              </a:rPr>
              <a:t>Tools Used</a:t>
            </a:r>
            <a:endParaRPr lang="en-US" sz="4300" dirty="0"/>
          </a:p>
        </p:txBody>
      </p:sp>
      <p:pic>
        <p:nvPicPr>
          <p:cNvPr id="3" name="Image 0" descr="preencoded.png">    </p:cNvPr>
          <p:cNvPicPr>
            <a:picLocks noChangeAspect="1"/>
          </p:cNvPicPr>
          <p:nvPr/>
        </p:nvPicPr>
        <p:blipFill>
          <a:blip r:embed="rId1"/>
          <a:stretch>
            <a:fillRect/>
          </a:stretch>
        </p:blipFill>
        <p:spPr>
          <a:xfrm>
            <a:off x="771644" y="1736169"/>
            <a:ext cx="4141946" cy="4141946"/>
          </a:xfrm>
          <a:prstGeom prst="rect">
            <a:avLst/>
          </a:prstGeom>
        </p:spPr>
      </p:pic>
      <p:sp>
        <p:nvSpPr>
          <p:cNvPr id="4" name="Text 1"/>
          <p:cNvSpPr/>
          <p:nvPr/>
        </p:nvSpPr>
        <p:spPr>
          <a:xfrm>
            <a:off x="997982" y="6153626"/>
            <a:ext cx="3689271" cy="413385"/>
          </a:xfrm>
          <a:prstGeom prst="rect">
            <a:avLst/>
          </a:prstGeom>
          <a:noFill/>
          <a:ln/>
        </p:spPr>
        <p:txBody>
          <a:bodyPr wrap="none" lIns="0" tIns="0" rIns="0" bIns="0" rtlCol="0" anchor="t"/>
          <a:lstStyle/>
          <a:p>
            <a:pPr algn="ctr" indent="0" marL="0">
              <a:lnSpc>
                <a:spcPts val="3250"/>
              </a:lnSpc>
              <a:buNone/>
            </a:pPr>
            <a:r>
              <a:rPr lang="en-US" sz="2600" dirty="0">
                <a:solidFill>
                  <a:srgbClr val="EBECEF"/>
                </a:solidFill>
                <a:latin typeface="Exo" pitchFamily="34" charset="0"/>
                <a:ea typeface="Exo" pitchFamily="34" charset="-122"/>
                <a:cs typeface="Exo" pitchFamily="34" charset="-120"/>
              </a:rPr>
              <a:t>Programming Language</a:t>
            </a:r>
            <a:endParaRPr lang="en-US" sz="2600" dirty="0"/>
          </a:p>
        </p:txBody>
      </p:sp>
      <p:sp>
        <p:nvSpPr>
          <p:cNvPr id="5" name="Text 2"/>
          <p:cNvSpPr/>
          <p:nvPr/>
        </p:nvSpPr>
        <p:spPr>
          <a:xfrm>
            <a:off x="771644" y="6699290"/>
            <a:ext cx="4141946" cy="352782"/>
          </a:xfrm>
          <a:prstGeom prst="rect">
            <a:avLst/>
          </a:prstGeom>
          <a:noFill/>
          <a:ln/>
        </p:spPr>
        <p:txBody>
          <a:bodyPr wrap="none" lIns="0" tIns="0" rIns="0" bIns="0" rtlCol="0" anchor="t"/>
          <a:lstStyle/>
          <a:p>
            <a:pPr algn="ctr" indent="0" marL="0">
              <a:lnSpc>
                <a:spcPts val="2750"/>
              </a:lnSpc>
              <a:buNone/>
            </a:pPr>
            <a:r>
              <a:rPr lang="en-US" sz="1700" dirty="0">
                <a:solidFill>
                  <a:srgbClr val="EBECEF"/>
                </a:solidFill>
                <a:latin typeface="DM Sans" pitchFamily="34" charset="0"/>
                <a:ea typeface="DM Sans" pitchFamily="34" charset="-122"/>
                <a:cs typeface="DM Sans" pitchFamily="34" charset="-120"/>
              </a:rPr>
              <a:t> is used for the simulation</a:t>
            </a:r>
            <a:endParaRPr lang="en-US" sz="1700" dirty="0"/>
          </a:p>
        </p:txBody>
      </p:sp>
      <p:pic>
        <p:nvPicPr>
          <p:cNvPr id="6" name="Image 1" descr="preencoded.png">    </p:cNvPr>
          <p:cNvPicPr>
            <a:picLocks noChangeAspect="1"/>
          </p:cNvPicPr>
          <p:nvPr/>
        </p:nvPicPr>
        <p:blipFill>
          <a:blip r:embed="rId2"/>
          <a:stretch>
            <a:fillRect/>
          </a:stretch>
        </p:blipFill>
        <p:spPr>
          <a:xfrm>
            <a:off x="5244227" y="1736169"/>
            <a:ext cx="4141946" cy="4141946"/>
          </a:xfrm>
          <a:prstGeom prst="rect">
            <a:avLst/>
          </a:prstGeom>
        </p:spPr>
      </p:pic>
      <p:sp>
        <p:nvSpPr>
          <p:cNvPr id="7" name="Text 3"/>
          <p:cNvSpPr/>
          <p:nvPr/>
        </p:nvSpPr>
        <p:spPr>
          <a:xfrm>
            <a:off x="5661422" y="6153626"/>
            <a:ext cx="3307437" cy="413385"/>
          </a:xfrm>
          <a:prstGeom prst="rect">
            <a:avLst/>
          </a:prstGeom>
          <a:noFill/>
          <a:ln/>
        </p:spPr>
        <p:txBody>
          <a:bodyPr wrap="none" lIns="0" tIns="0" rIns="0" bIns="0" rtlCol="0" anchor="t"/>
          <a:lstStyle/>
          <a:p>
            <a:pPr algn="ctr" indent="0" marL="0">
              <a:lnSpc>
                <a:spcPts val="3250"/>
              </a:lnSpc>
              <a:buNone/>
            </a:pPr>
            <a:r>
              <a:rPr lang="en-US" sz="2600" dirty="0">
                <a:solidFill>
                  <a:srgbClr val="EBECEF"/>
                </a:solidFill>
                <a:latin typeface="Exo" pitchFamily="34" charset="0"/>
                <a:ea typeface="Exo" pitchFamily="34" charset="-122"/>
                <a:cs typeface="Exo" pitchFamily="34" charset="-120"/>
              </a:rPr>
              <a:t>C MAKE</a:t>
            </a:r>
            <a:endParaRPr lang="en-US" sz="2600" dirty="0"/>
          </a:p>
        </p:txBody>
      </p:sp>
      <p:sp>
        <p:nvSpPr>
          <p:cNvPr id="8" name="Text 4"/>
          <p:cNvSpPr/>
          <p:nvPr/>
        </p:nvSpPr>
        <p:spPr>
          <a:xfrm>
            <a:off x="5244227" y="6699290"/>
            <a:ext cx="4141946" cy="352782"/>
          </a:xfrm>
          <a:prstGeom prst="rect">
            <a:avLst/>
          </a:prstGeom>
          <a:noFill/>
          <a:ln/>
        </p:spPr>
        <p:txBody>
          <a:bodyPr wrap="none" lIns="0" tIns="0" rIns="0" bIns="0" rtlCol="0" anchor="t"/>
          <a:lstStyle/>
          <a:p>
            <a:pPr algn="ctr" indent="0" marL="0">
              <a:lnSpc>
                <a:spcPts val="2750"/>
              </a:lnSpc>
              <a:buNone/>
            </a:pPr>
            <a:r>
              <a:rPr lang="en-US" sz="1700" dirty="0">
                <a:solidFill>
                  <a:srgbClr val="EBECEF"/>
                </a:solidFill>
                <a:latin typeface="DM Sans" pitchFamily="34" charset="0"/>
                <a:ea typeface="DM Sans" pitchFamily="34" charset="-122"/>
                <a:cs typeface="DM Sans" pitchFamily="34" charset="-120"/>
              </a:rPr>
              <a:t>Build system for the C++ code</a:t>
            </a:r>
            <a:endParaRPr lang="en-US" sz="1700" dirty="0"/>
          </a:p>
        </p:txBody>
      </p:sp>
      <p:pic>
        <p:nvPicPr>
          <p:cNvPr id="9" name="Image 2" descr="preencoded.png">    </p:cNvPr>
          <p:cNvPicPr>
            <a:picLocks noChangeAspect="1"/>
          </p:cNvPicPr>
          <p:nvPr/>
        </p:nvPicPr>
        <p:blipFill>
          <a:blip r:embed="rId3"/>
          <a:stretch>
            <a:fillRect/>
          </a:stretch>
        </p:blipFill>
        <p:spPr>
          <a:xfrm>
            <a:off x="9716810" y="1736169"/>
            <a:ext cx="4141946" cy="4141946"/>
          </a:xfrm>
          <a:prstGeom prst="rect">
            <a:avLst/>
          </a:prstGeom>
        </p:spPr>
      </p:pic>
      <p:sp>
        <p:nvSpPr>
          <p:cNvPr id="10" name="Text 5"/>
          <p:cNvSpPr/>
          <p:nvPr/>
        </p:nvSpPr>
        <p:spPr>
          <a:xfrm>
            <a:off x="10134005" y="6153626"/>
            <a:ext cx="3307437" cy="413385"/>
          </a:xfrm>
          <a:prstGeom prst="rect">
            <a:avLst/>
          </a:prstGeom>
          <a:noFill/>
          <a:ln/>
        </p:spPr>
        <p:txBody>
          <a:bodyPr wrap="none" lIns="0" tIns="0" rIns="0" bIns="0" rtlCol="0" anchor="t"/>
          <a:lstStyle/>
          <a:p>
            <a:pPr algn="ctr" indent="0" marL="0">
              <a:lnSpc>
                <a:spcPts val="3250"/>
              </a:lnSpc>
              <a:buNone/>
            </a:pPr>
            <a:r>
              <a:rPr lang="en-US" sz="2600" dirty="0">
                <a:solidFill>
                  <a:srgbClr val="EBECEF"/>
                </a:solidFill>
                <a:latin typeface="Exo" pitchFamily="34" charset="0"/>
                <a:ea typeface="Exo" pitchFamily="34" charset="-122"/>
                <a:cs typeface="Exo" pitchFamily="34" charset="-120"/>
              </a:rPr>
              <a:t>Docker</a:t>
            </a:r>
            <a:endParaRPr lang="en-US" sz="2600" dirty="0"/>
          </a:p>
        </p:txBody>
      </p:sp>
      <p:sp>
        <p:nvSpPr>
          <p:cNvPr id="11" name="Text 6"/>
          <p:cNvSpPr/>
          <p:nvPr/>
        </p:nvSpPr>
        <p:spPr>
          <a:xfrm>
            <a:off x="9716810" y="6699290"/>
            <a:ext cx="4141946" cy="1058347"/>
          </a:xfrm>
          <a:prstGeom prst="rect">
            <a:avLst/>
          </a:prstGeom>
          <a:noFill/>
          <a:ln/>
        </p:spPr>
        <p:txBody>
          <a:bodyPr wrap="square" lIns="0" tIns="0" rIns="0" bIns="0" rtlCol="0" anchor="t"/>
          <a:lstStyle/>
          <a:p>
            <a:pPr algn="ctr" indent="0" marL="0">
              <a:lnSpc>
                <a:spcPts val="2750"/>
              </a:lnSpc>
              <a:buNone/>
            </a:pPr>
            <a:r>
              <a:rPr lang="en-US" sz="1700" dirty="0">
                <a:solidFill>
                  <a:srgbClr val="EBECEF"/>
                </a:solidFill>
                <a:latin typeface="DM Sans" pitchFamily="34" charset="0"/>
                <a:ea typeface="DM Sans" pitchFamily="34" charset="-122"/>
                <a:cs typeface="DM Sans" pitchFamily="34" charset="-120"/>
              </a:rPr>
              <a:t>Allows for independent execution of C++ code, isolating it from the host operating system</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499717"/>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Exo" pitchFamily="34" charset="0"/>
                <a:ea typeface="Exo" pitchFamily="34" charset="-122"/>
                <a:cs typeface="Exo" pitchFamily="34" charset="-120"/>
              </a:rPr>
              <a:t>Project Structure </a:t>
            </a:r>
            <a:endParaRPr lang="en-US" sz="4450" dirty="0"/>
          </a:p>
        </p:txBody>
      </p:sp>
      <p:sp>
        <p:nvSpPr>
          <p:cNvPr id="3" name="Text 1"/>
          <p:cNvSpPr/>
          <p:nvPr/>
        </p:nvSpPr>
        <p:spPr>
          <a:xfrm>
            <a:off x="793790" y="3662124"/>
            <a:ext cx="13042821" cy="37052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BECEF"/>
                </a:solidFill>
                <a:latin typeface="DM Sans" pitchFamily="34" charset="0"/>
                <a:ea typeface="DM Sans" pitchFamily="34" charset="-122"/>
                <a:cs typeface="DM Sans" pitchFamily="34" charset="-120"/>
              </a:rPr>
              <a:t>src folder:</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 Contains the C++ code for the simulation, including the main program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main.cxx</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a:t>
            </a:r>
            <a:endParaRPr lang="en-US" sz="1750" dirty="0"/>
          </a:p>
        </p:txBody>
      </p:sp>
      <p:sp>
        <p:nvSpPr>
          <p:cNvPr id="4" name="Text 2"/>
          <p:cNvSpPr/>
          <p:nvPr/>
        </p:nvSpPr>
        <p:spPr>
          <a:xfrm>
            <a:off x="793790" y="411194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BECEF"/>
                </a:solidFill>
                <a:latin typeface="DM Sans" pitchFamily="34" charset="0"/>
                <a:ea typeface="DM Sans" pitchFamily="34" charset="-122"/>
                <a:cs typeface="DM Sans" pitchFamily="34" charset="-120"/>
              </a:rPr>
              <a:t>CMakeLists.txt:</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 Configuration file for CMake, a build system.</a:t>
            </a:r>
            <a:endParaRPr lang="en-US" sz="1750" dirty="0"/>
          </a:p>
        </p:txBody>
      </p:sp>
      <p:sp>
        <p:nvSpPr>
          <p:cNvPr id="5" name="Text 3"/>
          <p:cNvSpPr/>
          <p:nvPr/>
        </p:nvSpPr>
        <p:spPr>
          <a:xfrm>
            <a:off x="793790" y="4554141"/>
            <a:ext cx="13042821" cy="73342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EBECEF"/>
                </a:solidFill>
                <a:latin typeface="DM Sans" pitchFamily="34" charset="0"/>
                <a:ea typeface="DM Sans" pitchFamily="34" charset="-122"/>
                <a:cs typeface="DM Sans" pitchFamily="34" charset="-120"/>
              </a:rPr>
              <a:t>Docker_tar_folder:</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 Stores a Docker image archive (</a:t>
            </a:r>
            <a:pPr algn="l" indent="0" marL="0">
              <a:lnSpc>
                <a:spcPts val="2850"/>
              </a:lnSpc>
              <a:buNone/>
            </a:pPr>
            <a:r>
              <a:rPr lang="en-US" sz="1750" dirty="0">
                <a:solidFill>
                  <a:srgbClr val="EBECEF"/>
                </a:solidFill>
                <a:highlight>
                  <a:srgbClr val="181E34"/>
                </a:highlight>
                <a:latin typeface="Consolas" pitchFamily="34" charset="0"/>
                <a:ea typeface="Consolas" pitchFamily="34" charset="-122"/>
                <a:cs typeface="Consolas" pitchFamily="34" charset="-120"/>
              </a:rPr>
              <a:t>programming_assignment.tar</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 that allows you to run the simulation without manual setupit is big file so gzip file using gunzip or use 7zip in windows.</a:t>
            </a:r>
            <a:endParaRPr lang="en-US" sz="1750" dirty="0"/>
          </a:p>
        </p:txBody>
      </p:sp>
      <p:sp>
        <p:nvSpPr>
          <p:cNvPr id="6" name="Text 4"/>
          <p:cNvSpPr/>
          <p:nvPr/>
        </p:nvSpPr>
        <p:spPr>
          <a:xfrm>
            <a:off x="793790" y="536686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BECEF"/>
                </a:solidFill>
                <a:latin typeface="DM Sans" pitchFamily="34" charset="0"/>
                <a:ea typeface="DM Sans" pitchFamily="34" charset="-122"/>
                <a:cs typeface="DM Sans" pitchFamily="34" charset="-120"/>
              </a:rPr>
              <a:t>Dockerfile:</a:t>
            </a:r>
            <a:pPr algn="l" indent="0" marL="0">
              <a:lnSpc>
                <a:spcPts val="2850"/>
              </a:lnSpc>
              <a:buNone/>
            </a:pPr>
            <a:r>
              <a:rPr lang="en-US" sz="1750" dirty="0">
                <a:solidFill>
                  <a:srgbClr val="EBECEF"/>
                </a:solidFill>
                <a:latin typeface="DM Sans" pitchFamily="34" charset="0"/>
                <a:ea typeface="DM Sans" pitchFamily="34" charset="-122"/>
                <a:cs typeface="DM Sans" pitchFamily="34" charset="-120"/>
              </a:rPr>
              <a:t> Defines the instructions for building the Docker image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867382"/>
            <a:ext cx="8796099"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Exo" pitchFamily="34" charset="0"/>
                <a:ea typeface="Exo" pitchFamily="34" charset="-122"/>
                <a:cs typeface="Exo" pitchFamily="34" charset="-120"/>
              </a:rPr>
              <a:t>Code consists of 2 main functions</a:t>
            </a:r>
            <a:endParaRPr lang="en-US" sz="4450" dirty="0"/>
          </a:p>
        </p:txBody>
      </p:sp>
      <p:sp>
        <p:nvSpPr>
          <p:cNvPr id="3" name="Text 1"/>
          <p:cNvSpPr/>
          <p:nvPr/>
        </p:nvSpPr>
        <p:spPr>
          <a:xfrm>
            <a:off x="793790" y="4143137"/>
            <a:ext cx="3402330" cy="425291"/>
          </a:xfrm>
          <a:prstGeom prst="rect">
            <a:avLst/>
          </a:prstGeom>
          <a:noFill/>
          <a:ln/>
        </p:spPr>
        <p:txBody>
          <a:bodyPr wrap="none" lIns="0" tIns="0" rIns="0" bIns="0" rtlCol="0" anchor="t"/>
          <a:lstStyle/>
          <a:p>
            <a:pPr indent="0" marL="0">
              <a:lnSpc>
                <a:spcPts val="3300"/>
              </a:lnSpc>
              <a:buNone/>
            </a:pPr>
            <a:r>
              <a:rPr lang="en-US" sz="2650" dirty="0">
                <a:solidFill>
                  <a:srgbClr val="FFFFFF"/>
                </a:solidFill>
                <a:latin typeface="Exo" pitchFamily="34" charset="0"/>
                <a:ea typeface="Exo" pitchFamily="34" charset="-122"/>
                <a:cs typeface="Exo" pitchFamily="34" charset="-120"/>
              </a:rPr>
              <a:t>Sleep_TA function</a:t>
            </a:r>
            <a:endParaRPr lang="en-US" sz="2650" dirty="0"/>
          </a:p>
        </p:txBody>
      </p:sp>
      <p:sp>
        <p:nvSpPr>
          <p:cNvPr id="4" name="Text 2"/>
          <p:cNvSpPr/>
          <p:nvPr/>
        </p:nvSpPr>
        <p:spPr>
          <a:xfrm>
            <a:off x="793790" y="4795242"/>
            <a:ext cx="6244709"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Simulates the behavior of TA thread.</a:t>
            </a:r>
            <a:endParaRPr lang="en-US" sz="1750" dirty="0"/>
          </a:p>
        </p:txBody>
      </p:sp>
      <p:sp>
        <p:nvSpPr>
          <p:cNvPr id="5" name="Text 3"/>
          <p:cNvSpPr/>
          <p:nvPr/>
        </p:nvSpPr>
        <p:spPr>
          <a:xfrm>
            <a:off x="7599521" y="4143137"/>
            <a:ext cx="3402330" cy="425291"/>
          </a:xfrm>
          <a:prstGeom prst="rect">
            <a:avLst/>
          </a:prstGeom>
          <a:noFill/>
          <a:ln/>
        </p:spPr>
        <p:txBody>
          <a:bodyPr wrap="none" lIns="0" tIns="0" rIns="0" bIns="0" rtlCol="0" anchor="t"/>
          <a:lstStyle/>
          <a:p>
            <a:pPr indent="0" marL="0">
              <a:lnSpc>
                <a:spcPts val="3300"/>
              </a:lnSpc>
              <a:buNone/>
            </a:pPr>
            <a:r>
              <a:rPr lang="en-US" sz="2650" dirty="0">
                <a:solidFill>
                  <a:srgbClr val="FFFFFF"/>
                </a:solidFill>
                <a:latin typeface="Exo" pitchFamily="34" charset="0"/>
                <a:ea typeface="Exo" pitchFamily="34" charset="-122"/>
                <a:cs typeface="Exo" pitchFamily="34" charset="-120"/>
              </a:rPr>
              <a:t>Student function</a:t>
            </a:r>
            <a:endParaRPr lang="en-US" sz="2650" dirty="0"/>
          </a:p>
        </p:txBody>
      </p:sp>
      <p:sp>
        <p:nvSpPr>
          <p:cNvPr id="6" name="Text 4"/>
          <p:cNvSpPr/>
          <p:nvPr/>
        </p:nvSpPr>
        <p:spPr>
          <a:xfrm>
            <a:off x="7599521" y="4795242"/>
            <a:ext cx="6244709"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Simulates the behavior of student threads.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72847"/>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Exo" pitchFamily="34" charset="0"/>
                <a:ea typeface="Exo" pitchFamily="34" charset="-122"/>
                <a:cs typeface="Exo" pitchFamily="34" charset="-120"/>
              </a:rPr>
              <a:t>Main Code</a:t>
            </a:r>
            <a:endParaRPr lang="en-US" sz="4450" dirty="0"/>
          </a:p>
        </p:txBody>
      </p:sp>
      <p:sp>
        <p:nvSpPr>
          <p:cNvPr id="3" name="Text 1"/>
          <p:cNvSpPr/>
          <p:nvPr/>
        </p:nvSpPr>
        <p:spPr>
          <a:xfrm>
            <a:off x="793790" y="2035254"/>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The code initializes random number generation and creates N Student threads, detaching them to run independently. Each Student thread sleeps for a random amount of time before seeking assistance from the TA. A Sleep_TA thread is created, attached to the main thread, ensuring the main thread waits for the TA thread to complete. A try-catch block handles exceptions for robust error handling.</a:t>
            </a:r>
            <a:endParaRPr lang="en-US" sz="1750" dirty="0"/>
          </a:p>
        </p:txBody>
      </p:sp>
      <p:sp>
        <p:nvSpPr>
          <p:cNvPr id="4" name="Text 2"/>
          <p:cNvSpPr/>
          <p:nvPr/>
        </p:nvSpPr>
        <p:spPr>
          <a:xfrm>
            <a:off x="793790" y="382702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Exo" pitchFamily="34" charset="0"/>
                <a:ea typeface="Exo" pitchFamily="34" charset="-122"/>
                <a:cs typeface="Exo" pitchFamily="34" charset="-120"/>
              </a:rPr>
              <a:t>Predefined Macros</a:t>
            </a:r>
            <a:endParaRPr lang="en-US" sz="2200" dirty="0"/>
          </a:p>
        </p:txBody>
      </p:sp>
      <p:sp>
        <p:nvSpPr>
          <p:cNvPr id="5" name="Text 3"/>
          <p:cNvSpPr/>
          <p:nvPr/>
        </p:nvSpPr>
        <p:spPr>
          <a:xfrm>
            <a:off x="793790" y="4521517"/>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The code uses three predefined macros:</a:t>
            </a:r>
            <a:endParaRPr lang="en-US" sz="1750" dirty="0"/>
          </a:p>
        </p:txBody>
      </p:sp>
      <p:sp>
        <p:nvSpPr>
          <p:cNvPr id="6" name="Text 4"/>
          <p:cNvSpPr/>
          <p:nvPr/>
        </p:nvSpPr>
        <p:spPr>
          <a:xfrm>
            <a:off x="793790" y="5139571"/>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 MAX_WAITING 2: The maximum time students wait in the waiting area (number of chairs).</a:t>
            </a:r>
            <a:endParaRPr lang="en-US" sz="1750" dirty="0"/>
          </a:p>
        </p:txBody>
      </p:sp>
      <p:sp>
        <p:nvSpPr>
          <p:cNvPr id="7" name="Text 5"/>
          <p:cNvSpPr/>
          <p:nvPr/>
        </p:nvSpPr>
        <p:spPr>
          <a:xfrm>
            <a:off x="793790" y="5757624"/>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 HELP_TIME 5: Simulated time for the TA to address a student's question.</a:t>
            </a:r>
            <a:endParaRPr lang="en-US" sz="1750" dirty="0"/>
          </a:p>
        </p:txBody>
      </p:sp>
      <p:sp>
        <p:nvSpPr>
          <p:cNvPr id="8" name="Text 6"/>
          <p:cNvSpPr/>
          <p:nvPr/>
        </p:nvSpPr>
        <p:spPr>
          <a:xfrm>
            <a:off x="793790" y="6375678"/>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 TA_GOING_TIME 10: The TA goes home if no students arrive for help within 10 seconds.</a:t>
            </a:r>
            <a:endParaRPr lang="en-US" sz="1750" dirty="0"/>
          </a:p>
        </p:txBody>
      </p:sp>
      <p:sp>
        <p:nvSpPr>
          <p:cNvPr id="9" name="Text 7"/>
          <p:cNvSpPr/>
          <p:nvPr/>
        </p:nvSpPr>
        <p:spPr>
          <a:xfrm>
            <a:off x="793790" y="6993731"/>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EBECEF"/>
                </a:solidFill>
                <a:latin typeface="DM Sans" pitchFamily="34" charset="0"/>
                <a:ea typeface="DM Sans" pitchFamily="34" charset="-122"/>
                <a:cs typeface="DM Sans" pitchFamily="34" charset="-120"/>
              </a:rPr>
              <a:t>These macros control the simulation, realistically representing student interactions with a 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6382" y="585907"/>
            <a:ext cx="6742033" cy="514588"/>
          </a:xfrm>
          <a:prstGeom prst="rect">
            <a:avLst/>
          </a:prstGeom>
          <a:noFill/>
          <a:ln/>
        </p:spPr>
        <p:txBody>
          <a:bodyPr wrap="none" lIns="0" tIns="0" rIns="0" bIns="0" rtlCol="0" anchor="t"/>
          <a:lstStyle/>
          <a:p>
            <a:pPr indent="0" marL="0">
              <a:lnSpc>
                <a:spcPts val="4050"/>
              </a:lnSpc>
              <a:buNone/>
            </a:pPr>
            <a:r>
              <a:rPr lang="en-US" sz="3200" dirty="0">
                <a:solidFill>
                  <a:srgbClr val="FFFFFF"/>
                </a:solidFill>
                <a:latin typeface="Exo" pitchFamily="34" charset="0"/>
                <a:ea typeface="Exo" pitchFamily="34" charset="-122"/>
                <a:cs typeface="Exo" pitchFamily="34" charset="-120"/>
              </a:rPr>
              <a:t>Two main code blocks of main code</a:t>
            </a:r>
            <a:endParaRPr lang="en-US" sz="3200" dirty="0"/>
          </a:p>
        </p:txBody>
      </p:sp>
      <p:sp>
        <p:nvSpPr>
          <p:cNvPr id="3" name="Text 1"/>
          <p:cNvSpPr/>
          <p:nvPr/>
        </p:nvSpPr>
        <p:spPr>
          <a:xfrm>
            <a:off x="576382" y="1495544"/>
            <a:ext cx="6537960" cy="2106930"/>
          </a:xfrm>
          <a:prstGeom prst="rect">
            <a:avLst/>
          </a:prstGeom>
          <a:noFill/>
          <a:ln/>
        </p:spPr>
        <p:txBody>
          <a:bodyPr wrap="square" lIns="0" tIns="0" rIns="0" bIns="0" rtlCol="0" anchor="t"/>
          <a:lstStyle/>
          <a:p>
            <a:pPr indent="0" marL="0">
              <a:lnSpc>
                <a:spcPts val="2050"/>
              </a:lnSpc>
              <a:buNone/>
            </a:pPr>
            <a:r>
              <a:rPr lang="en-US" sz="1250" dirty="0">
                <a:solidFill>
                  <a:srgbClr val="EBECEF"/>
                </a:solidFill>
                <a:latin typeface="DM Sans" pitchFamily="34" charset="0"/>
                <a:ea typeface="DM Sans" pitchFamily="34" charset="-122"/>
                <a:cs typeface="DM Sans" pitchFamily="34" charset="-120"/>
              </a:rPr>
              <a:t>The Student threads code block creates a loop that iterates through a specified number of student threads, each represented by a `student_thread` object. Each student thread is created using the `student` function , which simulates the behavior of a student seeking assistance from the TA. After creation, each student thread is detached to run independently. The code also incorporates a random wait time before the next student thread is created, simulating the arrival of students at different intervals. Finally, the code detaches all the student threads, ensuring that the main thread does not wait  for all student threads to complete before proceeding.</a:t>
            </a:r>
            <a:endParaRPr lang="en-US" sz="1250" dirty="0"/>
          </a:p>
        </p:txBody>
      </p:sp>
      <p:sp>
        <p:nvSpPr>
          <p:cNvPr id="4" name="Shape 2"/>
          <p:cNvSpPr/>
          <p:nvPr/>
        </p:nvSpPr>
        <p:spPr>
          <a:xfrm>
            <a:off x="576382" y="3787735"/>
            <a:ext cx="6537960" cy="3670697"/>
          </a:xfrm>
          <a:prstGeom prst="roundRect">
            <a:avLst>
              <a:gd name="adj" fmla="val 249"/>
            </a:avLst>
          </a:prstGeom>
          <a:solidFill>
            <a:srgbClr val="181E34"/>
          </a:solidFill>
          <a:ln/>
        </p:spPr>
      </p:sp>
      <p:sp>
        <p:nvSpPr>
          <p:cNvPr id="5" name="Shape 3"/>
          <p:cNvSpPr/>
          <p:nvPr/>
        </p:nvSpPr>
        <p:spPr>
          <a:xfrm>
            <a:off x="568166" y="3787735"/>
            <a:ext cx="6554391" cy="3670697"/>
          </a:xfrm>
          <a:prstGeom prst="roundRect">
            <a:avLst>
              <a:gd name="adj" fmla="val 673"/>
            </a:avLst>
          </a:prstGeom>
          <a:solidFill>
            <a:srgbClr val="181E34"/>
          </a:solidFill>
          <a:ln/>
        </p:spPr>
      </p:sp>
      <p:sp>
        <p:nvSpPr>
          <p:cNvPr id="6" name="Text 4"/>
          <p:cNvSpPr/>
          <p:nvPr/>
        </p:nvSpPr>
        <p:spPr>
          <a:xfrm>
            <a:off x="732830" y="3911203"/>
            <a:ext cx="6225064" cy="3423761"/>
          </a:xfrm>
          <a:prstGeom prst="rect">
            <a:avLst/>
          </a:prstGeom>
          <a:noFill/>
          <a:ln/>
        </p:spPr>
        <p:txBody>
          <a:bodyPr wrap="square" lIns="0" tIns="0" rIns="0" bIns="0" rtlCol="0" anchor="t"/>
          <a:lstStyle/>
          <a:p>
            <a:pPr indent="0" marL="0">
              <a:lnSpc>
                <a:spcPts val="2050"/>
              </a:lnSpc>
              <a:buNone/>
            </a:pPr>
            <a:r>
              <a:rPr lang="en-US" sz="1250" dirty="0">
                <a:solidFill>
                  <a:srgbClr val="EBECEF"/>
                </a:solidFill>
                <a:highlight>
                  <a:srgbClr val="181E34"/>
                </a:highlight>
                <a:latin typeface="Consolas" pitchFamily="34" charset="0"/>
                <a:ea typeface="Consolas" pitchFamily="34" charset="-122"/>
                <a:cs typeface="Consolas" pitchFamily="34" charset="-120"/>
              </a:rPr>
              <a:t>for (int i = 0; i &lt; num_students; i++) {
    student_threads.emplace_back(student, i + 1); 
    this_thread::sleep_for(chrono::seconds(rand() % 2)); // Random wait time before next student arrives
}
// Join all student threads
for (auto&amp; s : student_threads) {
    if (s.joinable()) {
        s.detach();
    }
}
</a:t>
            </a:r>
            <a:endParaRPr lang="en-US" sz="1250" dirty="0"/>
          </a:p>
        </p:txBody>
      </p:sp>
      <p:sp>
        <p:nvSpPr>
          <p:cNvPr id="7" name="Text 5"/>
          <p:cNvSpPr/>
          <p:nvPr/>
        </p:nvSpPr>
        <p:spPr>
          <a:xfrm>
            <a:off x="7523678" y="1495544"/>
            <a:ext cx="6537960" cy="1316831"/>
          </a:xfrm>
          <a:prstGeom prst="rect">
            <a:avLst/>
          </a:prstGeom>
          <a:noFill/>
          <a:ln/>
        </p:spPr>
        <p:txBody>
          <a:bodyPr wrap="square" lIns="0" tIns="0" rIns="0" bIns="0" rtlCol="0" anchor="t"/>
          <a:lstStyle/>
          <a:p>
            <a:pPr indent="0" marL="0">
              <a:lnSpc>
                <a:spcPts val="2050"/>
              </a:lnSpc>
              <a:buNone/>
            </a:pPr>
            <a:r>
              <a:rPr lang="en-US" sz="1250" dirty="0">
                <a:solidFill>
                  <a:srgbClr val="EBECEF"/>
                </a:solidFill>
                <a:latin typeface="DM Sans" pitchFamily="34" charset="0"/>
                <a:ea typeface="DM Sans" pitchFamily="34" charset="-122"/>
                <a:cs typeface="DM Sans" pitchFamily="34" charset="-120"/>
              </a:rPr>
              <a:t>The TA thread code block creates a `ta_thread` object using the `sleeping_ta` function (defined elsewhere in the code), simulating the TA's behavior. The TA thread is attached to the main thread, ensuring the main thread waits for the TA thread to complete. This ensures that the TA thread runs concurrently with the student threads, allowing for realistic interaction between them.</a:t>
            </a:r>
            <a:endParaRPr lang="en-US" sz="1250" dirty="0"/>
          </a:p>
        </p:txBody>
      </p:sp>
      <p:sp>
        <p:nvSpPr>
          <p:cNvPr id="8" name="Shape 6"/>
          <p:cNvSpPr/>
          <p:nvPr/>
        </p:nvSpPr>
        <p:spPr>
          <a:xfrm>
            <a:off x="7523678" y="2997637"/>
            <a:ext cx="6537960" cy="1827133"/>
          </a:xfrm>
          <a:prstGeom prst="roundRect">
            <a:avLst>
              <a:gd name="adj" fmla="val 500"/>
            </a:avLst>
          </a:prstGeom>
          <a:solidFill>
            <a:srgbClr val="181E34"/>
          </a:solidFill>
          <a:ln/>
        </p:spPr>
      </p:sp>
      <p:sp>
        <p:nvSpPr>
          <p:cNvPr id="9" name="Shape 7"/>
          <p:cNvSpPr/>
          <p:nvPr/>
        </p:nvSpPr>
        <p:spPr>
          <a:xfrm>
            <a:off x="7515463" y="2997637"/>
            <a:ext cx="6554391" cy="1827133"/>
          </a:xfrm>
          <a:prstGeom prst="roundRect">
            <a:avLst>
              <a:gd name="adj" fmla="val 1352"/>
            </a:avLst>
          </a:prstGeom>
          <a:solidFill>
            <a:srgbClr val="181E34"/>
          </a:solidFill>
          <a:ln/>
        </p:spPr>
      </p:sp>
      <p:sp>
        <p:nvSpPr>
          <p:cNvPr id="10" name="Text 8"/>
          <p:cNvSpPr/>
          <p:nvPr/>
        </p:nvSpPr>
        <p:spPr>
          <a:xfrm>
            <a:off x="7680127" y="3121104"/>
            <a:ext cx="6225064" cy="1580198"/>
          </a:xfrm>
          <a:prstGeom prst="rect">
            <a:avLst/>
          </a:prstGeom>
          <a:noFill/>
          <a:ln/>
        </p:spPr>
        <p:txBody>
          <a:bodyPr wrap="square" lIns="0" tIns="0" rIns="0" bIns="0" rtlCol="0" anchor="t"/>
          <a:lstStyle/>
          <a:p>
            <a:pPr indent="0" marL="0">
              <a:lnSpc>
                <a:spcPts val="2050"/>
              </a:lnSpc>
              <a:buNone/>
            </a:pPr>
            <a:r>
              <a:rPr lang="en-US" sz="1250" dirty="0">
                <a:solidFill>
                  <a:srgbClr val="EBECEF"/>
                </a:solidFill>
                <a:highlight>
                  <a:srgbClr val="181E34"/>
                </a:highlight>
                <a:latin typeface="Consolas" pitchFamily="34" charset="0"/>
                <a:ea typeface="Consolas" pitchFamily="34" charset="-122"/>
                <a:cs typeface="Consolas" pitchFamily="34" charset="-120"/>
              </a:rPr>
              <a:t>thread ta_thread(sleeping_ta); // Create TA thread
       if (ta_thread.joinable()) {
        ta_thread.join();
    }
</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96835" y="31182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Exo" pitchFamily="34" charset="0"/>
                <a:ea typeface="Exo" pitchFamily="34" charset="-122"/>
                <a:cs typeface="Exo" pitchFamily="34" charset="-120"/>
              </a:rPr>
              <a:t>Sleeping_TA Function</a:t>
            </a:r>
            <a:endParaRPr lang="en-US" sz="2200" dirty="0"/>
          </a:p>
        </p:txBody>
      </p:sp>
      <p:sp>
        <p:nvSpPr>
          <p:cNvPr id="3" name="Text 1"/>
          <p:cNvSpPr/>
          <p:nvPr/>
        </p:nvSpPr>
        <p:spPr>
          <a:xfrm>
            <a:off x="396835" y="892969"/>
            <a:ext cx="13836729" cy="181451"/>
          </a:xfrm>
          <a:prstGeom prst="rect">
            <a:avLst/>
          </a:prstGeom>
          <a:noFill/>
          <a:ln/>
        </p:spPr>
        <p:txBody>
          <a:bodyPr wrap="none" lIns="0" tIns="0" rIns="0" bIns="0" rtlCol="0" anchor="t"/>
          <a:lstStyle/>
          <a:p>
            <a:pPr indent="0" marL="0">
              <a:lnSpc>
                <a:spcPts val="1400"/>
              </a:lnSpc>
              <a:buNone/>
            </a:pPr>
            <a:r>
              <a:rPr lang="en-US" sz="850" dirty="0">
                <a:solidFill>
                  <a:srgbClr val="EBECEF"/>
                </a:solidFill>
                <a:latin typeface="DM Sans" pitchFamily="34" charset="0"/>
                <a:ea typeface="DM Sans" pitchFamily="34" charset="-122"/>
                <a:cs typeface="DM Sans" pitchFamily="34" charset="-120"/>
              </a:rPr>
              <a:t>The `sleeping_ta` function is a core component of the student-TA interaction simulation. It models the TA's behavior, mimicking their actions within the virtual environment.</a:t>
            </a:r>
            <a:endParaRPr lang="en-US" sz="850" dirty="0"/>
          </a:p>
        </p:txBody>
      </p:sp>
      <p:sp>
        <p:nvSpPr>
          <p:cNvPr id="4" name="Text 2"/>
          <p:cNvSpPr/>
          <p:nvPr/>
        </p:nvSpPr>
        <p:spPr>
          <a:xfrm>
            <a:off x="396835" y="1201936"/>
            <a:ext cx="13836729" cy="362903"/>
          </a:xfrm>
          <a:prstGeom prst="rect">
            <a:avLst/>
          </a:prstGeom>
          <a:noFill/>
          <a:ln/>
        </p:spPr>
        <p:txBody>
          <a:bodyPr wrap="square" lIns="0" tIns="0" rIns="0" bIns="0" rtlCol="0" anchor="t"/>
          <a:lstStyle/>
          <a:p>
            <a:pPr indent="0" marL="0">
              <a:lnSpc>
                <a:spcPts val="1400"/>
              </a:lnSpc>
              <a:buNone/>
            </a:pPr>
            <a:r>
              <a:rPr lang="en-US" sz="850" dirty="0">
                <a:solidFill>
                  <a:srgbClr val="EBECEF"/>
                </a:solidFill>
                <a:latin typeface="DM Sans" pitchFamily="34" charset="0"/>
                <a:ea typeface="DM Sans" pitchFamily="34" charset="-122"/>
                <a:cs typeface="DM Sans" pitchFamily="34" charset="-120"/>
              </a:rPr>
              <a:t>The function operates within an infinite loop, continually monitoring for student requests. If no students are waiting for assistance, the TA enters a "sleeping" state, patiently waiting for a student to arrive or for a predetermined time limit (10 seconds) to expire. This wait is managed using the `cv.wait_for()` function, which suspends the TA thread until either a student request wakes it up, or the 10-second time limit is reached.</a:t>
            </a:r>
            <a:endParaRPr lang="en-US" sz="850" dirty="0"/>
          </a:p>
        </p:txBody>
      </p:sp>
      <p:sp>
        <p:nvSpPr>
          <p:cNvPr id="5" name="Text 3"/>
          <p:cNvSpPr/>
          <p:nvPr/>
        </p:nvSpPr>
        <p:spPr>
          <a:xfrm>
            <a:off x="396835" y="1692354"/>
            <a:ext cx="13836729" cy="362903"/>
          </a:xfrm>
          <a:prstGeom prst="rect">
            <a:avLst/>
          </a:prstGeom>
          <a:noFill/>
          <a:ln/>
        </p:spPr>
        <p:txBody>
          <a:bodyPr wrap="square" lIns="0" tIns="0" rIns="0" bIns="0" rtlCol="0" anchor="t"/>
          <a:lstStyle/>
          <a:p>
            <a:pPr indent="0" marL="0">
              <a:lnSpc>
                <a:spcPts val="1400"/>
              </a:lnSpc>
              <a:buNone/>
            </a:pPr>
            <a:r>
              <a:rPr lang="en-US" sz="850" dirty="0">
                <a:solidFill>
                  <a:srgbClr val="EBECEF"/>
                </a:solidFill>
                <a:latin typeface="DM Sans" pitchFamily="34" charset="0"/>
                <a:ea typeface="DM Sans" pitchFamily="34" charset="-122"/>
                <a:cs typeface="DM Sans" pitchFamily="34" charset="-120"/>
              </a:rPr>
              <a:t>The time limit ensures that the TA doesn't remain inactive indefinitely, preventing a potential deadlock if no students require help. If the TA remains in the sleeping state for 10 seconds without receiving a request, it decides to exit the simulation, simulating the TA going home for the day.</a:t>
            </a:r>
            <a:endParaRPr lang="en-US" sz="850" dirty="0"/>
          </a:p>
        </p:txBody>
      </p:sp>
      <p:sp>
        <p:nvSpPr>
          <p:cNvPr id="6" name="Text 4"/>
          <p:cNvSpPr/>
          <p:nvPr/>
        </p:nvSpPr>
        <p:spPr>
          <a:xfrm>
            <a:off x="396835" y="2182773"/>
            <a:ext cx="13836729" cy="362903"/>
          </a:xfrm>
          <a:prstGeom prst="rect">
            <a:avLst/>
          </a:prstGeom>
          <a:noFill/>
          <a:ln/>
        </p:spPr>
        <p:txBody>
          <a:bodyPr wrap="square" lIns="0" tIns="0" rIns="0" bIns="0" rtlCol="0" anchor="t"/>
          <a:lstStyle/>
          <a:p>
            <a:pPr indent="0" marL="0">
              <a:lnSpc>
                <a:spcPts val="1400"/>
              </a:lnSpc>
              <a:buNone/>
            </a:pPr>
            <a:r>
              <a:rPr lang="en-US" sz="850" dirty="0">
                <a:solidFill>
                  <a:srgbClr val="EBECEF"/>
                </a:solidFill>
                <a:latin typeface="DM Sans" pitchFamily="34" charset="0"/>
                <a:ea typeface="DM Sans" pitchFamily="34" charset="-122"/>
                <a:cs typeface="DM Sans" pitchFamily="34" charset="-120"/>
              </a:rPr>
              <a:t>Upon receiving a student request, the TA awakens and assists the student. The `this_thread::sleep_for()` function simulates the time the TA spends addressing the student's question. After helping the student, the TA reduces the `waiting_students` count by one, reflecting the completion of the interaction. The TA then returns to the sleeping state, ready to assist another student.</a:t>
            </a:r>
            <a:endParaRPr lang="en-US" sz="850" dirty="0"/>
          </a:p>
        </p:txBody>
      </p:sp>
      <p:sp>
        <p:nvSpPr>
          <p:cNvPr id="7" name="Shape 5"/>
          <p:cNvSpPr/>
          <p:nvPr/>
        </p:nvSpPr>
        <p:spPr>
          <a:xfrm>
            <a:off x="396835" y="2673191"/>
            <a:ext cx="13836729" cy="5432107"/>
          </a:xfrm>
          <a:prstGeom prst="roundRect">
            <a:avLst>
              <a:gd name="adj" fmla="val 168"/>
            </a:avLst>
          </a:prstGeom>
          <a:solidFill>
            <a:srgbClr val="181E34"/>
          </a:solidFill>
          <a:ln/>
        </p:spPr>
      </p:sp>
      <p:sp>
        <p:nvSpPr>
          <p:cNvPr id="8" name="Shape 6"/>
          <p:cNvSpPr/>
          <p:nvPr/>
        </p:nvSpPr>
        <p:spPr>
          <a:xfrm>
            <a:off x="391239" y="2673191"/>
            <a:ext cx="13847921" cy="5432107"/>
          </a:xfrm>
          <a:prstGeom prst="roundRect">
            <a:avLst>
              <a:gd name="adj" fmla="val 313"/>
            </a:avLst>
          </a:prstGeom>
          <a:solidFill>
            <a:srgbClr val="181E34"/>
          </a:solidFill>
          <a:ln/>
        </p:spPr>
      </p:sp>
      <p:sp>
        <p:nvSpPr>
          <p:cNvPr id="9" name="Text 7"/>
          <p:cNvSpPr/>
          <p:nvPr/>
        </p:nvSpPr>
        <p:spPr>
          <a:xfrm>
            <a:off x="504587" y="2758202"/>
            <a:ext cx="13621226" cy="5262086"/>
          </a:xfrm>
          <a:prstGeom prst="rect">
            <a:avLst/>
          </a:prstGeom>
          <a:noFill/>
          <a:ln/>
        </p:spPr>
        <p:txBody>
          <a:bodyPr wrap="square" lIns="0" tIns="0" rIns="0" bIns="0" rtlCol="0" anchor="t"/>
          <a:lstStyle/>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void sleeping_ta()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while (true)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 Decrease waiting students count</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unique_lock&lt;mutex&gt; lock(mtx);</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auto start_idle_time = chrono::steady_clock::now();</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cv.wait_for(lock,10s,[] { return !ta_sleeping; }); // Wait until TA is woken until some student call in 10 secounds or else bye</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 TA is helping a student</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if (waiting_students == 0)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 &lt;&lt; "[TA THREAD] No students waiting. TA goes back to sleep." &lt;&lt; endl;</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auto end_idle_time = chrono::steady_clock::now();</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auto idle_duration = chrono::duration_cast&lt;chrono::seconds&gt;(end_idle_time - start_idle_time);</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//cout&lt;&lt; "count :::" &lt;&lt; idle_duration.count()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if (idle_duration.count() &gt;= 10)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 &lt;&lt; "[TA THREAD] No students for 10 seconds. TA is exiting." &lt;&lt; endl;</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return; // Exit the TA thread</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ta_sleeping = true; // TA goes back to sleep</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else{</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 &lt;&lt; "[TA THREAD] TA is helping a student..." &lt;&lt; endl;</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this_thread::sleep_for(chrono::seconds(HELP_TIME)); // Simulate helping time</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 &lt;&lt; "[TA THREAD] TA is done helping a student!" &lt;&lt; endl;</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if (waiting_students &gt; 0) {</a:t>
            </a:r>
            <a:endParaRPr lang="en-US" sz="850" dirty="0"/>
          </a:p>
          <a:p>
            <a:pPr indent="0" marL="0">
              <a:lnSpc>
                <a:spcPts val="1400"/>
              </a:lnSpc>
              <a:buNone/>
            </a:pP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this_thread::sleep_for(chrono::seconds(HELP_TIME)); // Simulate helping time</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 &lt;&lt; "[TA THREAD] TA is done helping a student!" &lt;&lt; endl;</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waiting_students--;</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cout &lt;&lt; "[TA THREAD] Waiting students = " &lt;&lt; waiting_students &lt;&lt; endl;</a:t>
            </a:r>
            <a:endParaRPr lang="en-US" sz="850" dirty="0"/>
          </a:p>
          <a:p>
            <a:pPr indent="0" marL="0">
              <a:lnSpc>
                <a:spcPts val="1400"/>
              </a:lnSpc>
              <a:buNone/>
            </a:pPr>
            <a:r>
              <a:rPr lang="en-US" sz="850" dirty="0">
                <a:solidFill>
                  <a:srgbClr val="EBECEF"/>
                </a:solidFill>
                <a:highlight>
                  <a:srgbClr val="181E34"/>
                </a:highlight>
                <a:latin typeface="Consolas" pitchFamily="34" charset="0"/>
                <a:ea typeface="Consolas" pitchFamily="34" charset="-122"/>
                <a:cs typeface="Consolas" pitchFamily="34" charset="-120"/>
              </a:rPr>
              <a:t>        }}}}</a:t>
            </a:r>
            <a:endParaRPr lang="en-US" sz="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65415" y="365760"/>
            <a:ext cx="3325178" cy="415647"/>
          </a:xfrm>
          <a:prstGeom prst="rect">
            <a:avLst/>
          </a:prstGeom>
          <a:noFill/>
          <a:ln/>
        </p:spPr>
        <p:txBody>
          <a:bodyPr wrap="none" lIns="0" tIns="0" rIns="0" bIns="0" rtlCol="0" anchor="t"/>
          <a:lstStyle/>
          <a:p>
            <a:pPr indent="0" marL="0">
              <a:lnSpc>
                <a:spcPts val="3250"/>
              </a:lnSpc>
              <a:buNone/>
            </a:pPr>
            <a:r>
              <a:rPr lang="en-US" sz="2600" dirty="0">
                <a:solidFill>
                  <a:srgbClr val="FFFFFF"/>
                </a:solidFill>
                <a:latin typeface="Exo" pitchFamily="34" charset="0"/>
                <a:ea typeface="Exo" pitchFamily="34" charset="-122"/>
                <a:cs typeface="Exo" pitchFamily="34" charset="-120"/>
              </a:rPr>
              <a:t>Student function</a:t>
            </a:r>
            <a:endParaRPr lang="en-US" sz="2600" dirty="0"/>
          </a:p>
        </p:txBody>
      </p:sp>
      <p:sp>
        <p:nvSpPr>
          <p:cNvPr id="3" name="Text 1"/>
          <p:cNvSpPr/>
          <p:nvPr/>
        </p:nvSpPr>
        <p:spPr>
          <a:xfrm>
            <a:off x="465415" y="1047393"/>
            <a:ext cx="13699569" cy="212765"/>
          </a:xfrm>
          <a:prstGeom prst="rect">
            <a:avLst/>
          </a:prstGeom>
          <a:noFill/>
          <a:ln/>
        </p:spPr>
        <p:txBody>
          <a:bodyPr wrap="none" lIns="0" tIns="0" rIns="0" bIns="0" rtlCol="0" anchor="t"/>
          <a:lstStyle/>
          <a:p>
            <a:pPr indent="0" marL="0">
              <a:lnSpc>
                <a:spcPts val="1650"/>
              </a:lnSpc>
              <a:buNone/>
            </a:pPr>
            <a:r>
              <a:rPr lang="en-US" sz="1000" dirty="0">
                <a:solidFill>
                  <a:srgbClr val="EBECEF"/>
                </a:solidFill>
                <a:latin typeface="DM Sans" pitchFamily="34" charset="0"/>
                <a:ea typeface="DM Sans" pitchFamily="34" charset="-122"/>
                <a:cs typeface="DM Sans" pitchFamily="34" charset="-120"/>
              </a:rPr>
              <a:t>The `student()` function simulates a student arriving at the TA's office hours and requesting help. It takes the student's ID as an input and continuously attempts to get help from the TA.</a:t>
            </a:r>
            <a:endParaRPr lang="en-US" sz="1000" dirty="0"/>
          </a:p>
        </p:txBody>
      </p:sp>
      <p:sp>
        <p:nvSpPr>
          <p:cNvPr id="4" name="Shape 2"/>
          <p:cNvSpPr/>
          <p:nvPr/>
        </p:nvSpPr>
        <p:spPr>
          <a:xfrm>
            <a:off x="465415" y="1409700"/>
            <a:ext cx="13699569" cy="5518428"/>
          </a:xfrm>
          <a:prstGeom prst="roundRect">
            <a:avLst>
              <a:gd name="adj" fmla="val 166"/>
            </a:avLst>
          </a:prstGeom>
          <a:solidFill>
            <a:srgbClr val="181E34"/>
          </a:solidFill>
          <a:ln/>
        </p:spPr>
      </p:sp>
      <p:sp>
        <p:nvSpPr>
          <p:cNvPr id="5" name="Shape 3"/>
          <p:cNvSpPr/>
          <p:nvPr/>
        </p:nvSpPr>
        <p:spPr>
          <a:xfrm>
            <a:off x="458867" y="1409700"/>
            <a:ext cx="13712666" cy="5518428"/>
          </a:xfrm>
          <a:prstGeom prst="roundRect">
            <a:avLst>
              <a:gd name="adj" fmla="val 362"/>
            </a:avLst>
          </a:prstGeom>
          <a:solidFill>
            <a:srgbClr val="181E34"/>
          </a:solidFill>
          <a:ln/>
        </p:spPr>
      </p:sp>
      <p:sp>
        <p:nvSpPr>
          <p:cNvPr id="6" name="Text 4"/>
          <p:cNvSpPr/>
          <p:nvPr/>
        </p:nvSpPr>
        <p:spPr>
          <a:xfrm>
            <a:off x="591860" y="1509355"/>
            <a:ext cx="13446681" cy="5319117"/>
          </a:xfrm>
          <a:prstGeom prst="rect">
            <a:avLst/>
          </a:prstGeom>
          <a:noFill/>
          <a:ln/>
        </p:spPr>
        <p:txBody>
          <a:bodyPr wrap="square" lIns="0" tIns="0" rIns="0" bIns="0" rtlCol="0" anchor="t"/>
          <a:lstStyle/>
          <a:p>
            <a:pPr indent="0" marL="0">
              <a:lnSpc>
                <a:spcPts val="1650"/>
              </a:lnSpc>
              <a:buNone/>
            </a:pPr>
            <a:r>
              <a:rPr lang="en-US" sz="1000" dirty="0">
                <a:solidFill>
                  <a:srgbClr val="EBECEF"/>
                </a:solidFill>
                <a:highlight>
                  <a:srgbClr val="181E34"/>
                </a:highlight>
                <a:latin typeface="Consolas" pitchFamily="34" charset="0"/>
                <a:ea typeface="Consolas" pitchFamily="34" charset="-122"/>
                <a:cs typeface="Consolas" pitchFamily="34" charset="-120"/>
              </a:rPr>
              <a:t>    if (ta_sleeping) {
        cout &lt;&lt; "[STUDENT THREAD] Student " &lt;&lt; student_id &lt;&lt; " wakes up TA!" &lt;&lt; endl;
        ta_sleeping = false; // TA is awake
        cv.notify_one(); // Signal the TA to help
        cout &lt;&lt; "[STUDENT THREAD] student "&lt;&lt; student_id &lt;&lt;" done with work going bye"&lt;&lt;endl; 
        return; // Student is helped, exit the function
    } 
    if (waiting_students &lt; MAX_WAITING) {
        waiting_students++;
        cout &lt;&lt; "[STUDENT THREAD] Student " &lt;&lt; student_id &lt;&lt; " is seated on a waiting chair. Waiting students = " &lt;&lt; waiting_students &lt;&lt; endl;
        return; // Student is seated, exit the function
    }
    else {
        cout &lt;&lt; "[STUDENT THREAD] Student " &lt;&lt; student_id &lt;&lt; " finds no chairs available and will come back later." &lt;&lt; endl;
        // this is for degbuging
        //cout &lt;&lt; "TA :::: "&lt;&lt; ta_sleeping&lt;&lt; "waiting_student_counter :::: " &lt;&lt; waiting_students &lt;&lt; endl ;
        lock.unlock(); // Unlock the mutex before sleeping
        // Wait for a random time before trying again
        this_thread::sleep_for(chrono::seconds(rand() % 8)); // Random wait between 1 to 3 seconds
        // Re-lock the mutex for the next attempt
        continue; //will  start of the while loop to so it go to if condition
    }
</a:t>
            </a:r>
            <a:endParaRPr lang="en-US" sz="1000" dirty="0"/>
          </a:p>
        </p:txBody>
      </p:sp>
      <p:sp>
        <p:nvSpPr>
          <p:cNvPr id="7" name="Text 5"/>
          <p:cNvSpPr/>
          <p:nvPr/>
        </p:nvSpPr>
        <p:spPr>
          <a:xfrm>
            <a:off x="465415" y="7077670"/>
            <a:ext cx="13699569" cy="212765"/>
          </a:xfrm>
          <a:prstGeom prst="rect">
            <a:avLst/>
          </a:prstGeom>
          <a:noFill/>
          <a:ln/>
        </p:spPr>
        <p:txBody>
          <a:bodyPr wrap="none" lIns="0" tIns="0" rIns="0" bIns="0" rtlCol="0" anchor="t"/>
          <a:lstStyle/>
          <a:p>
            <a:pPr indent="0" marL="0">
              <a:lnSpc>
                <a:spcPts val="1650"/>
              </a:lnSpc>
              <a:buNone/>
            </a:pPr>
            <a:r>
              <a:rPr lang="en-US" sz="1000" dirty="0">
                <a:solidFill>
                  <a:srgbClr val="EBECEF"/>
                </a:solidFill>
                <a:latin typeface="DM Sans" pitchFamily="34" charset="0"/>
                <a:ea typeface="DM Sans" pitchFamily="34" charset="-122"/>
                <a:cs typeface="DM Sans" pitchFamily="34" charset="-120"/>
              </a:rPr>
              <a:t>First, it checks if the TA is sleeping. If so, the student wakes up the TA and signals them to start helping.</a:t>
            </a:r>
            <a:endParaRPr lang="en-US" sz="1000" dirty="0"/>
          </a:p>
        </p:txBody>
      </p:sp>
      <p:sp>
        <p:nvSpPr>
          <p:cNvPr id="8" name="Text 6"/>
          <p:cNvSpPr/>
          <p:nvPr/>
        </p:nvSpPr>
        <p:spPr>
          <a:xfrm>
            <a:off x="465415" y="7439978"/>
            <a:ext cx="13699569" cy="425529"/>
          </a:xfrm>
          <a:prstGeom prst="rect">
            <a:avLst/>
          </a:prstGeom>
          <a:noFill/>
          <a:ln/>
        </p:spPr>
        <p:txBody>
          <a:bodyPr wrap="square" lIns="0" tIns="0" rIns="0" bIns="0" rtlCol="0" anchor="t"/>
          <a:lstStyle/>
          <a:p>
            <a:pPr indent="0" marL="0">
              <a:lnSpc>
                <a:spcPts val="1650"/>
              </a:lnSpc>
              <a:buNone/>
            </a:pPr>
            <a:r>
              <a:rPr lang="en-US" sz="1000" dirty="0">
                <a:solidFill>
                  <a:srgbClr val="EBECEF"/>
                </a:solidFill>
                <a:latin typeface="DM Sans" pitchFamily="34" charset="0"/>
                <a:ea typeface="DM Sans" pitchFamily="34" charset="-122"/>
                <a:cs typeface="DM Sans" pitchFamily="34" charset="-120"/>
              </a:rPr>
              <a:t>If the TA is not sleeping, the student checks if there are available waiting chairs. If there are, the student sits down and waits for the TA to finish with the current student. If there are no chairs, the student leaves and will try again later.</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93408" y="466249"/>
            <a:ext cx="11058644" cy="529828"/>
          </a:xfrm>
          <a:prstGeom prst="rect">
            <a:avLst/>
          </a:prstGeom>
          <a:noFill/>
          <a:ln/>
        </p:spPr>
        <p:txBody>
          <a:bodyPr wrap="none" lIns="0" tIns="0" rIns="0" bIns="0" rtlCol="0" anchor="t"/>
          <a:lstStyle/>
          <a:p>
            <a:pPr indent="0" marL="0">
              <a:lnSpc>
                <a:spcPts val="4150"/>
              </a:lnSpc>
              <a:buNone/>
            </a:pPr>
            <a:r>
              <a:rPr lang="en-US" sz="3300" dirty="0">
                <a:solidFill>
                  <a:srgbClr val="FFFFFF"/>
                </a:solidFill>
                <a:latin typeface="Exo" pitchFamily="34" charset="0"/>
                <a:ea typeface="Exo" pitchFamily="34" charset="-122"/>
                <a:cs typeface="Exo" pitchFamily="34" charset="-120"/>
              </a:rPr>
              <a:t>To run C++ code using Docker to make it OS independent</a:t>
            </a:r>
            <a:endParaRPr lang="en-US" sz="3300" dirty="0"/>
          </a:p>
        </p:txBody>
      </p:sp>
      <p:pic>
        <p:nvPicPr>
          <p:cNvPr id="3" name="Image 0" descr="preencoded.png">    </p:cNvPr>
          <p:cNvPicPr>
            <a:picLocks noChangeAspect="1"/>
          </p:cNvPicPr>
          <p:nvPr/>
        </p:nvPicPr>
        <p:blipFill>
          <a:blip r:embed="rId1"/>
          <a:stretch>
            <a:fillRect/>
          </a:stretch>
        </p:blipFill>
        <p:spPr>
          <a:xfrm>
            <a:off x="593408" y="1335167"/>
            <a:ext cx="6594634" cy="4075748"/>
          </a:xfrm>
          <a:prstGeom prst="rect">
            <a:avLst/>
          </a:prstGeom>
        </p:spPr>
      </p:pic>
      <p:sp>
        <p:nvSpPr>
          <p:cNvPr id="4" name="Text 1"/>
          <p:cNvSpPr/>
          <p:nvPr/>
        </p:nvSpPr>
        <p:spPr>
          <a:xfrm>
            <a:off x="593408" y="5622846"/>
            <a:ext cx="2237661" cy="264914"/>
          </a:xfrm>
          <a:prstGeom prst="rect">
            <a:avLst/>
          </a:prstGeom>
          <a:noFill/>
          <a:ln/>
        </p:spPr>
        <p:txBody>
          <a:bodyPr wrap="none" lIns="0" tIns="0" rIns="0" bIns="0" rtlCol="0" anchor="t"/>
          <a:lstStyle/>
          <a:p>
            <a:pPr algn="l" indent="0" marL="0">
              <a:lnSpc>
                <a:spcPts val="2050"/>
              </a:lnSpc>
              <a:buNone/>
            </a:pPr>
            <a:r>
              <a:rPr lang="en-US" sz="1650" dirty="0">
                <a:solidFill>
                  <a:srgbClr val="EBECEF"/>
                </a:solidFill>
                <a:latin typeface="Exo" pitchFamily="34" charset="0"/>
                <a:ea typeface="Exo" pitchFamily="34" charset="-122"/>
                <a:cs typeface="Exo" pitchFamily="34" charset="-120"/>
              </a:rPr>
              <a:t>Load the Docker Image</a:t>
            </a:r>
            <a:endParaRPr lang="en-US" sz="1650" dirty="0"/>
          </a:p>
        </p:txBody>
      </p:sp>
      <p:sp>
        <p:nvSpPr>
          <p:cNvPr id="5" name="Text 2"/>
          <p:cNvSpPr/>
          <p:nvPr/>
        </p:nvSpPr>
        <p:spPr>
          <a:xfrm>
            <a:off x="593408" y="5989439"/>
            <a:ext cx="6594634" cy="557689"/>
          </a:xfrm>
          <a:prstGeom prst="rect">
            <a:avLst/>
          </a:prstGeom>
          <a:noFill/>
          <a:ln/>
        </p:spPr>
        <p:txBody>
          <a:bodyPr wrap="square" lIns="0" tIns="0" rIns="0" bIns="0" rtlCol="0" anchor="t"/>
          <a:lstStyle/>
          <a:p>
            <a:pPr algn="l" indent="0" marL="0">
              <a:lnSpc>
                <a:spcPts val="2100"/>
              </a:lnSpc>
              <a:buNone/>
            </a:pPr>
            <a:r>
              <a:rPr lang="en-US" sz="1300" dirty="0">
                <a:solidFill>
                  <a:srgbClr val="EBECEF"/>
                </a:solidFill>
                <a:latin typeface="DM Sans" pitchFamily="34" charset="0"/>
                <a:ea typeface="DM Sans" pitchFamily="34" charset="-122"/>
                <a:cs typeface="DM Sans" pitchFamily="34" charset="-120"/>
              </a:rPr>
              <a:t>Download the repository and navigate to the Docker_tar_folder directory: </a:t>
            </a:r>
            <a:pPr algn="l" indent="0" marL="0">
              <a:lnSpc>
                <a:spcPts val="2100"/>
              </a:lnSpc>
              <a:buNone/>
            </a:pPr>
            <a:r>
              <a:rPr lang="en-US" sz="1300" dirty="0">
                <a:solidFill>
                  <a:srgbClr val="EBECEF"/>
                </a:solidFill>
                <a:highlight>
                  <a:srgbClr val="181E34"/>
                </a:highlight>
                <a:latin typeface="Consolas" pitchFamily="34" charset="0"/>
                <a:ea typeface="Consolas" pitchFamily="34" charset="-122"/>
                <a:cs typeface="Consolas" pitchFamily="34" charset="-120"/>
              </a:rPr>
              <a:t>cd Docker_tar_folder/</a:t>
            </a:r>
            <a:endParaRPr lang="en-US" sz="1300" dirty="0"/>
          </a:p>
        </p:txBody>
      </p:sp>
      <p:sp>
        <p:nvSpPr>
          <p:cNvPr id="6" name="Text 3"/>
          <p:cNvSpPr/>
          <p:nvPr/>
        </p:nvSpPr>
        <p:spPr>
          <a:xfrm>
            <a:off x="593408" y="6648807"/>
            <a:ext cx="6594634" cy="278844"/>
          </a:xfrm>
          <a:prstGeom prst="rect">
            <a:avLst/>
          </a:prstGeom>
          <a:noFill/>
          <a:ln/>
        </p:spPr>
        <p:txBody>
          <a:bodyPr wrap="none" lIns="0" tIns="0" rIns="0" bIns="0" rtlCol="0" anchor="t"/>
          <a:lstStyle/>
          <a:p>
            <a:pPr algn="l" indent="0" marL="0">
              <a:lnSpc>
                <a:spcPts val="2100"/>
              </a:lnSpc>
              <a:buNone/>
            </a:pPr>
            <a:r>
              <a:rPr lang="en-US" sz="1300" dirty="0">
                <a:solidFill>
                  <a:srgbClr val="EBECEF"/>
                </a:solidFill>
                <a:latin typeface="DM Sans" pitchFamily="34" charset="0"/>
                <a:ea typeface="DM Sans" pitchFamily="34" charset="-122"/>
                <a:cs typeface="DM Sans" pitchFamily="34" charset="-120"/>
              </a:rPr>
              <a:t>Load the Docker image: </a:t>
            </a:r>
            <a:pPr algn="l" indent="0" marL="0">
              <a:lnSpc>
                <a:spcPts val="2100"/>
              </a:lnSpc>
              <a:buNone/>
            </a:pPr>
            <a:r>
              <a:rPr lang="en-US" sz="1300" dirty="0">
                <a:solidFill>
                  <a:srgbClr val="EBECEF"/>
                </a:solidFill>
                <a:highlight>
                  <a:srgbClr val="181E34"/>
                </a:highlight>
                <a:latin typeface="Consolas" pitchFamily="34" charset="0"/>
                <a:ea typeface="Consolas" pitchFamily="34" charset="-122"/>
                <a:cs typeface="Consolas" pitchFamily="34" charset="-120"/>
              </a:rPr>
              <a:t>docker load -i programming_assignment.tar</a:t>
            </a:r>
            <a:endParaRPr lang="en-US" sz="1300" dirty="0"/>
          </a:p>
        </p:txBody>
      </p:sp>
      <p:pic>
        <p:nvPicPr>
          <p:cNvPr id="7" name="Image 1" descr="preencoded.png">    </p:cNvPr>
          <p:cNvPicPr>
            <a:picLocks noChangeAspect="1"/>
          </p:cNvPicPr>
          <p:nvPr/>
        </p:nvPicPr>
        <p:blipFill>
          <a:blip r:embed="rId2"/>
          <a:stretch>
            <a:fillRect/>
          </a:stretch>
        </p:blipFill>
        <p:spPr>
          <a:xfrm>
            <a:off x="7442359" y="1335167"/>
            <a:ext cx="6594634" cy="4075748"/>
          </a:xfrm>
          <a:prstGeom prst="rect">
            <a:avLst/>
          </a:prstGeom>
        </p:spPr>
      </p:pic>
      <p:sp>
        <p:nvSpPr>
          <p:cNvPr id="8" name="Text 4"/>
          <p:cNvSpPr/>
          <p:nvPr/>
        </p:nvSpPr>
        <p:spPr>
          <a:xfrm>
            <a:off x="7442359" y="5622846"/>
            <a:ext cx="2119551" cy="264914"/>
          </a:xfrm>
          <a:prstGeom prst="rect">
            <a:avLst/>
          </a:prstGeom>
          <a:noFill/>
          <a:ln/>
        </p:spPr>
        <p:txBody>
          <a:bodyPr wrap="none" lIns="0" tIns="0" rIns="0" bIns="0" rtlCol="0" anchor="t"/>
          <a:lstStyle/>
          <a:p>
            <a:pPr algn="l" indent="0" marL="0">
              <a:lnSpc>
                <a:spcPts val="2050"/>
              </a:lnSpc>
              <a:buNone/>
            </a:pPr>
            <a:r>
              <a:rPr lang="en-US" sz="1650" dirty="0">
                <a:solidFill>
                  <a:srgbClr val="EBECEF"/>
                </a:solidFill>
                <a:latin typeface="Exo" pitchFamily="34" charset="0"/>
                <a:ea typeface="Exo" pitchFamily="34" charset="-122"/>
                <a:cs typeface="Exo" pitchFamily="34" charset="-120"/>
              </a:rPr>
              <a:t>Run the Simulation</a:t>
            </a:r>
            <a:endParaRPr lang="en-US" sz="1650" dirty="0"/>
          </a:p>
        </p:txBody>
      </p:sp>
      <p:sp>
        <p:nvSpPr>
          <p:cNvPr id="9" name="Text 5"/>
          <p:cNvSpPr/>
          <p:nvPr/>
        </p:nvSpPr>
        <p:spPr>
          <a:xfrm>
            <a:off x="7442359" y="5989439"/>
            <a:ext cx="6594634" cy="278844"/>
          </a:xfrm>
          <a:prstGeom prst="rect">
            <a:avLst/>
          </a:prstGeom>
          <a:noFill/>
          <a:ln/>
        </p:spPr>
        <p:txBody>
          <a:bodyPr wrap="none" lIns="0" tIns="0" rIns="0" bIns="0" rtlCol="0" anchor="t"/>
          <a:lstStyle/>
          <a:p>
            <a:pPr algn="l" indent="0" marL="0">
              <a:lnSpc>
                <a:spcPts val="2100"/>
              </a:lnSpc>
              <a:buNone/>
            </a:pPr>
            <a:r>
              <a:rPr lang="en-US" sz="1300" dirty="0">
                <a:solidFill>
                  <a:srgbClr val="EBECEF"/>
                </a:solidFill>
                <a:latin typeface="DM Sans" pitchFamily="34" charset="0"/>
                <a:ea typeface="DM Sans" pitchFamily="34" charset="-122"/>
                <a:cs typeface="DM Sans" pitchFamily="34" charset="-120"/>
              </a:rPr>
              <a:t>Verify the image: </a:t>
            </a:r>
            <a:pPr algn="l" indent="0" marL="0">
              <a:lnSpc>
                <a:spcPts val="2100"/>
              </a:lnSpc>
              <a:buNone/>
            </a:pPr>
            <a:r>
              <a:rPr lang="en-US" sz="1300" dirty="0">
                <a:solidFill>
                  <a:srgbClr val="EBECEF"/>
                </a:solidFill>
                <a:highlight>
                  <a:srgbClr val="181E34"/>
                </a:highlight>
                <a:latin typeface="Consolas" pitchFamily="34" charset="0"/>
                <a:ea typeface="Consolas" pitchFamily="34" charset="-122"/>
                <a:cs typeface="Consolas" pitchFamily="34" charset="-120"/>
              </a:rPr>
              <a:t>docker images</a:t>
            </a:r>
            <a:endParaRPr lang="en-US" sz="1300" dirty="0"/>
          </a:p>
        </p:txBody>
      </p:sp>
      <p:sp>
        <p:nvSpPr>
          <p:cNvPr id="10" name="Text 6"/>
          <p:cNvSpPr/>
          <p:nvPr/>
        </p:nvSpPr>
        <p:spPr>
          <a:xfrm>
            <a:off x="7442359" y="6369963"/>
            <a:ext cx="6594634" cy="278844"/>
          </a:xfrm>
          <a:prstGeom prst="rect">
            <a:avLst/>
          </a:prstGeom>
          <a:noFill/>
          <a:ln/>
        </p:spPr>
        <p:txBody>
          <a:bodyPr wrap="none" lIns="0" tIns="0" rIns="0" bIns="0" rtlCol="0" anchor="t"/>
          <a:lstStyle/>
          <a:p>
            <a:pPr algn="l" indent="0" marL="0">
              <a:lnSpc>
                <a:spcPts val="2100"/>
              </a:lnSpc>
              <a:buNone/>
            </a:pPr>
            <a:r>
              <a:rPr lang="en-US" sz="1300" dirty="0">
                <a:solidFill>
                  <a:srgbClr val="EBECEF"/>
                </a:solidFill>
                <a:latin typeface="DM Sans" pitchFamily="34" charset="0"/>
                <a:ea typeface="DM Sans" pitchFamily="34" charset="-122"/>
                <a:cs typeface="DM Sans" pitchFamily="34" charset="-120"/>
              </a:rPr>
              <a:t>Run the simulation in interactive mode: </a:t>
            </a:r>
            <a:pPr algn="l" indent="0" marL="0">
              <a:lnSpc>
                <a:spcPts val="2100"/>
              </a:lnSpc>
              <a:buNone/>
            </a:pPr>
            <a:r>
              <a:rPr lang="en-US" sz="1300" dirty="0">
                <a:solidFill>
                  <a:srgbClr val="EBECEF"/>
                </a:solidFill>
                <a:highlight>
                  <a:srgbClr val="181E34"/>
                </a:highlight>
                <a:latin typeface="Consolas" pitchFamily="34" charset="0"/>
                <a:ea typeface="Consolas" pitchFamily="34" charset="-122"/>
                <a:cs typeface="Consolas" pitchFamily="34" charset="-120"/>
              </a:rPr>
              <a:t>docker run -it programming_assignment</a:t>
            </a:r>
            <a:endParaRPr lang="en-US" sz="1300" dirty="0"/>
          </a:p>
        </p:txBody>
      </p:sp>
      <p:sp>
        <p:nvSpPr>
          <p:cNvPr id="11" name="Text 7"/>
          <p:cNvSpPr/>
          <p:nvPr/>
        </p:nvSpPr>
        <p:spPr>
          <a:xfrm>
            <a:off x="593408" y="7118390"/>
            <a:ext cx="13443585" cy="271224"/>
          </a:xfrm>
          <a:prstGeom prst="rect">
            <a:avLst/>
          </a:prstGeom>
          <a:noFill/>
          <a:ln/>
        </p:spPr>
        <p:txBody>
          <a:bodyPr wrap="none" lIns="0" tIns="0" rIns="0" bIns="0" rtlCol="0" anchor="t"/>
          <a:lstStyle/>
          <a:p>
            <a:pPr indent="0" marL="0">
              <a:lnSpc>
                <a:spcPts val="2100"/>
              </a:lnSpc>
              <a:buNone/>
            </a:pPr>
            <a:r>
              <a:rPr lang="en-US" sz="1300" b="1" dirty="0">
                <a:solidFill>
                  <a:srgbClr val="EBECEF"/>
                </a:solidFill>
                <a:latin typeface="DM Sans" pitchFamily="34" charset="0"/>
                <a:ea typeface="DM Sans" pitchFamily="34" charset="-122"/>
                <a:cs typeface="DM Sans" pitchFamily="34" charset="-120"/>
              </a:rPr>
              <a:t>Benefits of Docker:</a:t>
            </a:r>
            <a:endParaRPr lang="en-US" sz="1300" dirty="0"/>
          </a:p>
        </p:txBody>
      </p:sp>
      <p:sp>
        <p:nvSpPr>
          <p:cNvPr id="12" name="Text 8"/>
          <p:cNvSpPr/>
          <p:nvPr/>
        </p:nvSpPr>
        <p:spPr>
          <a:xfrm>
            <a:off x="593408" y="7580352"/>
            <a:ext cx="13443585" cy="271224"/>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EBECEF"/>
                </a:solidFill>
                <a:latin typeface="DM Sans" pitchFamily="34" charset="0"/>
                <a:ea typeface="DM Sans" pitchFamily="34" charset="-122"/>
                <a:cs typeface="DM Sans" pitchFamily="34" charset="-120"/>
              </a:rPr>
              <a:t>No manual build environment setup.</a:t>
            </a:r>
            <a:endParaRPr lang="en-US" sz="1300" dirty="0"/>
          </a:p>
        </p:txBody>
      </p:sp>
      <p:sp>
        <p:nvSpPr>
          <p:cNvPr id="13" name="Text 9"/>
          <p:cNvSpPr/>
          <p:nvPr/>
        </p:nvSpPr>
        <p:spPr>
          <a:xfrm>
            <a:off x="593408" y="7910870"/>
            <a:ext cx="13443585" cy="271224"/>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EBECEF"/>
                </a:solidFill>
                <a:latin typeface="DM Sans" pitchFamily="34" charset="0"/>
                <a:ea typeface="DM Sans" pitchFamily="34" charset="-122"/>
                <a:cs typeface="DM Sans" pitchFamily="34" charset="-120"/>
              </a:rPr>
              <a:t>Simplified execution across operating systems.</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2024-11-12T13:06:46Z</dcterms:created>
  <dcterms:modified xsi:type="dcterms:W3CDTF">2024-11-12T13:06:46Z</dcterms:modified>
</cp:coreProperties>
</file>