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BE6"/>
    <a:srgbClr val="009999"/>
    <a:srgbClr val="005654"/>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7390-767A-4C6A-8AC3-C0DAAC1E4A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D86A0C-6B7F-4726-88D1-327187AC53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38E31C-3027-4ABF-B4DB-25B8961E679F}"/>
              </a:ext>
            </a:extLst>
          </p:cNvPr>
          <p:cNvSpPr>
            <a:spLocks noGrp="1"/>
          </p:cNvSpPr>
          <p:nvPr>
            <p:ph type="dt" sz="half" idx="10"/>
          </p:nvPr>
        </p:nvSpPr>
        <p:spPr/>
        <p:txBody>
          <a:bodyPr/>
          <a:lstStyle/>
          <a:p>
            <a:fld id="{2B9776E4-89DF-46A4-9DAB-9BA392BE238C}" type="datetimeFigureOut">
              <a:rPr lang="en-US" smtClean="0"/>
              <a:t>2/9/2021</a:t>
            </a:fld>
            <a:endParaRPr lang="en-US"/>
          </a:p>
        </p:txBody>
      </p:sp>
      <p:sp>
        <p:nvSpPr>
          <p:cNvPr id="5" name="Footer Placeholder 4">
            <a:extLst>
              <a:ext uri="{FF2B5EF4-FFF2-40B4-BE49-F238E27FC236}">
                <a16:creationId xmlns:a16="http://schemas.microsoft.com/office/drawing/2014/main" id="{EF23E384-7038-49FD-BBB5-B4FB9DDE19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6B263-99DC-4B74-A015-FE4FB2F947B9}"/>
              </a:ext>
            </a:extLst>
          </p:cNvPr>
          <p:cNvSpPr>
            <a:spLocks noGrp="1"/>
          </p:cNvSpPr>
          <p:nvPr>
            <p:ph type="sldNum" sz="quarter" idx="12"/>
          </p:nvPr>
        </p:nvSpPr>
        <p:spPr/>
        <p:txBody>
          <a:bodyPr/>
          <a:lstStyle/>
          <a:p>
            <a:fld id="{C21FAECB-6087-4E38-A748-A05B33501928}" type="slidenum">
              <a:rPr lang="en-US" smtClean="0"/>
              <a:t>‹#›</a:t>
            </a:fld>
            <a:endParaRPr lang="en-US"/>
          </a:p>
        </p:txBody>
      </p:sp>
    </p:spTree>
    <p:extLst>
      <p:ext uri="{BB962C8B-B14F-4D97-AF65-F5344CB8AC3E}">
        <p14:creationId xmlns:p14="http://schemas.microsoft.com/office/powerpoint/2010/main" val="3490255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B7D7D-4D14-4C59-B0EA-D2B6ACE976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16E445-75D4-49FD-93DC-59C7EF925A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96DC57-AB2A-4FBF-AAE5-CDEAE42176E3}"/>
              </a:ext>
            </a:extLst>
          </p:cNvPr>
          <p:cNvSpPr>
            <a:spLocks noGrp="1"/>
          </p:cNvSpPr>
          <p:nvPr>
            <p:ph type="dt" sz="half" idx="10"/>
          </p:nvPr>
        </p:nvSpPr>
        <p:spPr/>
        <p:txBody>
          <a:bodyPr/>
          <a:lstStyle/>
          <a:p>
            <a:fld id="{2B9776E4-89DF-46A4-9DAB-9BA392BE238C}" type="datetimeFigureOut">
              <a:rPr lang="en-US" smtClean="0"/>
              <a:t>2/9/2021</a:t>
            </a:fld>
            <a:endParaRPr lang="en-US"/>
          </a:p>
        </p:txBody>
      </p:sp>
      <p:sp>
        <p:nvSpPr>
          <p:cNvPr id="5" name="Footer Placeholder 4">
            <a:extLst>
              <a:ext uri="{FF2B5EF4-FFF2-40B4-BE49-F238E27FC236}">
                <a16:creationId xmlns:a16="http://schemas.microsoft.com/office/drawing/2014/main" id="{7694E4C9-1ED9-4E8F-B9C4-FBD13BB7A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638697-A7DC-4420-8A19-9D67B3816E77}"/>
              </a:ext>
            </a:extLst>
          </p:cNvPr>
          <p:cNvSpPr>
            <a:spLocks noGrp="1"/>
          </p:cNvSpPr>
          <p:nvPr>
            <p:ph type="sldNum" sz="quarter" idx="12"/>
          </p:nvPr>
        </p:nvSpPr>
        <p:spPr/>
        <p:txBody>
          <a:bodyPr/>
          <a:lstStyle/>
          <a:p>
            <a:fld id="{C21FAECB-6087-4E38-A748-A05B33501928}" type="slidenum">
              <a:rPr lang="en-US" smtClean="0"/>
              <a:t>‹#›</a:t>
            </a:fld>
            <a:endParaRPr lang="en-US"/>
          </a:p>
        </p:txBody>
      </p:sp>
    </p:spTree>
    <p:extLst>
      <p:ext uri="{BB962C8B-B14F-4D97-AF65-F5344CB8AC3E}">
        <p14:creationId xmlns:p14="http://schemas.microsoft.com/office/powerpoint/2010/main" val="1336023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D1A19A-7039-44FF-A2DC-FDBCA51DA9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68E570-9517-4A4F-BE94-00EA040F15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5CA1C4-EB96-4295-81C4-93F00111CAA8}"/>
              </a:ext>
            </a:extLst>
          </p:cNvPr>
          <p:cNvSpPr>
            <a:spLocks noGrp="1"/>
          </p:cNvSpPr>
          <p:nvPr>
            <p:ph type="dt" sz="half" idx="10"/>
          </p:nvPr>
        </p:nvSpPr>
        <p:spPr/>
        <p:txBody>
          <a:bodyPr/>
          <a:lstStyle/>
          <a:p>
            <a:fld id="{2B9776E4-89DF-46A4-9DAB-9BA392BE238C}" type="datetimeFigureOut">
              <a:rPr lang="en-US" smtClean="0"/>
              <a:t>2/9/2021</a:t>
            </a:fld>
            <a:endParaRPr lang="en-US"/>
          </a:p>
        </p:txBody>
      </p:sp>
      <p:sp>
        <p:nvSpPr>
          <p:cNvPr id="5" name="Footer Placeholder 4">
            <a:extLst>
              <a:ext uri="{FF2B5EF4-FFF2-40B4-BE49-F238E27FC236}">
                <a16:creationId xmlns:a16="http://schemas.microsoft.com/office/drawing/2014/main" id="{27315CD1-9AA6-403C-BBC0-9AC720F3FB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09DFB-2478-4805-9184-8890BC7FC50A}"/>
              </a:ext>
            </a:extLst>
          </p:cNvPr>
          <p:cNvSpPr>
            <a:spLocks noGrp="1"/>
          </p:cNvSpPr>
          <p:nvPr>
            <p:ph type="sldNum" sz="quarter" idx="12"/>
          </p:nvPr>
        </p:nvSpPr>
        <p:spPr/>
        <p:txBody>
          <a:bodyPr/>
          <a:lstStyle/>
          <a:p>
            <a:fld id="{C21FAECB-6087-4E38-A748-A05B33501928}" type="slidenum">
              <a:rPr lang="en-US" smtClean="0"/>
              <a:t>‹#›</a:t>
            </a:fld>
            <a:endParaRPr lang="en-US"/>
          </a:p>
        </p:txBody>
      </p:sp>
    </p:spTree>
    <p:extLst>
      <p:ext uri="{BB962C8B-B14F-4D97-AF65-F5344CB8AC3E}">
        <p14:creationId xmlns:p14="http://schemas.microsoft.com/office/powerpoint/2010/main" val="340898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D6C78-E707-46A9-8CD2-FD7724C458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5F5755-2071-42F3-920F-B57FBBB630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ED3A83-0D8F-42C1-B383-5B665EC1D031}"/>
              </a:ext>
            </a:extLst>
          </p:cNvPr>
          <p:cNvSpPr>
            <a:spLocks noGrp="1"/>
          </p:cNvSpPr>
          <p:nvPr>
            <p:ph type="dt" sz="half" idx="10"/>
          </p:nvPr>
        </p:nvSpPr>
        <p:spPr/>
        <p:txBody>
          <a:bodyPr/>
          <a:lstStyle/>
          <a:p>
            <a:fld id="{2B9776E4-89DF-46A4-9DAB-9BA392BE238C}" type="datetimeFigureOut">
              <a:rPr lang="en-US" smtClean="0"/>
              <a:t>2/9/2021</a:t>
            </a:fld>
            <a:endParaRPr lang="en-US"/>
          </a:p>
        </p:txBody>
      </p:sp>
      <p:sp>
        <p:nvSpPr>
          <p:cNvPr id="5" name="Footer Placeholder 4">
            <a:extLst>
              <a:ext uri="{FF2B5EF4-FFF2-40B4-BE49-F238E27FC236}">
                <a16:creationId xmlns:a16="http://schemas.microsoft.com/office/drawing/2014/main" id="{DA64D218-81EE-4F8D-BFAA-64B57108C3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833451-9CCF-49C0-B410-E3DB8D4839AE}"/>
              </a:ext>
            </a:extLst>
          </p:cNvPr>
          <p:cNvSpPr>
            <a:spLocks noGrp="1"/>
          </p:cNvSpPr>
          <p:nvPr>
            <p:ph type="sldNum" sz="quarter" idx="12"/>
          </p:nvPr>
        </p:nvSpPr>
        <p:spPr/>
        <p:txBody>
          <a:bodyPr/>
          <a:lstStyle/>
          <a:p>
            <a:fld id="{C21FAECB-6087-4E38-A748-A05B33501928}" type="slidenum">
              <a:rPr lang="en-US" smtClean="0"/>
              <a:t>‹#›</a:t>
            </a:fld>
            <a:endParaRPr lang="en-US"/>
          </a:p>
        </p:txBody>
      </p:sp>
    </p:spTree>
    <p:extLst>
      <p:ext uri="{BB962C8B-B14F-4D97-AF65-F5344CB8AC3E}">
        <p14:creationId xmlns:p14="http://schemas.microsoft.com/office/powerpoint/2010/main" val="3226615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F23E-F977-4AF3-AF60-3F9EF4AA5D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652EC1-BBF0-487D-AC5A-942561C346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99F1B9-BF1F-4233-BC63-1BB53E7F8414}"/>
              </a:ext>
            </a:extLst>
          </p:cNvPr>
          <p:cNvSpPr>
            <a:spLocks noGrp="1"/>
          </p:cNvSpPr>
          <p:nvPr>
            <p:ph type="dt" sz="half" idx="10"/>
          </p:nvPr>
        </p:nvSpPr>
        <p:spPr/>
        <p:txBody>
          <a:bodyPr/>
          <a:lstStyle/>
          <a:p>
            <a:fld id="{2B9776E4-89DF-46A4-9DAB-9BA392BE238C}" type="datetimeFigureOut">
              <a:rPr lang="en-US" smtClean="0"/>
              <a:t>2/9/2021</a:t>
            </a:fld>
            <a:endParaRPr lang="en-US"/>
          </a:p>
        </p:txBody>
      </p:sp>
      <p:sp>
        <p:nvSpPr>
          <p:cNvPr id="5" name="Footer Placeholder 4">
            <a:extLst>
              <a:ext uri="{FF2B5EF4-FFF2-40B4-BE49-F238E27FC236}">
                <a16:creationId xmlns:a16="http://schemas.microsoft.com/office/drawing/2014/main" id="{D3E6C9E4-A6FF-407D-B2BB-CC14FADC83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ABEB0C-29CB-46F9-BFDC-13073D105224}"/>
              </a:ext>
            </a:extLst>
          </p:cNvPr>
          <p:cNvSpPr>
            <a:spLocks noGrp="1"/>
          </p:cNvSpPr>
          <p:nvPr>
            <p:ph type="sldNum" sz="quarter" idx="12"/>
          </p:nvPr>
        </p:nvSpPr>
        <p:spPr/>
        <p:txBody>
          <a:bodyPr/>
          <a:lstStyle/>
          <a:p>
            <a:fld id="{C21FAECB-6087-4E38-A748-A05B33501928}" type="slidenum">
              <a:rPr lang="en-US" smtClean="0"/>
              <a:t>‹#›</a:t>
            </a:fld>
            <a:endParaRPr lang="en-US"/>
          </a:p>
        </p:txBody>
      </p:sp>
    </p:spTree>
    <p:extLst>
      <p:ext uri="{BB962C8B-B14F-4D97-AF65-F5344CB8AC3E}">
        <p14:creationId xmlns:p14="http://schemas.microsoft.com/office/powerpoint/2010/main" val="2609954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6FE32-53DD-4F2F-831B-367E2BEB65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27B3E6-98B6-42BE-9FCF-7964E85923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3B56AD-494A-4B63-A57B-27349BEBA2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58B855-45B5-40D6-8040-F63640BCAA28}"/>
              </a:ext>
            </a:extLst>
          </p:cNvPr>
          <p:cNvSpPr>
            <a:spLocks noGrp="1"/>
          </p:cNvSpPr>
          <p:nvPr>
            <p:ph type="dt" sz="half" idx="10"/>
          </p:nvPr>
        </p:nvSpPr>
        <p:spPr/>
        <p:txBody>
          <a:bodyPr/>
          <a:lstStyle/>
          <a:p>
            <a:fld id="{2B9776E4-89DF-46A4-9DAB-9BA392BE238C}" type="datetimeFigureOut">
              <a:rPr lang="en-US" smtClean="0"/>
              <a:t>2/9/2021</a:t>
            </a:fld>
            <a:endParaRPr lang="en-US"/>
          </a:p>
        </p:txBody>
      </p:sp>
      <p:sp>
        <p:nvSpPr>
          <p:cNvPr id="6" name="Footer Placeholder 5">
            <a:extLst>
              <a:ext uri="{FF2B5EF4-FFF2-40B4-BE49-F238E27FC236}">
                <a16:creationId xmlns:a16="http://schemas.microsoft.com/office/drawing/2014/main" id="{A9E6C460-53D8-4212-B6FF-E09E2B9AA5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471102-9E90-48DD-8393-AACB1F7C6EF3}"/>
              </a:ext>
            </a:extLst>
          </p:cNvPr>
          <p:cNvSpPr>
            <a:spLocks noGrp="1"/>
          </p:cNvSpPr>
          <p:nvPr>
            <p:ph type="sldNum" sz="quarter" idx="12"/>
          </p:nvPr>
        </p:nvSpPr>
        <p:spPr/>
        <p:txBody>
          <a:bodyPr/>
          <a:lstStyle/>
          <a:p>
            <a:fld id="{C21FAECB-6087-4E38-A748-A05B33501928}" type="slidenum">
              <a:rPr lang="en-US" smtClean="0"/>
              <a:t>‹#›</a:t>
            </a:fld>
            <a:endParaRPr lang="en-US"/>
          </a:p>
        </p:txBody>
      </p:sp>
    </p:spTree>
    <p:extLst>
      <p:ext uri="{BB962C8B-B14F-4D97-AF65-F5344CB8AC3E}">
        <p14:creationId xmlns:p14="http://schemas.microsoft.com/office/powerpoint/2010/main" val="3224611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043F2-51AE-4A15-9540-514776F27A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6B81A8-1C4D-41AA-AC52-2122333FAF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1098C6-FFDF-4151-9085-2F7C65D1D5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89CCA7-80B3-4D85-8387-2AD5FB4793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458675-22B1-4C2D-9631-9A0871A145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DD9C51-3829-4FCF-B821-178030081DD0}"/>
              </a:ext>
            </a:extLst>
          </p:cNvPr>
          <p:cNvSpPr>
            <a:spLocks noGrp="1"/>
          </p:cNvSpPr>
          <p:nvPr>
            <p:ph type="dt" sz="half" idx="10"/>
          </p:nvPr>
        </p:nvSpPr>
        <p:spPr/>
        <p:txBody>
          <a:bodyPr/>
          <a:lstStyle/>
          <a:p>
            <a:fld id="{2B9776E4-89DF-46A4-9DAB-9BA392BE238C}" type="datetimeFigureOut">
              <a:rPr lang="en-US" smtClean="0"/>
              <a:t>2/9/2021</a:t>
            </a:fld>
            <a:endParaRPr lang="en-US"/>
          </a:p>
        </p:txBody>
      </p:sp>
      <p:sp>
        <p:nvSpPr>
          <p:cNvPr id="8" name="Footer Placeholder 7">
            <a:extLst>
              <a:ext uri="{FF2B5EF4-FFF2-40B4-BE49-F238E27FC236}">
                <a16:creationId xmlns:a16="http://schemas.microsoft.com/office/drawing/2014/main" id="{AA560AC7-581B-4EFE-8280-3D52EFB8E2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514399-D65B-48A4-BAE4-A04C2C271CEE}"/>
              </a:ext>
            </a:extLst>
          </p:cNvPr>
          <p:cNvSpPr>
            <a:spLocks noGrp="1"/>
          </p:cNvSpPr>
          <p:nvPr>
            <p:ph type="sldNum" sz="quarter" idx="12"/>
          </p:nvPr>
        </p:nvSpPr>
        <p:spPr/>
        <p:txBody>
          <a:bodyPr/>
          <a:lstStyle/>
          <a:p>
            <a:fld id="{C21FAECB-6087-4E38-A748-A05B33501928}" type="slidenum">
              <a:rPr lang="en-US" smtClean="0"/>
              <a:t>‹#›</a:t>
            </a:fld>
            <a:endParaRPr lang="en-US"/>
          </a:p>
        </p:txBody>
      </p:sp>
    </p:spTree>
    <p:extLst>
      <p:ext uri="{BB962C8B-B14F-4D97-AF65-F5344CB8AC3E}">
        <p14:creationId xmlns:p14="http://schemas.microsoft.com/office/powerpoint/2010/main" val="3545500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0FC7-F1E2-49E1-9F5C-F71FF82ED1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1891B4-AA47-4EE1-9429-E1FD2F256487}"/>
              </a:ext>
            </a:extLst>
          </p:cNvPr>
          <p:cNvSpPr>
            <a:spLocks noGrp="1"/>
          </p:cNvSpPr>
          <p:nvPr>
            <p:ph type="dt" sz="half" idx="10"/>
          </p:nvPr>
        </p:nvSpPr>
        <p:spPr/>
        <p:txBody>
          <a:bodyPr/>
          <a:lstStyle/>
          <a:p>
            <a:fld id="{2B9776E4-89DF-46A4-9DAB-9BA392BE238C}" type="datetimeFigureOut">
              <a:rPr lang="en-US" smtClean="0"/>
              <a:t>2/9/2021</a:t>
            </a:fld>
            <a:endParaRPr lang="en-US"/>
          </a:p>
        </p:txBody>
      </p:sp>
      <p:sp>
        <p:nvSpPr>
          <p:cNvPr id="4" name="Footer Placeholder 3">
            <a:extLst>
              <a:ext uri="{FF2B5EF4-FFF2-40B4-BE49-F238E27FC236}">
                <a16:creationId xmlns:a16="http://schemas.microsoft.com/office/drawing/2014/main" id="{ACB603E3-89EC-43E0-9BC4-F21E9BB19B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063EA4-0042-4ECB-8ED6-33C82419E403}"/>
              </a:ext>
            </a:extLst>
          </p:cNvPr>
          <p:cNvSpPr>
            <a:spLocks noGrp="1"/>
          </p:cNvSpPr>
          <p:nvPr>
            <p:ph type="sldNum" sz="quarter" idx="12"/>
          </p:nvPr>
        </p:nvSpPr>
        <p:spPr/>
        <p:txBody>
          <a:bodyPr/>
          <a:lstStyle/>
          <a:p>
            <a:fld id="{C21FAECB-6087-4E38-A748-A05B33501928}" type="slidenum">
              <a:rPr lang="en-US" smtClean="0"/>
              <a:t>‹#›</a:t>
            </a:fld>
            <a:endParaRPr lang="en-US"/>
          </a:p>
        </p:txBody>
      </p:sp>
    </p:spTree>
    <p:extLst>
      <p:ext uri="{BB962C8B-B14F-4D97-AF65-F5344CB8AC3E}">
        <p14:creationId xmlns:p14="http://schemas.microsoft.com/office/powerpoint/2010/main" val="1508023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C09B4B-EB88-45F9-AD04-CF515A9B477A}"/>
              </a:ext>
            </a:extLst>
          </p:cNvPr>
          <p:cNvSpPr>
            <a:spLocks noGrp="1"/>
          </p:cNvSpPr>
          <p:nvPr>
            <p:ph type="dt" sz="half" idx="10"/>
          </p:nvPr>
        </p:nvSpPr>
        <p:spPr/>
        <p:txBody>
          <a:bodyPr/>
          <a:lstStyle/>
          <a:p>
            <a:fld id="{2B9776E4-89DF-46A4-9DAB-9BA392BE238C}" type="datetimeFigureOut">
              <a:rPr lang="en-US" smtClean="0"/>
              <a:t>2/9/2021</a:t>
            </a:fld>
            <a:endParaRPr lang="en-US"/>
          </a:p>
        </p:txBody>
      </p:sp>
      <p:sp>
        <p:nvSpPr>
          <p:cNvPr id="3" name="Footer Placeholder 2">
            <a:extLst>
              <a:ext uri="{FF2B5EF4-FFF2-40B4-BE49-F238E27FC236}">
                <a16:creationId xmlns:a16="http://schemas.microsoft.com/office/drawing/2014/main" id="{57070A55-B758-45F1-9900-DCDAF304C7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6BCF0E-9579-45C3-A4BC-BF9D4D76A604}"/>
              </a:ext>
            </a:extLst>
          </p:cNvPr>
          <p:cNvSpPr>
            <a:spLocks noGrp="1"/>
          </p:cNvSpPr>
          <p:nvPr>
            <p:ph type="sldNum" sz="quarter" idx="12"/>
          </p:nvPr>
        </p:nvSpPr>
        <p:spPr/>
        <p:txBody>
          <a:bodyPr/>
          <a:lstStyle/>
          <a:p>
            <a:fld id="{C21FAECB-6087-4E38-A748-A05B33501928}" type="slidenum">
              <a:rPr lang="en-US" smtClean="0"/>
              <a:t>‹#›</a:t>
            </a:fld>
            <a:endParaRPr lang="en-US"/>
          </a:p>
        </p:txBody>
      </p:sp>
    </p:spTree>
    <p:extLst>
      <p:ext uri="{BB962C8B-B14F-4D97-AF65-F5344CB8AC3E}">
        <p14:creationId xmlns:p14="http://schemas.microsoft.com/office/powerpoint/2010/main" val="212404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FE3D-B865-4017-9425-509AD5305F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12A27B-B83F-4797-8477-A000D73519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422FC2-3206-4E69-BE79-179D06CD4B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60E28E-4D05-4C9F-AC00-D7316CC8129C}"/>
              </a:ext>
            </a:extLst>
          </p:cNvPr>
          <p:cNvSpPr>
            <a:spLocks noGrp="1"/>
          </p:cNvSpPr>
          <p:nvPr>
            <p:ph type="dt" sz="half" idx="10"/>
          </p:nvPr>
        </p:nvSpPr>
        <p:spPr/>
        <p:txBody>
          <a:bodyPr/>
          <a:lstStyle/>
          <a:p>
            <a:fld id="{2B9776E4-89DF-46A4-9DAB-9BA392BE238C}" type="datetimeFigureOut">
              <a:rPr lang="en-US" smtClean="0"/>
              <a:t>2/9/2021</a:t>
            </a:fld>
            <a:endParaRPr lang="en-US"/>
          </a:p>
        </p:txBody>
      </p:sp>
      <p:sp>
        <p:nvSpPr>
          <p:cNvPr id="6" name="Footer Placeholder 5">
            <a:extLst>
              <a:ext uri="{FF2B5EF4-FFF2-40B4-BE49-F238E27FC236}">
                <a16:creationId xmlns:a16="http://schemas.microsoft.com/office/drawing/2014/main" id="{E9A1060D-A676-49D0-B6B4-9160ECC343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974BB6-DB34-4B39-8590-71BD914077C5}"/>
              </a:ext>
            </a:extLst>
          </p:cNvPr>
          <p:cNvSpPr>
            <a:spLocks noGrp="1"/>
          </p:cNvSpPr>
          <p:nvPr>
            <p:ph type="sldNum" sz="quarter" idx="12"/>
          </p:nvPr>
        </p:nvSpPr>
        <p:spPr/>
        <p:txBody>
          <a:bodyPr/>
          <a:lstStyle/>
          <a:p>
            <a:fld id="{C21FAECB-6087-4E38-A748-A05B33501928}" type="slidenum">
              <a:rPr lang="en-US" smtClean="0"/>
              <a:t>‹#›</a:t>
            </a:fld>
            <a:endParaRPr lang="en-US"/>
          </a:p>
        </p:txBody>
      </p:sp>
    </p:spTree>
    <p:extLst>
      <p:ext uri="{BB962C8B-B14F-4D97-AF65-F5344CB8AC3E}">
        <p14:creationId xmlns:p14="http://schemas.microsoft.com/office/powerpoint/2010/main" val="1024966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0E8E-69B2-4AB9-9972-5981F4EDA9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E795A3-FA0B-4CCA-A6CC-3925AE5DAE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83F8C3-D2B9-462F-BD31-3EB23E91B8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D5449C-B1A4-4697-9E15-5762A4DD0F10}"/>
              </a:ext>
            </a:extLst>
          </p:cNvPr>
          <p:cNvSpPr>
            <a:spLocks noGrp="1"/>
          </p:cNvSpPr>
          <p:nvPr>
            <p:ph type="dt" sz="half" idx="10"/>
          </p:nvPr>
        </p:nvSpPr>
        <p:spPr/>
        <p:txBody>
          <a:bodyPr/>
          <a:lstStyle/>
          <a:p>
            <a:fld id="{2B9776E4-89DF-46A4-9DAB-9BA392BE238C}" type="datetimeFigureOut">
              <a:rPr lang="en-US" smtClean="0"/>
              <a:t>2/9/2021</a:t>
            </a:fld>
            <a:endParaRPr lang="en-US"/>
          </a:p>
        </p:txBody>
      </p:sp>
      <p:sp>
        <p:nvSpPr>
          <p:cNvPr id="6" name="Footer Placeholder 5">
            <a:extLst>
              <a:ext uri="{FF2B5EF4-FFF2-40B4-BE49-F238E27FC236}">
                <a16:creationId xmlns:a16="http://schemas.microsoft.com/office/drawing/2014/main" id="{68816694-0336-4E27-AF2D-1BD79A33DC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020CC5-F084-4008-A574-79E24EB7CB5B}"/>
              </a:ext>
            </a:extLst>
          </p:cNvPr>
          <p:cNvSpPr>
            <a:spLocks noGrp="1"/>
          </p:cNvSpPr>
          <p:nvPr>
            <p:ph type="sldNum" sz="quarter" idx="12"/>
          </p:nvPr>
        </p:nvSpPr>
        <p:spPr/>
        <p:txBody>
          <a:bodyPr/>
          <a:lstStyle/>
          <a:p>
            <a:fld id="{C21FAECB-6087-4E38-A748-A05B33501928}" type="slidenum">
              <a:rPr lang="en-US" smtClean="0"/>
              <a:t>‹#›</a:t>
            </a:fld>
            <a:endParaRPr lang="en-US"/>
          </a:p>
        </p:txBody>
      </p:sp>
    </p:spTree>
    <p:extLst>
      <p:ext uri="{BB962C8B-B14F-4D97-AF65-F5344CB8AC3E}">
        <p14:creationId xmlns:p14="http://schemas.microsoft.com/office/powerpoint/2010/main" val="3199730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7F5F11-A3BA-4569-8D7C-AD3833392A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CFD898-D54E-4AE2-B08B-8ED4CD29B1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EC957F-004F-4F21-BC28-94F8B9F8D8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776E4-89DF-46A4-9DAB-9BA392BE238C}" type="datetimeFigureOut">
              <a:rPr lang="en-US" smtClean="0"/>
              <a:t>2/9/2021</a:t>
            </a:fld>
            <a:endParaRPr lang="en-US"/>
          </a:p>
        </p:txBody>
      </p:sp>
      <p:sp>
        <p:nvSpPr>
          <p:cNvPr id="5" name="Footer Placeholder 4">
            <a:extLst>
              <a:ext uri="{FF2B5EF4-FFF2-40B4-BE49-F238E27FC236}">
                <a16:creationId xmlns:a16="http://schemas.microsoft.com/office/drawing/2014/main" id="{B789EB66-BC12-4344-9566-0BDC16E762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45FAE7-0ECB-4E26-8A17-9AD4DF9806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FAECB-6087-4E38-A748-A05B33501928}" type="slidenum">
              <a:rPr lang="en-US" smtClean="0"/>
              <a:t>‹#›</a:t>
            </a:fld>
            <a:endParaRPr lang="en-US"/>
          </a:p>
        </p:txBody>
      </p:sp>
    </p:spTree>
    <p:extLst>
      <p:ext uri="{BB962C8B-B14F-4D97-AF65-F5344CB8AC3E}">
        <p14:creationId xmlns:p14="http://schemas.microsoft.com/office/powerpoint/2010/main" val="2645139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Logo&#10;&#10;Description automatically generated">
            <a:extLst>
              <a:ext uri="{FF2B5EF4-FFF2-40B4-BE49-F238E27FC236}">
                <a16:creationId xmlns:a16="http://schemas.microsoft.com/office/drawing/2014/main" id="{7F3F2756-8A2E-4CD2-A19C-320579BA83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973" y="1124095"/>
            <a:ext cx="9092054" cy="4609810"/>
          </a:xfrm>
          <a:prstGeom prst="rect">
            <a:avLst/>
          </a:prstGeom>
        </p:spPr>
      </p:pic>
      <p:pic>
        <p:nvPicPr>
          <p:cNvPr id="21" name="Picture 20" descr="Logo&#10;&#10;Description automatically generated">
            <a:extLst>
              <a:ext uri="{FF2B5EF4-FFF2-40B4-BE49-F238E27FC236}">
                <a16:creationId xmlns:a16="http://schemas.microsoft.com/office/drawing/2014/main" id="{2B945CF6-5FF2-4946-A36B-1420001C60E1}"/>
              </a:ext>
            </a:extLst>
          </p:cNvPr>
          <p:cNvPicPr>
            <a:picLocks noChangeAspect="1"/>
          </p:cNvPicPr>
          <p:nvPr/>
        </p:nvPicPr>
        <p:blipFill>
          <a:blip r:embed="rId3">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tretch>
            <a:fillRect/>
          </a:stretch>
        </p:blipFill>
        <p:spPr>
          <a:xfrm>
            <a:off x="1549973" y="1124095"/>
            <a:ext cx="9092054" cy="4609810"/>
          </a:xfrm>
          <a:prstGeom prst="rect">
            <a:avLst/>
          </a:prstGeom>
        </p:spPr>
      </p:pic>
      <p:sp>
        <p:nvSpPr>
          <p:cNvPr id="23" name="TextBox 22">
            <a:extLst>
              <a:ext uri="{FF2B5EF4-FFF2-40B4-BE49-F238E27FC236}">
                <a16:creationId xmlns:a16="http://schemas.microsoft.com/office/drawing/2014/main" id="{7B8155C5-B1AF-4EB6-B2A4-0A1F24159FD1}"/>
              </a:ext>
            </a:extLst>
          </p:cNvPr>
          <p:cNvSpPr txBox="1"/>
          <p:nvPr/>
        </p:nvSpPr>
        <p:spPr>
          <a:xfrm>
            <a:off x="2823188" y="666750"/>
            <a:ext cx="1576072" cy="369332"/>
          </a:xfrm>
          <a:prstGeom prst="rect">
            <a:avLst/>
          </a:prstGeom>
          <a:noFill/>
        </p:spPr>
        <p:txBody>
          <a:bodyPr wrap="none" rtlCol="0">
            <a:spAutoFit/>
          </a:bodyPr>
          <a:lstStyle/>
          <a:p>
            <a:r>
              <a:rPr lang="en-US" dirty="0">
                <a:solidFill>
                  <a:schemeClr val="bg1"/>
                </a:solidFill>
                <a:latin typeface="Microsoft JhengHei Light" panose="020B0304030504040204" pitchFamily="34" charset="-120"/>
                <a:ea typeface="Microsoft JhengHei Light" panose="020B0304030504040204" pitchFamily="34" charset="-120"/>
              </a:rPr>
              <a:t>the people at</a:t>
            </a:r>
          </a:p>
        </p:txBody>
      </p:sp>
      <p:sp>
        <p:nvSpPr>
          <p:cNvPr id="24" name="TextBox 23">
            <a:extLst>
              <a:ext uri="{FF2B5EF4-FFF2-40B4-BE49-F238E27FC236}">
                <a16:creationId xmlns:a16="http://schemas.microsoft.com/office/drawing/2014/main" id="{2553BB94-F688-4818-B4E3-3FE19045E4C5}"/>
              </a:ext>
            </a:extLst>
          </p:cNvPr>
          <p:cNvSpPr txBox="1"/>
          <p:nvPr/>
        </p:nvSpPr>
        <p:spPr>
          <a:xfrm>
            <a:off x="7771619" y="5821918"/>
            <a:ext cx="1694695" cy="369332"/>
          </a:xfrm>
          <a:prstGeom prst="rect">
            <a:avLst/>
          </a:prstGeom>
          <a:noFill/>
        </p:spPr>
        <p:txBody>
          <a:bodyPr wrap="none" rtlCol="0">
            <a:spAutoFit/>
          </a:bodyPr>
          <a:lstStyle/>
          <a:p>
            <a:r>
              <a:rPr lang="en-US" dirty="0">
                <a:solidFill>
                  <a:schemeClr val="bg1"/>
                </a:solidFill>
                <a:latin typeface="Microsoft JhengHei Light" panose="020B0304030504040204" pitchFamily="34" charset="-120"/>
                <a:ea typeface="Microsoft JhengHei Light" panose="020B0304030504040204" pitchFamily="34" charset="-120"/>
              </a:rPr>
              <a:t>present to you</a:t>
            </a:r>
          </a:p>
        </p:txBody>
      </p:sp>
    </p:spTree>
    <p:extLst>
      <p:ext uri="{BB962C8B-B14F-4D97-AF65-F5344CB8AC3E}">
        <p14:creationId xmlns:p14="http://schemas.microsoft.com/office/powerpoint/2010/main" val="69639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32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B50629-CBA0-48F2-8E12-DA8CF1EEF288}"/>
              </a:ext>
            </a:extLst>
          </p:cNvPr>
          <p:cNvSpPr txBox="1"/>
          <p:nvPr/>
        </p:nvSpPr>
        <p:spPr>
          <a:xfrm>
            <a:off x="537386" y="525404"/>
            <a:ext cx="3119637" cy="1323439"/>
          </a:xfrm>
          <a:prstGeom prst="rect">
            <a:avLst/>
          </a:prstGeom>
          <a:noFill/>
        </p:spPr>
        <p:txBody>
          <a:bodyPr wrap="none" rtlCol="0">
            <a:spAutoFit/>
          </a:bodyPr>
          <a:lstStyle/>
          <a:p>
            <a:r>
              <a:rPr lang="en-US" sz="8000" dirty="0">
                <a:solidFill>
                  <a:schemeClr val="bg1"/>
                </a:solidFill>
                <a:latin typeface="Microsoft JhengHei Light" panose="020B0304030504040204" pitchFamily="34" charset="-120"/>
                <a:ea typeface="Microsoft JhengHei Light" panose="020B0304030504040204" pitchFamily="34" charset="-120"/>
              </a:rPr>
              <a:t>results</a:t>
            </a:r>
          </a:p>
        </p:txBody>
      </p:sp>
      <p:pic>
        <p:nvPicPr>
          <p:cNvPr id="3" name="Picture 2" descr="Logo&#10;&#10;Description automatically generated">
            <a:extLst>
              <a:ext uri="{FF2B5EF4-FFF2-40B4-BE49-F238E27FC236}">
                <a16:creationId xmlns:a16="http://schemas.microsoft.com/office/drawing/2014/main" id="{D5E22581-B597-489A-AD85-D31604FB075E}"/>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tretch>
            <a:fillRect/>
          </a:stretch>
        </p:blipFill>
        <p:spPr>
          <a:xfrm>
            <a:off x="10659238" y="202238"/>
            <a:ext cx="1274776" cy="646331"/>
          </a:xfrm>
          <a:prstGeom prst="rect">
            <a:avLst/>
          </a:prstGeom>
        </p:spPr>
      </p:pic>
      <p:sp>
        <p:nvSpPr>
          <p:cNvPr id="4" name="TextBox 3">
            <a:extLst>
              <a:ext uri="{FF2B5EF4-FFF2-40B4-BE49-F238E27FC236}">
                <a16:creationId xmlns:a16="http://schemas.microsoft.com/office/drawing/2014/main" id="{EC7A7FE1-B946-4303-9A2A-13C2612EAA39}"/>
              </a:ext>
            </a:extLst>
          </p:cNvPr>
          <p:cNvSpPr txBox="1"/>
          <p:nvPr/>
        </p:nvSpPr>
        <p:spPr>
          <a:xfrm>
            <a:off x="361191" y="1515331"/>
            <a:ext cx="4096186" cy="769441"/>
          </a:xfrm>
          <a:prstGeom prst="rect">
            <a:avLst/>
          </a:prstGeom>
          <a:noFill/>
        </p:spPr>
        <p:txBody>
          <a:bodyPr wrap="none" rtlCol="0">
            <a:spAutoFit/>
          </a:bodyPr>
          <a:lstStyle/>
          <a:p>
            <a:r>
              <a:rPr lang="en-US" sz="4400" dirty="0">
                <a:solidFill>
                  <a:srgbClr val="00EBE6"/>
                </a:solidFill>
                <a:latin typeface="Microsoft JhengHei Light" panose="020B0304030504040204" pitchFamily="34" charset="-120"/>
                <a:ea typeface="Microsoft JhengHei Light" panose="020B0304030504040204" pitchFamily="34" charset="-120"/>
              </a:rPr>
              <a:t>    Single Player</a:t>
            </a:r>
            <a:endParaRPr lang="en-US" sz="7200" dirty="0">
              <a:solidFill>
                <a:srgbClr val="00EBE6"/>
              </a:solidFill>
              <a:latin typeface="Microsoft JhengHei Light" panose="020B0304030504040204" pitchFamily="34" charset="-120"/>
              <a:ea typeface="Microsoft JhengHei Light" panose="020B0304030504040204" pitchFamily="34" charset="-120"/>
            </a:endParaRPr>
          </a:p>
        </p:txBody>
      </p:sp>
      <p:sp>
        <p:nvSpPr>
          <p:cNvPr id="8" name="TextBox 7">
            <a:extLst>
              <a:ext uri="{FF2B5EF4-FFF2-40B4-BE49-F238E27FC236}">
                <a16:creationId xmlns:a16="http://schemas.microsoft.com/office/drawing/2014/main" id="{7C3C1695-ECF0-47A4-AA5C-1CC6CC74588D}"/>
              </a:ext>
            </a:extLst>
          </p:cNvPr>
          <p:cNvSpPr txBox="1"/>
          <p:nvPr/>
        </p:nvSpPr>
        <p:spPr>
          <a:xfrm>
            <a:off x="-368878" y="364568"/>
            <a:ext cx="5835939" cy="584775"/>
          </a:xfrm>
          <a:prstGeom prst="rect">
            <a:avLst/>
          </a:prstGeom>
          <a:noFill/>
        </p:spPr>
        <p:txBody>
          <a:bodyPr wrap="square" rtlCol="0">
            <a:spAutoFit/>
          </a:bodyPr>
          <a:lstStyle/>
          <a:p>
            <a:pPr algn="r"/>
            <a:r>
              <a:rPr lang="en-US" sz="1600" dirty="0">
                <a:solidFill>
                  <a:schemeClr val="bg1"/>
                </a:solidFill>
                <a:latin typeface="Microsoft JhengHei Light" panose="020B0304030504040204" pitchFamily="34" charset="-120"/>
                <a:ea typeface="Microsoft JhengHei Light" panose="020B0304030504040204" pitchFamily="34" charset="-120"/>
              </a:rPr>
              <a:t>An example of the data gathered from each player and calculations completed:</a:t>
            </a:r>
          </a:p>
        </p:txBody>
      </p:sp>
      <p:pic>
        <p:nvPicPr>
          <p:cNvPr id="7" name="Picture 6" descr="Table, Excel&#10;&#10;Description automatically generated">
            <a:extLst>
              <a:ext uri="{FF2B5EF4-FFF2-40B4-BE49-F238E27FC236}">
                <a16:creationId xmlns:a16="http://schemas.microsoft.com/office/drawing/2014/main" id="{42E353AA-C1C8-478C-BF3D-22BED66999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980" y="2414831"/>
            <a:ext cx="4096186" cy="4025966"/>
          </a:xfrm>
          <a:prstGeom prst="rect">
            <a:avLst/>
          </a:prstGeom>
        </p:spPr>
      </p:pic>
      <p:pic>
        <p:nvPicPr>
          <p:cNvPr id="11" name="Picture 10" descr="Graphical user interface, application, table, Excel&#10;&#10;Description automatically generated">
            <a:extLst>
              <a:ext uri="{FF2B5EF4-FFF2-40B4-BE49-F238E27FC236}">
                <a16:creationId xmlns:a16="http://schemas.microsoft.com/office/drawing/2014/main" id="{929437CB-1D47-444C-9540-41DC51BCC8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0838" y="3934557"/>
            <a:ext cx="5989684" cy="2506240"/>
          </a:xfrm>
          <a:prstGeom prst="rect">
            <a:avLst/>
          </a:prstGeom>
        </p:spPr>
      </p:pic>
      <p:sp>
        <p:nvSpPr>
          <p:cNvPr id="14" name="TextBox 13">
            <a:extLst>
              <a:ext uri="{FF2B5EF4-FFF2-40B4-BE49-F238E27FC236}">
                <a16:creationId xmlns:a16="http://schemas.microsoft.com/office/drawing/2014/main" id="{15BF0606-E8B8-4082-B064-B6BEBBBBCED2}"/>
              </a:ext>
            </a:extLst>
          </p:cNvPr>
          <p:cNvSpPr txBox="1"/>
          <p:nvPr/>
        </p:nvSpPr>
        <p:spPr>
          <a:xfrm>
            <a:off x="5568661" y="1689924"/>
            <a:ext cx="5835939" cy="2062103"/>
          </a:xfrm>
          <a:prstGeom prst="rect">
            <a:avLst/>
          </a:prstGeom>
          <a:noFill/>
        </p:spPr>
        <p:txBody>
          <a:bodyPr wrap="square" rtlCol="0">
            <a:spAutoFit/>
          </a:bodyPr>
          <a:lstStyle/>
          <a:p>
            <a:pPr algn="r"/>
            <a:r>
              <a:rPr lang="en-US" sz="1600" dirty="0">
                <a:solidFill>
                  <a:schemeClr val="bg1"/>
                </a:solidFill>
                <a:latin typeface="Microsoft JhengHei Light" panose="020B0304030504040204" pitchFamily="34" charset="-120"/>
                <a:ea typeface="Microsoft JhengHei Light" panose="020B0304030504040204" pitchFamily="34" charset="-120"/>
              </a:rPr>
              <a:t>For each version of the game, we first averaged the unique squares each player traveled through and got one number representing the unique squares for that version.</a:t>
            </a:r>
            <a:br>
              <a:rPr lang="en-US" sz="1600" dirty="0">
                <a:solidFill>
                  <a:schemeClr val="bg1"/>
                </a:solidFill>
                <a:latin typeface="Microsoft JhengHei Light" panose="020B0304030504040204" pitchFamily="34" charset="-120"/>
                <a:ea typeface="Microsoft JhengHei Light" panose="020B0304030504040204" pitchFamily="34" charset="-120"/>
              </a:rPr>
            </a:br>
            <a:endParaRPr lang="en-US" sz="1600" dirty="0">
              <a:solidFill>
                <a:schemeClr val="bg1"/>
              </a:solidFill>
              <a:latin typeface="Microsoft JhengHei Light" panose="020B0304030504040204" pitchFamily="34" charset="-120"/>
              <a:ea typeface="Microsoft JhengHei Light" panose="020B0304030504040204" pitchFamily="34" charset="-120"/>
            </a:endParaRPr>
          </a:p>
          <a:p>
            <a:pPr algn="r"/>
            <a:r>
              <a:rPr lang="en-US" sz="1600" dirty="0">
                <a:solidFill>
                  <a:schemeClr val="bg1"/>
                </a:solidFill>
                <a:latin typeface="Microsoft JhengHei Light" panose="020B0304030504040204" pitchFamily="34" charset="-120"/>
                <a:ea typeface="Microsoft JhengHei Light" panose="020B0304030504040204" pitchFamily="34" charset="-120"/>
              </a:rPr>
              <a:t>We then found the average variation each player had between pickups, averaged those values again, and found one number representing the variation in gem pickup for that version.</a:t>
            </a:r>
          </a:p>
        </p:txBody>
      </p:sp>
    </p:spTree>
    <p:extLst>
      <p:ext uri="{BB962C8B-B14F-4D97-AF65-F5344CB8AC3E}">
        <p14:creationId xmlns:p14="http://schemas.microsoft.com/office/powerpoint/2010/main" val="124970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B50629-CBA0-48F2-8E12-DA8CF1EEF288}"/>
              </a:ext>
            </a:extLst>
          </p:cNvPr>
          <p:cNvSpPr txBox="1"/>
          <p:nvPr/>
        </p:nvSpPr>
        <p:spPr>
          <a:xfrm>
            <a:off x="2199741" y="622300"/>
            <a:ext cx="7792518" cy="1569660"/>
          </a:xfrm>
          <a:prstGeom prst="rect">
            <a:avLst/>
          </a:prstGeom>
          <a:noFill/>
        </p:spPr>
        <p:txBody>
          <a:bodyPr wrap="none" rtlCol="0">
            <a:spAutoFit/>
          </a:bodyPr>
          <a:lstStyle/>
          <a:p>
            <a:r>
              <a:rPr lang="en-US" sz="9600" dirty="0">
                <a:solidFill>
                  <a:schemeClr val="bg1"/>
                </a:solidFill>
                <a:latin typeface="Microsoft JhengHei Light" panose="020B0304030504040204" pitchFamily="34" charset="-120"/>
                <a:ea typeface="Microsoft JhengHei Light" panose="020B0304030504040204" pitchFamily="34" charset="-120"/>
              </a:rPr>
              <a:t>final thoughts</a:t>
            </a:r>
          </a:p>
        </p:txBody>
      </p:sp>
      <p:pic>
        <p:nvPicPr>
          <p:cNvPr id="3" name="Picture 2" descr="Logo&#10;&#10;Description automatically generated">
            <a:extLst>
              <a:ext uri="{FF2B5EF4-FFF2-40B4-BE49-F238E27FC236}">
                <a16:creationId xmlns:a16="http://schemas.microsoft.com/office/drawing/2014/main" id="{D5E22581-B597-489A-AD85-D31604FB075E}"/>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tretch>
            <a:fillRect/>
          </a:stretch>
        </p:blipFill>
        <p:spPr>
          <a:xfrm>
            <a:off x="10659238" y="202238"/>
            <a:ext cx="1274776" cy="646331"/>
          </a:xfrm>
          <a:prstGeom prst="rect">
            <a:avLst/>
          </a:prstGeom>
        </p:spPr>
      </p:pic>
      <p:sp>
        <p:nvSpPr>
          <p:cNvPr id="4" name="TextBox 3">
            <a:extLst>
              <a:ext uri="{FF2B5EF4-FFF2-40B4-BE49-F238E27FC236}">
                <a16:creationId xmlns:a16="http://schemas.microsoft.com/office/drawing/2014/main" id="{8581F2F5-5531-49DD-B33A-4D1B2BCE8FA9}"/>
              </a:ext>
            </a:extLst>
          </p:cNvPr>
          <p:cNvSpPr txBox="1"/>
          <p:nvPr/>
        </p:nvSpPr>
        <p:spPr>
          <a:xfrm>
            <a:off x="1530434" y="2659559"/>
            <a:ext cx="9497793" cy="769441"/>
          </a:xfrm>
          <a:prstGeom prst="rect">
            <a:avLst/>
          </a:prstGeom>
          <a:noFill/>
        </p:spPr>
        <p:txBody>
          <a:bodyPr wrap="none" rtlCol="0">
            <a:spAutoFit/>
          </a:bodyPr>
          <a:lstStyle/>
          <a:p>
            <a:r>
              <a:rPr lang="en-US" sz="4400" dirty="0">
                <a:solidFill>
                  <a:schemeClr val="bg1"/>
                </a:solidFill>
                <a:latin typeface="Microsoft JhengHei Light" panose="020B0304030504040204" pitchFamily="34" charset="-120"/>
                <a:ea typeface="Microsoft JhengHei Light" panose="020B0304030504040204" pitchFamily="34" charset="-120"/>
              </a:rPr>
              <a:t>For our first goal, we were successful</a:t>
            </a:r>
          </a:p>
        </p:txBody>
      </p:sp>
      <p:sp>
        <p:nvSpPr>
          <p:cNvPr id="6" name="TextBox 5">
            <a:extLst>
              <a:ext uri="{FF2B5EF4-FFF2-40B4-BE49-F238E27FC236}">
                <a16:creationId xmlns:a16="http://schemas.microsoft.com/office/drawing/2014/main" id="{454BA3BC-1110-4C56-95CA-615AF8581688}"/>
              </a:ext>
            </a:extLst>
          </p:cNvPr>
          <p:cNvSpPr txBox="1"/>
          <p:nvPr/>
        </p:nvSpPr>
        <p:spPr>
          <a:xfrm>
            <a:off x="1530433" y="4002950"/>
            <a:ext cx="9432775" cy="1446550"/>
          </a:xfrm>
          <a:prstGeom prst="rect">
            <a:avLst/>
          </a:prstGeom>
          <a:noFill/>
        </p:spPr>
        <p:txBody>
          <a:bodyPr wrap="none" rtlCol="0">
            <a:spAutoFit/>
          </a:bodyPr>
          <a:lstStyle/>
          <a:p>
            <a:r>
              <a:rPr lang="en-US" sz="4400" dirty="0">
                <a:solidFill>
                  <a:schemeClr val="bg1"/>
                </a:solidFill>
                <a:latin typeface="Microsoft JhengHei Light" panose="020B0304030504040204" pitchFamily="34" charset="-120"/>
                <a:ea typeface="Microsoft JhengHei Light" panose="020B0304030504040204" pitchFamily="34" charset="-120"/>
              </a:rPr>
              <a:t>For our second, we were successful, </a:t>
            </a:r>
          </a:p>
          <a:p>
            <a:pPr algn="ctr"/>
            <a:r>
              <a:rPr lang="en-US" sz="4400" dirty="0">
                <a:solidFill>
                  <a:schemeClr val="bg1"/>
                </a:solidFill>
                <a:latin typeface="Microsoft JhengHei Light" panose="020B0304030504040204" pitchFamily="34" charset="-120"/>
                <a:ea typeface="Microsoft JhengHei Light" panose="020B0304030504040204" pitchFamily="34" charset="-120"/>
              </a:rPr>
              <a:t>although less so</a:t>
            </a:r>
          </a:p>
        </p:txBody>
      </p:sp>
    </p:spTree>
    <p:extLst>
      <p:ext uri="{BB962C8B-B14F-4D97-AF65-F5344CB8AC3E}">
        <p14:creationId xmlns:p14="http://schemas.microsoft.com/office/powerpoint/2010/main" val="2875299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descr="Arrow&#10;&#10;Description automatically generated">
            <a:extLst>
              <a:ext uri="{FF2B5EF4-FFF2-40B4-BE49-F238E27FC236}">
                <a16:creationId xmlns:a16="http://schemas.microsoft.com/office/drawing/2014/main" id="{6E419B58-182A-4AA1-817A-B61F0B525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1762" y="0"/>
            <a:ext cx="6848475" cy="6848475"/>
          </a:xfrm>
          <a:prstGeom prst="rect">
            <a:avLst/>
          </a:prstGeom>
        </p:spPr>
      </p:pic>
      <p:pic>
        <p:nvPicPr>
          <p:cNvPr id="4" name="Picture 3" descr="A picture containing application&#10;&#10;Description automatically generated">
            <a:extLst>
              <a:ext uri="{FF2B5EF4-FFF2-40B4-BE49-F238E27FC236}">
                <a16:creationId xmlns:a16="http://schemas.microsoft.com/office/drawing/2014/main" id="{B865ECD9-E5FA-42AE-97CE-E08E9F6E6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1761" y="9525"/>
            <a:ext cx="6848475" cy="6848475"/>
          </a:xfrm>
          <a:prstGeom prst="rect">
            <a:avLst/>
          </a:prstGeom>
        </p:spPr>
      </p:pic>
      <p:pic>
        <p:nvPicPr>
          <p:cNvPr id="7" name="Picture 6" descr="Logo&#10;&#10;Description automatically generated">
            <a:extLst>
              <a:ext uri="{FF2B5EF4-FFF2-40B4-BE49-F238E27FC236}">
                <a16:creationId xmlns:a16="http://schemas.microsoft.com/office/drawing/2014/main" id="{4F1792F9-2349-4772-A5AF-6E6A3BF341D6}"/>
              </a:ext>
            </a:extLst>
          </p:cNvPr>
          <p:cNvPicPr>
            <a:picLocks noChangeAspect="1"/>
          </p:cNvPicPr>
          <p:nvPr/>
        </p:nvPicPr>
        <p:blipFill>
          <a:blip r:embed="rId4">
            <a:extLst>
              <a:ext uri="{BEBA8EAE-BF5A-486C-A8C5-ECC9F3942E4B}">
                <a14:imgProps xmlns:a14="http://schemas.microsoft.com/office/drawing/2010/main">
                  <a14:imgLayer r:embed="rId5">
                    <a14:imgEffect>
                      <a14:artisticGlowEdges/>
                    </a14:imgEffect>
                  </a14:imgLayer>
                </a14:imgProps>
              </a:ext>
              <a:ext uri="{28A0092B-C50C-407E-A947-70E740481C1C}">
                <a14:useLocalDpi xmlns:a14="http://schemas.microsoft.com/office/drawing/2010/main" val="0"/>
              </a:ext>
            </a:extLst>
          </a:blip>
          <a:stretch>
            <a:fillRect/>
          </a:stretch>
        </p:blipFill>
        <p:spPr>
          <a:xfrm>
            <a:off x="10659238" y="202238"/>
            <a:ext cx="1274776" cy="646331"/>
          </a:xfrm>
          <a:prstGeom prst="rect">
            <a:avLst/>
          </a:prstGeom>
        </p:spPr>
      </p:pic>
      <p:sp>
        <p:nvSpPr>
          <p:cNvPr id="8" name="TextBox 7">
            <a:extLst>
              <a:ext uri="{FF2B5EF4-FFF2-40B4-BE49-F238E27FC236}">
                <a16:creationId xmlns:a16="http://schemas.microsoft.com/office/drawing/2014/main" id="{7F81AD2D-BCE7-4DEA-AE31-AD00DE4B9E33}"/>
              </a:ext>
            </a:extLst>
          </p:cNvPr>
          <p:cNvSpPr txBox="1"/>
          <p:nvPr/>
        </p:nvSpPr>
        <p:spPr>
          <a:xfrm>
            <a:off x="361089" y="2880737"/>
            <a:ext cx="3966150" cy="3539430"/>
          </a:xfrm>
          <a:prstGeom prst="rect">
            <a:avLst/>
          </a:prstGeom>
          <a:noFill/>
        </p:spPr>
        <p:txBody>
          <a:bodyPr wrap="none" rtlCol="0">
            <a:spAutoFit/>
          </a:bodyPr>
          <a:lstStyle/>
          <a:p>
            <a:r>
              <a:rPr lang="en-US" sz="3200" dirty="0" err="1">
                <a:solidFill>
                  <a:schemeClr val="accent4"/>
                </a:solidFill>
                <a:latin typeface="Microsoft JhengHei Light" panose="020B0304030504040204" pitchFamily="34" charset="-120"/>
                <a:ea typeface="Microsoft JhengHei Light" panose="020B0304030504040204" pitchFamily="34" charset="-120"/>
              </a:rPr>
              <a:t>unmodded</a:t>
            </a:r>
            <a:endParaRPr lang="en-US" sz="3200" dirty="0">
              <a:solidFill>
                <a:schemeClr val="accent4"/>
              </a:solidFill>
              <a:latin typeface="Microsoft JhengHei Light" panose="020B0304030504040204" pitchFamily="34" charset="-120"/>
              <a:ea typeface="Microsoft JhengHei Light" panose="020B0304030504040204" pitchFamily="34" charset="-120"/>
            </a:endParaRPr>
          </a:p>
          <a:p>
            <a:endParaRPr lang="en-US" sz="3200" dirty="0">
              <a:solidFill>
                <a:schemeClr val="bg1"/>
              </a:solidFill>
              <a:latin typeface="Microsoft JhengHei Light" panose="020B0304030504040204" pitchFamily="34" charset="-120"/>
              <a:ea typeface="Microsoft JhengHei Light" panose="020B0304030504040204" pitchFamily="34" charset="-120"/>
            </a:endParaRPr>
          </a:p>
          <a:p>
            <a:r>
              <a:rPr lang="en-US" sz="3200" dirty="0">
                <a:solidFill>
                  <a:schemeClr val="bg1"/>
                </a:solidFill>
                <a:latin typeface="Microsoft JhengHei Light" panose="020B0304030504040204" pitchFamily="34" charset="-120"/>
                <a:ea typeface="Microsoft JhengHei Light" panose="020B0304030504040204" pitchFamily="34" charset="-120"/>
              </a:rPr>
              <a:t>&amp;</a:t>
            </a:r>
          </a:p>
          <a:p>
            <a:endParaRPr lang="en-US" sz="3200" dirty="0">
              <a:solidFill>
                <a:schemeClr val="bg1"/>
              </a:solidFill>
              <a:latin typeface="Microsoft JhengHei Light" panose="020B0304030504040204" pitchFamily="34" charset="-120"/>
              <a:ea typeface="Microsoft JhengHei Light" panose="020B0304030504040204" pitchFamily="34" charset="-120"/>
            </a:endParaRPr>
          </a:p>
          <a:p>
            <a:r>
              <a:rPr lang="en-US" sz="3200" dirty="0" err="1">
                <a:solidFill>
                  <a:srgbClr val="00EBE6"/>
                </a:solidFill>
                <a:latin typeface="Microsoft JhengHei Light" panose="020B0304030504040204" pitchFamily="34" charset="-120"/>
                <a:ea typeface="Microsoft JhengHei Light" panose="020B0304030504040204" pitchFamily="34" charset="-120"/>
              </a:rPr>
              <a:t>modded</a:t>
            </a:r>
            <a:endParaRPr lang="en-US" sz="3200" dirty="0">
              <a:solidFill>
                <a:srgbClr val="00EBE6"/>
              </a:solidFill>
              <a:latin typeface="Microsoft JhengHei Light" panose="020B0304030504040204" pitchFamily="34" charset="-120"/>
              <a:ea typeface="Microsoft JhengHei Light" panose="020B0304030504040204" pitchFamily="34" charset="-120"/>
            </a:endParaRPr>
          </a:p>
          <a:p>
            <a:endParaRPr lang="en-US" sz="3200" dirty="0">
              <a:solidFill>
                <a:schemeClr val="bg1"/>
              </a:solidFill>
              <a:latin typeface="Microsoft JhengHei Light" panose="020B0304030504040204" pitchFamily="34" charset="-120"/>
              <a:ea typeface="Microsoft JhengHei Light" panose="020B0304030504040204" pitchFamily="34" charset="-120"/>
            </a:endParaRPr>
          </a:p>
          <a:p>
            <a:r>
              <a:rPr lang="en-US" sz="3200" dirty="0">
                <a:solidFill>
                  <a:schemeClr val="bg1"/>
                </a:solidFill>
                <a:latin typeface="Microsoft JhengHei Light" panose="020B0304030504040204" pitchFamily="34" charset="-120"/>
                <a:ea typeface="Microsoft JhengHei Light" panose="020B0304030504040204" pitchFamily="34" charset="-120"/>
              </a:rPr>
              <a:t>brainy collects series</a:t>
            </a:r>
          </a:p>
        </p:txBody>
      </p:sp>
    </p:spTree>
    <p:extLst>
      <p:ext uri="{BB962C8B-B14F-4D97-AF65-F5344CB8AC3E}">
        <p14:creationId xmlns:p14="http://schemas.microsoft.com/office/powerpoint/2010/main" val="178617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B50629-CBA0-48F2-8E12-DA8CF1EEF288}"/>
              </a:ext>
            </a:extLst>
          </p:cNvPr>
          <p:cNvSpPr txBox="1"/>
          <p:nvPr/>
        </p:nvSpPr>
        <p:spPr>
          <a:xfrm>
            <a:off x="889893" y="1314450"/>
            <a:ext cx="6615657" cy="1015663"/>
          </a:xfrm>
          <a:prstGeom prst="rect">
            <a:avLst/>
          </a:prstGeom>
          <a:noFill/>
        </p:spPr>
        <p:txBody>
          <a:bodyPr wrap="none" rtlCol="0">
            <a:spAutoFit/>
          </a:bodyPr>
          <a:lstStyle/>
          <a:p>
            <a:r>
              <a:rPr lang="en-US" sz="6000" dirty="0">
                <a:solidFill>
                  <a:schemeClr val="bg1"/>
                </a:solidFill>
                <a:latin typeface="Microsoft JhengHei Light" panose="020B0304030504040204" pitchFamily="34" charset="-120"/>
                <a:ea typeface="Microsoft JhengHei Light" panose="020B0304030504040204" pitchFamily="34" charset="-120"/>
              </a:rPr>
              <a:t>how is it different?</a:t>
            </a:r>
          </a:p>
        </p:txBody>
      </p:sp>
      <p:sp>
        <p:nvSpPr>
          <p:cNvPr id="7" name="TextBox 6">
            <a:extLst>
              <a:ext uri="{FF2B5EF4-FFF2-40B4-BE49-F238E27FC236}">
                <a16:creationId xmlns:a16="http://schemas.microsoft.com/office/drawing/2014/main" id="{411D7F1C-6808-4A3A-8ACB-A6CC259A4058}"/>
              </a:ext>
            </a:extLst>
          </p:cNvPr>
          <p:cNvSpPr txBox="1"/>
          <p:nvPr/>
        </p:nvSpPr>
        <p:spPr>
          <a:xfrm>
            <a:off x="1803989" y="2607533"/>
            <a:ext cx="4989443" cy="646331"/>
          </a:xfrm>
          <a:prstGeom prst="rect">
            <a:avLst/>
          </a:prstGeom>
          <a:noFill/>
        </p:spPr>
        <p:txBody>
          <a:bodyPr wrap="none" rtlCol="0">
            <a:spAutoFit/>
          </a:bodyPr>
          <a:lstStyle/>
          <a:p>
            <a:r>
              <a:rPr lang="en-US" sz="3600" dirty="0">
                <a:solidFill>
                  <a:schemeClr val="bg1"/>
                </a:solidFill>
                <a:latin typeface="Microsoft JhengHei Light" panose="020B0304030504040204" pitchFamily="34" charset="-120"/>
                <a:ea typeface="Microsoft JhengHei Light" panose="020B0304030504040204" pitchFamily="34" charset="-120"/>
              </a:rPr>
              <a:t>placement of the gems</a:t>
            </a:r>
          </a:p>
        </p:txBody>
      </p:sp>
      <p:sp>
        <p:nvSpPr>
          <p:cNvPr id="8" name="TextBox 7">
            <a:extLst>
              <a:ext uri="{FF2B5EF4-FFF2-40B4-BE49-F238E27FC236}">
                <a16:creationId xmlns:a16="http://schemas.microsoft.com/office/drawing/2014/main" id="{E7A78337-0C95-4EA9-B285-EBD5BDABD626}"/>
              </a:ext>
            </a:extLst>
          </p:cNvPr>
          <p:cNvSpPr txBox="1"/>
          <p:nvPr/>
        </p:nvSpPr>
        <p:spPr>
          <a:xfrm>
            <a:off x="4931388" y="3531284"/>
            <a:ext cx="5727850" cy="646331"/>
          </a:xfrm>
          <a:prstGeom prst="rect">
            <a:avLst/>
          </a:prstGeom>
          <a:noFill/>
        </p:spPr>
        <p:txBody>
          <a:bodyPr wrap="none" rtlCol="0">
            <a:spAutoFit/>
          </a:bodyPr>
          <a:lstStyle/>
          <a:p>
            <a:r>
              <a:rPr lang="en-US" sz="3600" dirty="0">
                <a:solidFill>
                  <a:schemeClr val="bg1"/>
                </a:solidFill>
                <a:latin typeface="Microsoft JhengHei Light" panose="020B0304030504040204" pitchFamily="34" charset="-120"/>
                <a:ea typeface="Microsoft JhengHei Light" panose="020B0304030504040204" pitchFamily="34" charset="-120"/>
              </a:rPr>
              <a:t>gold is now rainbow gems</a:t>
            </a:r>
          </a:p>
        </p:txBody>
      </p:sp>
      <p:sp>
        <p:nvSpPr>
          <p:cNvPr id="9" name="TextBox 8">
            <a:extLst>
              <a:ext uri="{FF2B5EF4-FFF2-40B4-BE49-F238E27FC236}">
                <a16:creationId xmlns:a16="http://schemas.microsoft.com/office/drawing/2014/main" id="{72C17A60-0EBB-4BED-8E8C-B54B3AFFD12F}"/>
              </a:ext>
            </a:extLst>
          </p:cNvPr>
          <p:cNvSpPr txBox="1"/>
          <p:nvPr/>
        </p:nvSpPr>
        <p:spPr>
          <a:xfrm>
            <a:off x="9538418" y="4177615"/>
            <a:ext cx="1120820" cy="461665"/>
          </a:xfrm>
          <a:prstGeom prst="rect">
            <a:avLst/>
          </a:prstGeom>
          <a:noFill/>
        </p:spPr>
        <p:txBody>
          <a:bodyPr wrap="none" rtlCol="0">
            <a:spAutoFit/>
          </a:bodyPr>
          <a:lstStyle/>
          <a:p>
            <a:pPr algn="r"/>
            <a:r>
              <a:rPr lang="en-US" sz="2400" dirty="0">
                <a:solidFill>
                  <a:schemeClr val="bg1"/>
                </a:solidFill>
                <a:latin typeface="Microsoft JhengHei Light" panose="020B0304030504040204" pitchFamily="34" charset="-120"/>
                <a:ea typeface="Microsoft JhengHei Light" panose="020B0304030504040204" pitchFamily="34" charset="-120"/>
              </a:rPr>
              <a:t>glyphs</a:t>
            </a:r>
            <a:endParaRPr lang="en-US" sz="3600" dirty="0">
              <a:solidFill>
                <a:schemeClr val="bg1"/>
              </a:solidFill>
              <a:latin typeface="Microsoft JhengHei Light" panose="020B0304030504040204" pitchFamily="34" charset="-120"/>
              <a:ea typeface="Microsoft JhengHei Light" panose="020B0304030504040204" pitchFamily="34" charset="-120"/>
            </a:endParaRPr>
          </a:p>
        </p:txBody>
      </p:sp>
      <p:sp>
        <p:nvSpPr>
          <p:cNvPr id="10" name="TextBox 9">
            <a:extLst>
              <a:ext uri="{FF2B5EF4-FFF2-40B4-BE49-F238E27FC236}">
                <a16:creationId xmlns:a16="http://schemas.microsoft.com/office/drawing/2014/main" id="{BA60D717-9635-4A1E-B49C-865E279E0766}"/>
              </a:ext>
            </a:extLst>
          </p:cNvPr>
          <p:cNvSpPr txBox="1"/>
          <p:nvPr/>
        </p:nvSpPr>
        <p:spPr>
          <a:xfrm>
            <a:off x="7870461" y="4639280"/>
            <a:ext cx="2788777" cy="461665"/>
          </a:xfrm>
          <a:prstGeom prst="rect">
            <a:avLst/>
          </a:prstGeom>
          <a:noFill/>
        </p:spPr>
        <p:txBody>
          <a:bodyPr wrap="none" rtlCol="0">
            <a:spAutoFit/>
          </a:bodyPr>
          <a:lstStyle/>
          <a:p>
            <a:r>
              <a:rPr lang="en-US" sz="2400" dirty="0">
                <a:solidFill>
                  <a:schemeClr val="bg1"/>
                </a:solidFill>
                <a:latin typeface="Microsoft JhengHei Light" panose="020B0304030504040204" pitchFamily="34" charset="-120"/>
                <a:ea typeface="Microsoft JhengHei Light" panose="020B0304030504040204" pitchFamily="34" charset="-120"/>
              </a:rPr>
              <a:t>order of collection</a:t>
            </a:r>
          </a:p>
        </p:txBody>
      </p:sp>
      <p:sp>
        <p:nvSpPr>
          <p:cNvPr id="2" name="Rectangle 1">
            <a:extLst>
              <a:ext uri="{FF2B5EF4-FFF2-40B4-BE49-F238E27FC236}">
                <a16:creationId xmlns:a16="http://schemas.microsoft.com/office/drawing/2014/main" id="{1E9037F1-0673-45B0-B08F-5E979B31F3B3}"/>
              </a:ext>
            </a:extLst>
          </p:cNvPr>
          <p:cNvSpPr>
            <a:spLocks noChangeAspect="1"/>
          </p:cNvSpPr>
          <p:nvPr/>
        </p:nvSpPr>
        <p:spPr>
          <a:xfrm>
            <a:off x="6845300" y="2673992"/>
            <a:ext cx="461665" cy="461665"/>
          </a:xfrm>
          <a:prstGeom prst="rect">
            <a:avLst/>
          </a:prstGeom>
          <a:ln w="762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C9849C-870B-4D47-9388-96E47932C915}"/>
              </a:ext>
            </a:extLst>
          </p:cNvPr>
          <p:cNvSpPr>
            <a:spLocks noChangeAspect="1"/>
          </p:cNvSpPr>
          <p:nvPr/>
        </p:nvSpPr>
        <p:spPr>
          <a:xfrm>
            <a:off x="7564480" y="2673992"/>
            <a:ext cx="461665" cy="461665"/>
          </a:xfrm>
          <a:prstGeom prst="rect">
            <a:avLst/>
          </a:prstGeom>
          <a:ln w="762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0A418B-3DF1-4B63-87B9-1DAE7A8C305A}"/>
              </a:ext>
            </a:extLst>
          </p:cNvPr>
          <p:cNvSpPr>
            <a:spLocks noChangeAspect="1"/>
          </p:cNvSpPr>
          <p:nvPr/>
        </p:nvSpPr>
        <p:spPr>
          <a:xfrm>
            <a:off x="9264849" y="2673992"/>
            <a:ext cx="461665" cy="461665"/>
          </a:xfrm>
          <a:prstGeom prst="rect">
            <a:avLst/>
          </a:prstGeom>
          <a:ln w="762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50F29F9-B806-4A29-9A0E-5A389303C540}"/>
              </a:ext>
            </a:extLst>
          </p:cNvPr>
          <p:cNvSpPr>
            <a:spLocks noChangeAspect="1"/>
          </p:cNvSpPr>
          <p:nvPr/>
        </p:nvSpPr>
        <p:spPr>
          <a:xfrm>
            <a:off x="9926346" y="2670211"/>
            <a:ext cx="461665" cy="461665"/>
          </a:xfrm>
          <a:prstGeom prst="rect">
            <a:avLst/>
          </a:prstGeom>
          <a:ln w="762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A98565-CA2F-4966-9739-C91180582664}"/>
              </a:ext>
            </a:extLst>
          </p:cNvPr>
          <p:cNvSpPr>
            <a:spLocks noChangeAspect="1"/>
          </p:cNvSpPr>
          <p:nvPr/>
        </p:nvSpPr>
        <p:spPr>
          <a:xfrm>
            <a:off x="11215261" y="2670210"/>
            <a:ext cx="461665" cy="461665"/>
          </a:xfrm>
          <a:prstGeom prst="rect">
            <a:avLst/>
          </a:prstGeom>
          <a:ln w="762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2A96FF2-0D5C-4FAA-ADD5-A921CB4B650F}"/>
              </a:ext>
            </a:extLst>
          </p:cNvPr>
          <p:cNvSpPr txBox="1"/>
          <p:nvPr/>
        </p:nvSpPr>
        <p:spPr>
          <a:xfrm>
            <a:off x="6915902" y="2639432"/>
            <a:ext cx="385042" cy="523220"/>
          </a:xfrm>
          <a:prstGeom prst="rect">
            <a:avLst/>
          </a:prstGeom>
          <a:noFill/>
        </p:spPr>
        <p:txBody>
          <a:bodyPr wrap="none" rtlCol="0">
            <a:spAutoFit/>
          </a:bodyPr>
          <a:lstStyle/>
          <a:p>
            <a:r>
              <a:rPr lang="en-US" sz="2800" dirty="0">
                <a:solidFill>
                  <a:schemeClr val="bg1"/>
                </a:solidFill>
                <a:latin typeface="Microsoft JhengHei Light" panose="020B0304030504040204" pitchFamily="34" charset="-120"/>
                <a:ea typeface="Microsoft JhengHei Light" panose="020B0304030504040204" pitchFamily="34" charset="-120"/>
              </a:rPr>
              <a:t>0</a:t>
            </a:r>
          </a:p>
        </p:txBody>
      </p:sp>
      <p:sp>
        <p:nvSpPr>
          <p:cNvPr id="16" name="TextBox 15">
            <a:extLst>
              <a:ext uri="{FF2B5EF4-FFF2-40B4-BE49-F238E27FC236}">
                <a16:creationId xmlns:a16="http://schemas.microsoft.com/office/drawing/2014/main" id="{8122A771-AC0B-44DF-BB7B-49E7239BF2C9}"/>
              </a:ext>
            </a:extLst>
          </p:cNvPr>
          <p:cNvSpPr txBox="1"/>
          <p:nvPr/>
        </p:nvSpPr>
        <p:spPr>
          <a:xfrm>
            <a:off x="7639869" y="2639432"/>
            <a:ext cx="324128" cy="523220"/>
          </a:xfrm>
          <a:prstGeom prst="rect">
            <a:avLst/>
          </a:prstGeom>
          <a:noFill/>
        </p:spPr>
        <p:txBody>
          <a:bodyPr wrap="none" rtlCol="0">
            <a:spAutoFit/>
          </a:bodyPr>
          <a:lstStyle/>
          <a:p>
            <a:r>
              <a:rPr lang="en-US" sz="2800" dirty="0">
                <a:solidFill>
                  <a:schemeClr val="bg1"/>
                </a:solidFill>
                <a:latin typeface="Microsoft JhengHei Light" panose="020B0304030504040204" pitchFamily="34" charset="-120"/>
                <a:ea typeface="Microsoft JhengHei Light" panose="020B0304030504040204" pitchFamily="34" charset="-120"/>
              </a:rPr>
              <a:t>1</a:t>
            </a:r>
          </a:p>
        </p:txBody>
      </p:sp>
      <p:sp>
        <p:nvSpPr>
          <p:cNvPr id="17" name="TextBox 16">
            <a:extLst>
              <a:ext uri="{FF2B5EF4-FFF2-40B4-BE49-F238E27FC236}">
                <a16:creationId xmlns:a16="http://schemas.microsoft.com/office/drawing/2014/main" id="{F8281BC5-03D5-49DC-B428-36A1AC59936D}"/>
              </a:ext>
            </a:extLst>
          </p:cNvPr>
          <p:cNvSpPr txBox="1"/>
          <p:nvPr/>
        </p:nvSpPr>
        <p:spPr>
          <a:xfrm>
            <a:off x="9327649" y="2652193"/>
            <a:ext cx="385042" cy="523220"/>
          </a:xfrm>
          <a:prstGeom prst="rect">
            <a:avLst/>
          </a:prstGeom>
          <a:noFill/>
        </p:spPr>
        <p:txBody>
          <a:bodyPr wrap="none" rtlCol="0">
            <a:spAutoFit/>
          </a:bodyPr>
          <a:lstStyle/>
          <a:p>
            <a:r>
              <a:rPr lang="en-US" sz="2800" dirty="0">
                <a:solidFill>
                  <a:schemeClr val="bg1"/>
                </a:solidFill>
                <a:latin typeface="Microsoft JhengHei Light" panose="020B0304030504040204" pitchFamily="34" charset="-120"/>
                <a:ea typeface="Microsoft JhengHei Light" panose="020B0304030504040204" pitchFamily="34" charset="-120"/>
              </a:rPr>
              <a:t>2</a:t>
            </a:r>
          </a:p>
        </p:txBody>
      </p:sp>
      <p:sp>
        <p:nvSpPr>
          <p:cNvPr id="18" name="TextBox 17">
            <a:extLst>
              <a:ext uri="{FF2B5EF4-FFF2-40B4-BE49-F238E27FC236}">
                <a16:creationId xmlns:a16="http://schemas.microsoft.com/office/drawing/2014/main" id="{EF2D72CD-61AB-4EC7-B2AD-374BF039D69B}"/>
              </a:ext>
            </a:extLst>
          </p:cNvPr>
          <p:cNvSpPr txBox="1"/>
          <p:nvPr/>
        </p:nvSpPr>
        <p:spPr>
          <a:xfrm>
            <a:off x="9976226" y="2652193"/>
            <a:ext cx="385042" cy="523220"/>
          </a:xfrm>
          <a:prstGeom prst="rect">
            <a:avLst/>
          </a:prstGeom>
          <a:noFill/>
        </p:spPr>
        <p:txBody>
          <a:bodyPr wrap="none" rtlCol="0">
            <a:spAutoFit/>
          </a:bodyPr>
          <a:lstStyle/>
          <a:p>
            <a:r>
              <a:rPr lang="en-US" sz="2800" dirty="0">
                <a:solidFill>
                  <a:schemeClr val="bg1"/>
                </a:solidFill>
                <a:latin typeface="Microsoft JhengHei Light" panose="020B0304030504040204" pitchFamily="34" charset="-120"/>
                <a:ea typeface="Microsoft JhengHei Light" panose="020B0304030504040204" pitchFamily="34" charset="-120"/>
              </a:rPr>
              <a:t>3</a:t>
            </a:r>
          </a:p>
        </p:txBody>
      </p:sp>
      <p:sp>
        <p:nvSpPr>
          <p:cNvPr id="19" name="TextBox 18">
            <a:extLst>
              <a:ext uri="{FF2B5EF4-FFF2-40B4-BE49-F238E27FC236}">
                <a16:creationId xmlns:a16="http://schemas.microsoft.com/office/drawing/2014/main" id="{9D7B742F-3502-4373-B9E5-8F40B560BEBD}"/>
              </a:ext>
            </a:extLst>
          </p:cNvPr>
          <p:cNvSpPr txBox="1"/>
          <p:nvPr/>
        </p:nvSpPr>
        <p:spPr>
          <a:xfrm>
            <a:off x="11284029" y="2639432"/>
            <a:ext cx="391454" cy="523220"/>
          </a:xfrm>
          <a:prstGeom prst="rect">
            <a:avLst/>
          </a:prstGeom>
          <a:noFill/>
        </p:spPr>
        <p:txBody>
          <a:bodyPr wrap="none" rtlCol="0">
            <a:spAutoFit/>
          </a:bodyPr>
          <a:lstStyle/>
          <a:p>
            <a:r>
              <a:rPr lang="en-US" sz="2800" dirty="0">
                <a:solidFill>
                  <a:schemeClr val="bg1"/>
                </a:solidFill>
                <a:latin typeface="Microsoft JhengHei Light" panose="020B0304030504040204" pitchFamily="34" charset="-120"/>
                <a:ea typeface="Microsoft JhengHei Light" panose="020B0304030504040204" pitchFamily="34" charset="-120"/>
              </a:rPr>
              <a:t>4</a:t>
            </a:r>
          </a:p>
        </p:txBody>
      </p:sp>
      <p:pic>
        <p:nvPicPr>
          <p:cNvPr id="20" name="Picture 19" descr="Logo&#10;&#10;Description automatically generated">
            <a:extLst>
              <a:ext uri="{FF2B5EF4-FFF2-40B4-BE49-F238E27FC236}">
                <a16:creationId xmlns:a16="http://schemas.microsoft.com/office/drawing/2014/main" id="{A09959AA-597D-4BAA-B73E-A109509C9668}"/>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tretch>
            <a:fillRect/>
          </a:stretch>
        </p:blipFill>
        <p:spPr>
          <a:xfrm>
            <a:off x="10659238" y="202238"/>
            <a:ext cx="1274776" cy="646331"/>
          </a:xfrm>
          <a:prstGeom prst="rect">
            <a:avLst/>
          </a:prstGeom>
        </p:spPr>
      </p:pic>
    </p:spTree>
    <p:extLst>
      <p:ext uri="{BB962C8B-B14F-4D97-AF65-F5344CB8AC3E}">
        <p14:creationId xmlns:p14="http://schemas.microsoft.com/office/powerpoint/2010/main" val="120296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4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140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210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9" presetClass="emph" presetSubtype="0" fill="hold" grpId="1" nodeType="withEffect">
                                  <p:stCondLst>
                                    <p:cond delay="300"/>
                                  </p:stCondLst>
                                  <p:childTnLst>
                                    <p:animClr clrSpc="rgb" dir="cw">
                                      <p:cBhvr override="childStyle">
                                        <p:cTn id="29" dur="500" fill="hold"/>
                                        <p:tgtEl>
                                          <p:spTgt spid="2"/>
                                        </p:tgtEl>
                                        <p:attrNameLst>
                                          <p:attrName>style.color</p:attrName>
                                        </p:attrNameLst>
                                      </p:cBhvr>
                                      <p:to>
                                        <a:srgbClr val="CC0000"/>
                                      </p:to>
                                    </p:animClr>
                                    <p:animClr clrSpc="rgb" dir="cw">
                                      <p:cBhvr>
                                        <p:cTn id="30" dur="500" fill="hold"/>
                                        <p:tgtEl>
                                          <p:spTgt spid="2"/>
                                        </p:tgtEl>
                                        <p:attrNameLst>
                                          <p:attrName>fillcolor</p:attrName>
                                        </p:attrNameLst>
                                      </p:cBhvr>
                                      <p:to>
                                        <a:srgbClr val="CC0000"/>
                                      </p:to>
                                    </p:animClr>
                                    <p:set>
                                      <p:cBhvr>
                                        <p:cTn id="31" dur="500" fill="hold"/>
                                        <p:tgtEl>
                                          <p:spTgt spid="2"/>
                                        </p:tgtEl>
                                        <p:attrNameLst>
                                          <p:attrName>fill.type</p:attrName>
                                        </p:attrNameLst>
                                      </p:cBhvr>
                                      <p:to>
                                        <p:strVal val="solid"/>
                                      </p:to>
                                    </p:set>
                                    <p:set>
                                      <p:cBhvr>
                                        <p:cTn id="32" dur="500" fill="hold"/>
                                        <p:tgtEl>
                                          <p:spTgt spid="2"/>
                                        </p:tgtEl>
                                        <p:attrNameLst>
                                          <p:attrName>fill.on</p:attrName>
                                        </p:attrNameLst>
                                      </p:cBhvr>
                                      <p:to>
                                        <p:strVal val="true"/>
                                      </p:to>
                                    </p:set>
                                  </p:childTnLst>
                                </p:cTn>
                              </p:par>
                              <p:par>
                                <p:cTn id="33" presetID="19" presetClass="emph" presetSubtype="0" fill="hold" grpId="1" nodeType="withEffect">
                                  <p:stCondLst>
                                    <p:cond delay="500"/>
                                  </p:stCondLst>
                                  <p:childTnLst>
                                    <p:animClr clrSpc="rgb" dir="cw">
                                      <p:cBhvr override="childStyle">
                                        <p:cTn id="34" dur="500" fill="hold"/>
                                        <p:tgtEl>
                                          <p:spTgt spid="11"/>
                                        </p:tgtEl>
                                        <p:attrNameLst>
                                          <p:attrName>style.color</p:attrName>
                                        </p:attrNameLst>
                                      </p:cBhvr>
                                      <p:to>
                                        <a:schemeClr val="accent2"/>
                                      </p:to>
                                    </p:animClr>
                                    <p:animClr clrSpc="rgb" dir="cw">
                                      <p:cBhvr>
                                        <p:cTn id="35" dur="500" fill="hold"/>
                                        <p:tgtEl>
                                          <p:spTgt spid="11"/>
                                        </p:tgtEl>
                                        <p:attrNameLst>
                                          <p:attrName>fillcolor</p:attrName>
                                        </p:attrNameLst>
                                      </p:cBhvr>
                                      <p:to>
                                        <a:schemeClr val="accent2"/>
                                      </p:to>
                                    </p:animClr>
                                    <p:set>
                                      <p:cBhvr>
                                        <p:cTn id="36" dur="500" fill="hold"/>
                                        <p:tgtEl>
                                          <p:spTgt spid="11"/>
                                        </p:tgtEl>
                                        <p:attrNameLst>
                                          <p:attrName>fill.type</p:attrName>
                                        </p:attrNameLst>
                                      </p:cBhvr>
                                      <p:to>
                                        <p:strVal val="solid"/>
                                      </p:to>
                                    </p:set>
                                    <p:set>
                                      <p:cBhvr>
                                        <p:cTn id="37" dur="500" fill="hold"/>
                                        <p:tgtEl>
                                          <p:spTgt spid="11"/>
                                        </p:tgtEl>
                                        <p:attrNameLst>
                                          <p:attrName>fill.on</p:attrName>
                                        </p:attrNameLst>
                                      </p:cBhvr>
                                      <p:to>
                                        <p:strVal val="true"/>
                                      </p:to>
                                    </p:set>
                                  </p:childTnLst>
                                </p:cTn>
                              </p:par>
                              <p:par>
                                <p:cTn id="38" presetID="19" presetClass="emph" presetSubtype="0" fill="hold" grpId="1" nodeType="withEffect">
                                  <p:stCondLst>
                                    <p:cond delay="700"/>
                                  </p:stCondLst>
                                  <p:childTnLst>
                                    <p:animClr clrSpc="rgb" dir="cw">
                                      <p:cBhvr override="childStyle">
                                        <p:cTn id="39" dur="500" fill="hold"/>
                                        <p:tgtEl>
                                          <p:spTgt spid="12"/>
                                        </p:tgtEl>
                                        <p:attrNameLst>
                                          <p:attrName>style.color</p:attrName>
                                        </p:attrNameLst>
                                      </p:cBhvr>
                                      <p:to>
                                        <a:srgbClr val="EAE134"/>
                                      </p:to>
                                    </p:animClr>
                                    <p:animClr clrSpc="rgb" dir="cw">
                                      <p:cBhvr>
                                        <p:cTn id="40" dur="500" fill="hold"/>
                                        <p:tgtEl>
                                          <p:spTgt spid="12"/>
                                        </p:tgtEl>
                                        <p:attrNameLst>
                                          <p:attrName>fillcolor</p:attrName>
                                        </p:attrNameLst>
                                      </p:cBhvr>
                                      <p:to>
                                        <a:srgbClr val="EAE134"/>
                                      </p:to>
                                    </p:animClr>
                                    <p:set>
                                      <p:cBhvr>
                                        <p:cTn id="41" dur="500" fill="hold"/>
                                        <p:tgtEl>
                                          <p:spTgt spid="12"/>
                                        </p:tgtEl>
                                        <p:attrNameLst>
                                          <p:attrName>fill.type</p:attrName>
                                        </p:attrNameLst>
                                      </p:cBhvr>
                                      <p:to>
                                        <p:strVal val="solid"/>
                                      </p:to>
                                    </p:set>
                                    <p:set>
                                      <p:cBhvr>
                                        <p:cTn id="42" dur="500" fill="hold"/>
                                        <p:tgtEl>
                                          <p:spTgt spid="12"/>
                                        </p:tgtEl>
                                        <p:attrNameLst>
                                          <p:attrName>fill.on</p:attrName>
                                        </p:attrNameLst>
                                      </p:cBhvr>
                                      <p:to>
                                        <p:strVal val="true"/>
                                      </p:to>
                                    </p:set>
                                  </p:childTnLst>
                                </p:cTn>
                              </p:par>
                              <p:par>
                                <p:cTn id="43" presetID="19" presetClass="emph" presetSubtype="0" fill="hold" grpId="1" nodeType="withEffect">
                                  <p:stCondLst>
                                    <p:cond delay="900"/>
                                  </p:stCondLst>
                                  <p:childTnLst>
                                    <p:animClr clrSpc="rgb" dir="cw">
                                      <p:cBhvr override="childStyle">
                                        <p:cTn id="44" dur="500" fill="hold"/>
                                        <p:tgtEl>
                                          <p:spTgt spid="13"/>
                                        </p:tgtEl>
                                        <p:attrNameLst>
                                          <p:attrName>style.color</p:attrName>
                                        </p:attrNameLst>
                                      </p:cBhvr>
                                      <p:to>
                                        <a:srgbClr val="33CC33"/>
                                      </p:to>
                                    </p:animClr>
                                    <p:animClr clrSpc="rgb" dir="cw">
                                      <p:cBhvr>
                                        <p:cTn id="45" dur="500" fill="hold"/>
                                        <p:tgtEl>
                                          <p:spTgt spid="13"/>
                                        </p:tgtEl>
                                        <p:attrNameLst>
                                          <p:attrName>fillcolor</p:attrName>
                                        </p:attrNameLst>
                                      </p:cBhvr>
                                      <p:to>
                                        <a:srgbClr val="33CC33"/>
                                      </p:to>
                                    </p:animClr>
                                    <p:set>
                                      <p:cBhvr>
                                        <p:cTn id="46" dur="500" fill="hold"/>
                                        <p:tgtEl>
                                          <p:spTgt spid="13"/>
                                        </p:tgtEl>
                                        <p:attrNameLst>
                                          <p:attrName>fill.type</p:attrName>
                                        </p:attrNameLst>
                                      </p:cBhvr>
                                      <p:to>
                                        <p:strVal val="solid"/>
                                      </p:to>
                                    </p:set>
                                    <p:set>
                                      <p:cBhvr>
                                        <p:cTn id="47" dur="500" fill="hold"/>
                                        <p:tgtEl>
                                          <p:spTgt spid="13"/>
                                        </p:tgtEl>
                                        <p:attrNameLst>
                                          <p:attrName>fill.on</p:attrName>
                                        </p:attrNameLst>
                                      </p:cBhvr>
                                      <p:to>
                                        <p:strVal val="true"/>
                                      </p:to>
                                    </p:set>
                                  </p:childTnLst>
                                </p:cTn>
                              </p:par>
                              <p:par>
                                <p:cTn id="48" presetID="19" presetClass="emph" presetSubtype="0" fill="hold" grpId="1" nodeType="withEffect">
                                  <p:stCondLst>
                                    <p:cond delay="1100"/>
                                  </p:stCondLst>
                                  <p:childTnLst>
                                    <p:animClr clrSpc="rgb" dir="cw">
                                      <p:cBhvr override="childStyle">
                                        <p:cTn id="49" dur="500" fill="hold"/>
                                        <p:tgtEl>
                                          <p:spTgt spid="14"/>
                                        </p:tgtEl>
                                        <p:attrNameLst>
                                          <p:attrName>style.color</p:attrName>
                                        </p:attrNameLst>
                                      </p:cBhvr>
                                      <p:to>
                                        <a:schemeClr val="accent1"/>
                                      </p:to>
                                    </p:animClr>
                                    <p:animClr clrSpc="rgb" dir="cw">
                                      <p:cBhvr>
                                        <p:cTn id="50" dur="500" fill="hold"/>
                                        <p:tgtEl>
                                          <p:spTgt spid="14"/>
                                        </p:tgtEl>
                                        <p:attrNameLst>
                                          <p:attrName>fillcolor</p:attrName>
                                        </p:attrNameLst>
                                      </p:cBhvr>
                                      <p:to>
                                        <a:schemeClr val="accent1"/>
                                      </p:to>
                                    </p:animClr>
                                    <p:set>
                                      <p:cBhvr>
                                        <p:cTn id="51" dur="500" fill="hold"/>
                                        <p:tgtEl>
                                          <p:spTgt spid="14"/>
                                        </p:tgtEl>
                                        <p:attrNameLst>
                                          <p:attrName>fill.type</p:attrName>
                                        </p:attrNameLst>
                                      </p:cBhvr>
                                      <p:to>
                                        <p:strVal val="solid"/>
                                      </p:to>
                                    </p:set>
                                    <p:set>
                                      <p:cBhvr>
                                        <p:cTn id="52" dur="500" fill="hold"/>
                                        <p:tgtEl>
                                          <p:spTgt spid="14"/>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childTnLst>
                                </p:cTn>
                              </p:par>
                              <p:par>
                                <p:cTn id="63" presetID="1" presetClass="entr" presetSubtype="0" fill="hold" grpId="0" nodeType="withEffect">
                                  <p:stCondLst>
                                    <p:cond delay="600"/>
                                  </p:stCondLst>
                                  <p:childTnLst>
                                    <p:set>
                                      <p:cBhvr>
                                        <p:cTn id="64" dur="1" fill="hold">
                                          <p:stCondLst>
                                            <p:cond delay="0"/>
                                          </p:stCondLst>
                                        </p:cTn>
                                        <p:tgtEl>
                                          <p:spTgt spid="15"/>
                                        </p:tgtEl>
                                        <p:attrNameLst>
                                          <p:attrName>style.visibility</p:attrName>
                                        </p:attrNameLst>
                                      </p:cBhvr>
                                      <p:to>
                                        <p:strVal val="visible"/>
                                      </p:to>
                                    </p:set>
                                  </p:childTnLst>
                                </p:cTn>
                              </p:par>
                              <p:par>
                                <p:cTn id="65" presetID="1" presetClass="entr" presetSubtype="0" fill="hold" grpId="0" nodeType="withEffect">
                                  <p:stCondLst>
                                    <p:cond delay="900"/>
                                  </p:stCondLst>
                                  <p:childTnLst>
                                    <p:set>
                                      <p:cBhvr>
                                        <p:cTn id="66" dur="1" fill="hold">
                                          <p:stCondLst>
                                            <p:cond delay="0"/>
                                          </p:stCondLst>
                                        </p:cTn>
                                        <p:tgtEl>
                                          <p:spTgt spid="16"/>
                                        </p:tgtEl>
                                        <p:attrNameLst>
                                          <p:attrName>style.visibility</p:attrName>
                                        </p:attrNameLst>
                                      </p:cBhvr>
                                      <p:to>
                                        <p:strVal val="visible"/>
                                      </p:to>
                                    </p:set>
                                  </p:childTnLst>
                                </p:cTn>
                              </p:par>
                              <p:par>
                                <p:cTn id="67" presetID="1" presetClass="entr" presetSubtype="0" fill="hold" grpId="0" nodeType="withEffect">
                                  <p:stCondLst>
                                    <p:cond delay="1200"/>
                                  </p:stCondLst>
                                  <p:childTnLst>
                                    <p:set>
                                      <p:cBhvr>
                                        <p:cTn id="68" dur="1" fill="hold">
                                          <p:stCondLst>
                                            <p:cond delay="0"/>
                                          </p:stCondLst>
                                        </p:cTn>
                                        <p:tgtEl>
                                          <p:spTgt spid="17"/>
                                        </p:tgtEl>
                                        <p:attrNameLst>
                                          <p:attrName>style.visibility</p:attrName>
                                        </p:attrNameLst>
                                      </p:cBhvr>
                                      <p:to>
                                        <p:strVal val="visible"/>
                                      </p:to>
                                    </p:set>
                                  </p:childTnLst>
                                </p:cTn>
                              </p:par>
                              <p:par>
                                <p:cTn id="69" presetID="1" presetClass="entr" presetSubtype="0" fill="hold" grpId="0" nodeType="withEffect">
                                  <p:stCondLst>
                                    <p:cond delay="1500"/>
                                  </p:stCondLst>
                                  <p:childTnLst>
                                    <p:set>
                                      <p:cBhvr>
                                        <p:cTn id="70" dur="1" fill="hold">
                                          <p:stCondLst>
                                            <p:cond delay="0"/>
                                          </p:stCondLst>
                                        </p:cTn>
                                        <p:tgtEl>
                                          <p:spTgt spid="18"/>
                                        </p:tgtEl>
                                        <p:attrNameLst>
                                          <p:attrName>style.visibility</p:attrName>
                                        </p:attrNameLst>
                                      </p:cBhvr>
                                      <p:to>
                                        <p:strVal val="visible"/>
                                      </p:to>
                                    </p:set>
                                  </p:childTnLst>
                                </p:cTn>
                              </p:par>
                              <p:par>
                                <p:cTn id="71" presetID="1" presetClass="entr" presetSubtype="0" fill="hold" grpId="0" nodeType="withEffect">
                                  <p:stCondLst>
                                    <p:cond delay="1700"/>
                                  </p:stCondLst>
                                  <p:childTnLst>
                                    <p:set>
                                      <p:cBhvr>
                                        <p:cTn id="7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2" grpId="0" animBg="1"/>
      <p:bldP spid="2" grpId="1" animBg="1"/>
      <p:bldP spid="11" grpId="0" animBg="1"/>
      <p:bldP spid="11" grpId="1" animBg="1"/>
      <p:bldP spid="12" grpId="0" animBg="1"/>
      <p:bldP spid="12" grpId="1" animBg="1"/>
      <p:bldP spid="13" grpId="0" animBg="1"/>
      <p:bldP spid="13" grpId="1" animBg="1"/>
      <p:bldP spid="14" grpId="0" animBg="1"/>
      <p:bldP spid="14" grpId="1" animBg="1"/>
      <p:bldP spid="15" grpId="0"/>
      <p:bldP spid="16" grpId="0"/>
      <p:bldP spid="17"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B50629-CBA0-48F2-8E12-DA8CF1EEF288}"/>
              </a:ext>
            </a:extLst>
          </p:cNvPr>
          <p:cNvSpPr txBox="1"/>
          <p:nvPr/>
        </p:nvSpPr>
        <p:spPr>
          <a:xfrm>
            <a:off x="574486" y="3256660"/>
            <a:ext cx="3672672" cy="646331"/>
          </a:xfrm>
          <a:prstGeom prst="rect">
            <a:avLst/>
          </a:prstGeom>
          <a:noFill/>
        </p:spPr>
        <p:txBody>
          <a:bodyPr wrap="none" rtlCol="0">
            <a:spAutoFit/>
          </a:bodyPr>
          <a:lstStyle/>
          <a:p>
            <a:r>
              <a:rPr lang="en-US" sz="3600" dirty="0">
                <a:solidFill>
                  <a:schemeClr val="bg1"/>
                </a:solidFill>
                <a:latin typeface="Microsoft JhengHei Light" panose="020B0304030504040204" pitchFamily="34" charset="-120"/>
                <a:ea typeface="Microsoft JhengHei Light" panose="020B0304030504040204" pitchFamily="34" charset="-120"/>
              </a:rPr>
              <a:t>experience goals</a:t>
            </a:r>
          </a:p>
        </p:txBody>
      </p:sp>
      <p:pic>
        <p:nvPicPr>
          <p:cNvPr id="3" name="Picture 2" descr="Logo&#10;&#10;Description automatically generated">
            <a:extLst>
              <a:ext uri="{FF2B5EF4-FFF2-40B4-BE49-F238E27FC236}">
                <a16:creationId xmlns:a16="http://schemas.microsoft.com/office/drawing/2014/main" id="{D5E22581-B597-489A-AD85-D31604FB075E}"/>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tretch>
            <a:fillRect/>
          </a:stretch>
        </p:blipFill>
        <p:spPr>
          <a:xfrm>
            <a:off x="10659238" y="202238"/>
            <a:ext cx="1274776" cy="646331"/>
          </a:xfrm>
          <a:prstGeom prst="rect">
            <a:avLst/>
          </a:prstGeom>
        </p:spPr>
      </p:pic>
      <p:sp>
        <p:nvSpPr>
          <p:cNvPr id="4" name="TextBox 3">
            <a:extLst>
              <a:ext uri="{FF2B5EF4-FFF2-40B4-BE49-F238E27FC236}">
                <a16:creationId xmlns:a16="http://schemas.microsoft.com/office/drawing/2014/main" id="{43ED1293-8966-49DD-81C5-5A955A39EA65}"/>
              </a:ext>
            </a:extLst>
          </p:cNvPr>
          <p:cNvSpPr txBox="1"/>
          <p:nvPr/>
        </p:nvSpPr>
        <p:spPr>
          <a:xfrm>
            <a:off x="5005682" y="2515468"/>
            <a:ext cx="5231047" cy="584775"/>
          </a:xfrm>
          <a:prstGeom prst="rect">
            <a:avLst/>
          </a:prstGeom>
          <a:noFill/>
        </p:spPr>
        <p:txBody>
          <a:bodyPr wrap="none" rtlCol="0">
            <a:spAutoFit/>
          </a:bodyPr>
          <a:lstStyle/>
          <a:p>
            <a:r>
              <a:rPr lang="en-US" sz="3200" dirty="0">
                <a:solidFill>
                  <a:schemeClr val="bg1"/>
                </a:solidFill>
                <a:latin typeface="Microsoft JhengHei Light" panose="020B0304030504040204" pitchFamily="34" charset="-120"/>
                <a:ea typeface="Microsoft JhengHei Light" panose="020B0304030504040204" pitchFamily="34" charset="-120"/>
              </a:rPr>
              <a:t>unique floor space covered</a:t>
            </a:r>
          </a:p>
        </p:txBody>
      </p:sp>
      <p:sp>
        <p:nvSpPr>
          <p:cNvPr id="6" name="TextBox 5">
            <a:extLst>
              <a:ext uri="{FF2B5EF4-FFF2-40B4-BE49-F238E27FC236}">
                <a16:creationId xmlns:a16="http://schemas.microsoft.com/office/drawing/2014/main" id="{41B262C5-3CED-43C9-95C8-87AAA06D618B}"/>
              </a:ext>
            </a:extLst>
          </p:cNvPr>
          <p:cNvSpPr txBox="1"/>
          <p:nvPr/>
        </p:nvSpPr>
        <p:spPr>
          <a:xfrm>
            <a:off x="5005682" y="4059405"/>
            <a:ext cx="6739474" cy="584775"/>
          </a:xfrm>
          <a:prstGeom prst="rect">
            <a:avLst/>
          </a:prstGeom>
          <a:noFill/>
        </p:spPr>
        <p:txBody>
          <a:bodyPr wrap="none" rtlCol="0">
            <a:spAutoFit/>
          </a:bodyPr>
          <a:lstStyle/>
          <a:p>
            <a:r>
              <a:rPr lang="en-US" sz="3200" dirty="0">
                <a:solidFill>
                  <a:schemeClr val="bg1"/>
                </a:solidFill>
                <a:latin typeface="Microsoft JhengHei Light" panose="020B0304030504040204" pitchFamily="34" charset="-120"/>
                <a:ea typeface="Microsoft JhengHei Light" panose="020B0304030504040204" pitchFamily="34" charset="-120"/>
              </a:rPr>
              <a:t>more evenly spaced gem collection</a:t>
            </a:r>
          </a:p>
        </p:txBody>
      </p:sp>
      <p:sp>
        <p:nvSpPr>
          <p:cNvPr id="2" name="Left Brace 1">
            <a:extLst>
              <a:ext uri="{FF2B5EF4-FFF2-40B4-BE49-F238E27FC236}">
                <a16:creationId xmlns:a16="http://schemas.microsoft.com/office/drawing/2014/main" id="{6387B899-3099-424F-91AE-CD800E9798E8}"/>
              </a:ext>
            </a:extLst>
          </p:cNvPr>
          <p:cNvSpPr/>
          <p:nvPr/>
        </p:nvSpPr>
        <p:spPr>
          <a:xfrm>
            <a:off x="4361458" y="2807856"/>
            <a:ext cx="529924" cy="1543937"/>
          </a:xfrm>
          <a:prstGeom prst="leftBrace">
            <a:avLst/>
          </a:prstGeom>
          <a:ln w="63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27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B50629-CBA0-48F2-8E12-DA8CF1EEF288}"/>
              </a:ext>
            </a:extLst>
          </p:cNvPr>
          <p:cNvSpPr txBox="1"/>
          <p:nvPr/>
        </p:nvSpPr>
        <p:spPr>
          <a:xfrm>
            <a:off x="10460" y="2497976"/>
            <a:ext cx="12181540" cy="1862048"/>
          </a:xfrm>
          <a:prstGeom prst="rect">
            <a:avLst/>
          </a:prstGeom>
          <a:noFill/>
        </p:spPr>
        <p:txBody>
          <a:bodyPr wrap="none" rtlCol="0">
            <a:spAutoFit/>
          </a:bodyPr>
          <a:lstStyle/>
          <a:p>
            <a:r>
              <a:rPr lang="en-US" sz="11500" dirty="0">
                <a:solidFill>
                  <a:schemeClr val="bg1"/>
                </a:solidFill>
                <a:latin typeface="Microsoft JhengHei Light" panose="020B0304030504040204" pitchFamily="34" charset="-120"/>
                <a:ea typeface="Microsoft JhengHei Light" panose="020B0304030504040204" pitchFamily="34" charset="-120"/>
              </a:rPr>
              <a:t>operationalization</a:t>
            </a:r>
          </a:p>
        </p:txBody>
      </p:sp>
      <p:pic>
        <p:nvPicPr>
          <p:cNvPr id="3" name="Picture 2" descr="Logo&#10;&#10;Description automatically generated">
            <a:extLst>
              <a:ext uri="{FF2B5EF4-FFF2-40B4-BE49-F238E27FC236}">
                <a16:creationId xmlns:a16="http://schemas.microsoft.com/office/drawing/2014/main" id="{D5E22581-B597-489A-AD85-D31604FB075E}"/>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tretch>
            <a:fillRect/>
          </a:stretch>
        </p:blipFill>
        <p:spPr>
          <a:xfrm>
            <a:off x="10659238" y="202238"/>
            <a:ext cx="1274776" cy="646331"/>
          </a:xfrm>
          <a:prstGeom prst="rect">
            <a:avLst/>
          </a:prstGeom>
        </p:spPr>
      </p:pic>
      <p:grpSp>
        <p:nvGrpSpPr>
          <p:cNvPr id="2" name="Group 1">
            <a:extLst>
              <a:ext uri="{FF2B5EF4-FFF2-40B4-BE49-F238E27FC236}">
                <a16:creationId xmlns:a16="http://schemas.microsoft.com/office/drawing/2014/main" id="{43C6B50E-FD64-4CD8-9BA6-41F28D9CCC3B}"/>
              </a:ext>
            </a:extLst>
          </p:cNvPr>
          <p:cNvGrpSpPr/>
          <p:nvPr/>
        </p:nvGrpSpPr>
        <p:grpSpPr>
          <a:xfrm>
            <a:off x="561380" y="4782757"/>
            <a:ext cx="11069240" cy="923330"/>
            <a:chOff x="561380" y="4782757"/>
            <a:chExt cx="11069240" cy="923330"/>
          </a:xfrm>
        </p:grpSpPr>
        <p:sp>
          <p:nvSpPr>
            <p:cNvPr id="4" name="TextBox 3">
              <a:extLst>
                <a:ext uri="{FF2B5EF4-FFF2-40B4-BE49-F238E27FC236}">
                  <a16:creationId xmlns:a16="http://schemas.microsoft.com/office/drawing/2014/main" id="{F056D5AC-1E2A-4AD2-B8A4-E4C58EAEC4A1}"/>
                </a:ext>
              </a:extLst>
            </p:cNvPr>
            <p:cNvSpPr txBox="1"/>
            <p:nvPr/>
          </p:nvSpPr>
          <p:spPr>
            <a:xfrm>
              <a:off x="561380" y="4952035"/>
              <a:ext cx="6399637" cy="584775"/>
            </a:xfrm>
            <a:prstGeom prst="rect">
              <a:avLst/>
            </a:prstGeom>
            <a:noFill/>
          </p:spPr>
          <p:txBody>
            <a:bodyPr wrap="none" rtlCol="0">
              <a:spAutoFit/>
            </a:bodyPr>
            <a:lstStyle/>
            <a:p>
              <a:r>
                <a:rPr lang="en-US" sz="3200" dirty="0">
                  <a:solidFill>
                    <a:schemeClr val="bg1"/>
                  </a:solidFill>
                  <a:latin typeface="Microsoft JhengHei Light" panose="020B0304030504040204" pitchFamily="34" charset="-120"/>
                  <a:ea typeface="Microsoft JhengHei Light" panose="020B0304030504040204" pitchFamily="34" charset="-120"/>
                </a:rPr>
                <a:t>percentage of floorspace covered</a:t>
              </a:r>
            </a:p>
          </p:txBody>
        </p:sp>
        <p:sp>
          <p:nvSpPr>
            <p:cNvPr id="6" name="TextBox 5">
              <a:extLst>
                <a:ext uri="{FF2B5EF4-FFF2-40B4-BE49-F238E27FC236}">
                  <a16:creationId xmlns:a16="http://schemas.microsoft.com/office/drawing/2014/main" id="{67E65CE1-61F1-497F-B441-A1010437DE80}"/>
                </a:ext>
              </a:extLst>
            </p:cNvPr>
            <p:cNvSpPr txBox="1"/>
            <p:nvPr/>
          </p:nvSpPr>
          <p:spPr>
            <a:xfrm>
              <a:off x="7305397" y="4952035"/>
              <a:ext cx="4325223" cy="584775"/>
            </a:xfrm>
            <a:prstGeom prst="rect">
              <a:avLst/>
            </a:prstGeom>
            <a:noFill/>
          </p:spPr>
          <p:txBody>
            <a:bodyPr wrap="none" rtlCol="0">
              <a:spAutoFit/>
            </a:bodyPr>
            <a:lstStyle/>
            <a:p>
              <a:r>
                <a:rPr lang="en-US" sz="3200" dirty="0">
                  <a:solidFill>
                    <a:schemeClr val="bg1"/>
                  </a:solidFill>
                  <a:latin typeface="Microsoft JhengHei Light" panose="020B0304030504040204" pitchFamily="34" charset="-120"/>
                  <a:ea typeface="Microsoft JhengHei Light" panose="020B0304030504040204" pitchFamily="34" charset="-120"/>
                </a:rPr>
                <a:t>variation of gem times</a:t>
              </a:r>
            </a:p>
          </p:txBody>
        </p:sp>
        <p:sp>
          <p:nvSpPr>
            <p:cNvPr id="7" name="TextBox 6">
              <a:extLst>
                <a:ext uri="{FF2B5EF4-FFF2-40B4-BE49-F238E27FC236}">
                  <a16:creationId xmlns:a16="http://schemas.microsoft.com/office/drawing/2014/main" id="{67CF50D8-E0CF-41E0-85E4-E70E3F675215}"/>
                </a:ext>
              </a:extLst>
            </p:cNvPr>
            <p:cNvSpPr txBox="1"/>
            <p:nvPr/>
          </p:nvSpPr>
          <p:spPr>
            <a:xfrm>
              <a:off x="6870170" y="4782757"/>
              <a:ext cx="458780" cy="923330"/>
            </a:xfrm>
            <a:prstGeom prst="rect">
              <a:avLst/>
            </a:prstGeom>
            <a:noFill/>
          </p:spPr>
          <p:txBody>
            <a:bodyPr wrap="none" rtlCol="0">
              <a:spAutoFit/>
            </a:bodyPr>
            <a:lstStyle/>
            <a:p>
              <a:r>
                <a:rPr lang="en-US" sz="5400" dirty="0">
                  <a:solidFill>
                    <a:schemeClr val="accent4"/>
                  </a:solidFill>
                  <a:latin typeface="Microsoft JhengHei Light" panose="020B0304030504040204" pitchFamily="34" charset="-120"/>
                  <a:ea typeface="Microsoft JhengHei Light" panose="020B0304030504040204" pitchFamily="34" charset="-120"/>
                </a:rPr>
                <a:t>/</a:t>
              </a:r>
            </a:p>
          </p:txBody>
        </p:sp>
      </p:grpSp>
    </p:spTree>
    <p:extLst>
      <p:ext uri="{BB962C8B-B14F-4D97-AF65-F5344CB8AC3E}">
        <p14:creationId xmlns:p14="http://schemas.microsoft.com/office/powerpoint/2010/main" val="1543374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42" presetClass="path" presetSubtype="0" accel="50000" decel="50000" fill="hold" grpId="0" nodeType="withEffect">
                                  <p:stCondLst>
                                    <p:cond delay="0"/>
                                  </p:stCondLst>
                                  <p:childTnLst>
                                    <p:animMotion origin="layout" path="M -6.25E-7 0 L -6.25E-7 -0.21111 " pathEditMode="relative" rAng="0" ptsTypes="AA">
                                      <p:cBhvr>
                                        <p:cTn id="10" dur="500" fill="hold"/>
                                        <p:tgtEl>
                                          <p:spTgt spid="5"/>
                                        </p:tgtEl>
                                        <p:attrNameLst>
                                          <p:attrName>ppt_x</p:attrName>
                                          <p:attrName>ppt_y</p:attrName>
                                        </p:attrNameLst>
                                      </p:cBhvr>
                                      <p:rCtr x="0" y="-10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B50629-CBA0-48F2-8E12-DA8CF1EEF288}"/>
              </a:ext>
            </a:extLst>
          </p:cNvPr>
          <p:cNvSpPr txBox="1"/>
          <p:nvPr/>
        </p:nvSpPr>
        <p:spPr>
          <a:xfrm rot="16200000">
            <a:off x="-2917213" y="2828836"/>
            <a:ext cx="6734536" cy="1200329"/>
          </a:xfrm>
          <a:prstGeom prst="rect">
            <a:avLst/>
          </a:prstGeom>
          <a:noFill/>
        </p:spPr>
        <p:txBody>
          <a:bodyPr wrap="none" rtlCol="0">
            <a:spAutoFit/>
          </a:bodyPr>
          <a:lstStyle/>
          <a:p>
            <a:r>
              <a:rPr lang="en-US" sz="7200" dirty="0">
                <a:solidFill>
                  <a:schemeClr val="bg1"/>
                </a:solidFill>
                <a:latin typeface="Microsoft JhengHei Light" panose="020B0304030504040204" pitchFamily="34" charset="-120"/>
                <a:ea typeface="Microsoft JhengHei Light" panose="020B0304030504040204" pitchFamily="34" charset="-120"/>
              </a:rPr>
              <a:t>instrumentation</a:t>
            </a:r>
          </a:p>
        </p:txBody>
      </p:sp>
      <p:pic>
        <p:nvPicPr>
          <p:cNvPr id="3" name="Picture 2" descr="Logo&#10;&#10;Description automatically generated">
            <a:extLst>
              <a:ext uri="{FF2B5EF4-FFF2-40B4-BE49-F238E27FC236}">
                <a16:creationId xmlns:a16="http://schemas.microsoft.com/office/drawing/2014/main" id="{D5E22581-B597-489A-AD85-D31604FB075E}"/>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tretch>
            <a:fillRect/>
          </a:stretch>
        </p:blipFill>
        <p:spPr>
          <a:xfrm>
            <a:off x="10659238" y="202238"/>
            <a:ext cx="1274776" cy="646331"/>
          </a:xfrm>
          <a:prstGeom prst="rect">
            <a:avLst/>
          </a:prstGeom>
        </p:spPr>
      </p:pic>
      <p:sp>
        <p:nvSpPr>
          <p:cNvPr id="4" name="TextBox 3">
            <a:extLst>
              <a:ext uri="{FF2B5EF4-FFF2-40B4-BE49-F238E27FC236}">
                <a16:creationId xmlns:a16="http://schemas.microsoft.com/office/drawing/2014/main" id="{C9D0A92F-231C-4D86-AD26-8524B06E49B3}"/>
              </a:ext>
            </a:extLst>
          </p:cNvPr>
          <p:cNvSpPr txBox="1"/>
          <p:nvPr/>
        </p:nvSpPr>
        <p:spPr>
          <a:xfrm>
            <a:off x="1050220" y="202238"/>
            <a:ext cx="1657826" cy="584775"/>
          </a:xfrm>
          <a:prstGeom prst="rect">
            <a:avLst/>
          </a:prstGeom>
          <a:noFill/>
        </p:spPr>
        <p:txBody>
          <a:bodyPr wrap="none" rtlCol="0">
            <a:spAutoFit/>
          </a:bodyPr>
          <a:lstStyle/>
          <a:p>
            <a:r>
              <a:rPr lang="en-US" sz="3200" dirty="0">
                <a:solidFill>
                  <a:schemeClr val="bg1"/>
                </a:solidFill>
                <a:latin typeface="Microsoft JhengHei Light" panose="020B0304030504040204" pitchFamily="34" charset="-120"/>
                <a:ea typeface="Microsoft JhengHei Light" panose="020B0304030504040204" pitchFamily="34" charset="-120"/>
              </a:rPr>
              <a:t>tracking</a:t>
            </a:r>
          </a:p>
        </p:txBody>
      </p:sp>
      <p:sp>
        <p:nvSpPr>
          <p:cNvPr id="6" name="TextBox 5">
            <a:extLst>
              <a:ext uri="{FF2B5EF4-FFF2-40B4-BE49-F238E27FC236}">
                <a16:creationId xmlns:a16="http://schemas.microsoft.com/office/drawing/2014/main" id="{77BC6462-FD17-4FF8-A212-30C1EE8B6029}"/>
              </a:ext>
            </a:extLst>
          </p:cNvPr>
          <p:cNvSpPr txBox="1"/>
          <p:nvPr/>
        </p:nvSpPr>
        <p:spPr>
          <a:xfrm>
            <a:off x="2350403" y="927519"/>
            <a:ext cx="1768433" cy="584775"/>
          </a:xfrm>
          <a:prstGeom prst="rect">
            <a:avLst/>
          </a:prstGeom>
          <a:noFill/>
        </p:spPr>
        <p:txBody>
          <a:bodyPr wrap="none" rtlCol="0">
            <a:spAutoFit/>
          </a:bodyPr>
          <a:lstStyle/>
          <a:p>
            <a:r>
              <a:rPr lang="en-US" sz="3200" dirty="0">
                <a:solidFill>
                  <a:schemeClr val="bg1"/>
                </a:solidFill>
                <a:latin typeface="Microsoft JhengHei Light" panose="020B0304030504040204" pitchFamily="34" charset="-120"/>
                <a:ea typeface="Microsoft JhengHei Light" panose="020B0304030504040204" pitchFamily="34" charset="-120"/>
              </a:rPr>
              <a:t>variation</a:t>
            </a:r>
          </a:p>
        </p:txBody>
      </p:sp>
      <p:sp>
        <p:nvSpPr>
          <p:cNvPr id="7" name="TextBox 6">
            <a:extLst>
              <a:ext uri="{FF2B5EF4-FFF2-40B4-BE49-F238E27FC236}">
                <a16:creationId xmlns:a16="http://schemas.microsoft.com/office/drawing/2014/main" id="{A4ED9C04-223E-4002-9B38-2FE78EEAC7CD}"/>
              </a:ext>
            </a:extLst>
          </p:cNvPr>
          <p:cNvSpPr txBox="1"/>
          <p:nvPr/>
        </p:nvSpPr>
        <p:spPr>
          <a:xfrm>
            <a:off x="2350403" y="2849121"/>
            <a:ext cx="2812565" cy="584775"/>
          </a:xfrm>
          <a:prstGeom prst="rect">
            <a:avLst/>
          </a:prstGeom>
          <a:noFill/>
        </p:spPr>
        <p:txBody>
          <a:bodyPr wrap="none" rtlCol="0">
            <a:spAutoFit/>
          </a:bodyPr>
          <a:lstStyle/>
          <a:p>
            <a:r>
              <a:rPr lang="en-US" sz="3200" dirty="0">
                <a:solidFill>
                  <a:schemeClr val="bg1"/>
                </a:solidFill>
                <a:latin typeface="Microsoft JhengHei Light" panose="020B0304030504040204" pitchFamily="34" charset="-120"/>
                <a:ea typeface="Microsoft JhengHei Light" panose="020B0304030504040204" pitchFamily="34" charset="-120"/>
              </a:rPr>
              <a:t>unique spaces</a:t>
            </a:r>
          </a:p>
        </p:txBody>
      </p:sp>
      <p:sp>
        <p:nvSpPr>
          <p:cNvPr id="8" name="TextBox 7">
            <a:extLst>
              <a:ext uri="{FF2B5EF4-FFF2-40B4-BE49-F238E27FC236}">
                <a16:creationId xmlns:a16="http://schemas.microsoft.com/office/drawing/2014/main" id="{6A9441A1-C5A2-4FDE-BD32-497DD3C1718D}"/>
              </a:ext>
            </a:extLst>
          </p:cNvPr>
          <p:cNvSpPr txBox="1"/>
          <p:nvPr/>
        </p:nvSpPr>
        <p:spPr>
          <a:xfrm>
            <a:off x="2350403" y="4956980"/>
            <a:ext cx="2920992" cy="584775"/>
          </a:xfrm>
          <a:prstGeom prst="rect">
            <a:avLst/>
          </a:prstGeom>
          <a:noFill/>
        </p:spPr>
        <p:txBody>
          <a:bodyPr wrap="none" rtlCol="0">
            <a:spAutoFit/>
          </a:bodyPr>
          <a:lstStyle/>
          <a:p>
            <a:r>
              <a:rPr lang="en-US" sz="3200" dirty="0">
                <a:solidFill>
                  <a:schemeClr val="bg1"/>
                </a:solidFill>
                <a:latin typeface="Microsoft JhengHei Light" panose="020B0304030504040204" pitchFamily="34" charset="-120"/>
                <a:ea typeface="Microsoft JhengHei Light" panose="020B0304030504040204" pitchFamily="34" charset="-120"/>
              </a:rPr>
              <a:t>average player</a:t>
            </a:r>
          </a:p>
        </p:txBody>
      </p:sp>
      <p:sp>
        <p:nvSpPr>
          <p:cNvPr id="9" name="TextBox 8">
            <a:extLst>
              <a:ext uri="{FF2B5EF4-FFF2-40B4-BE49-F238E27FC236}">
                <a16:creationId xmlns:a16="http://schemas.microsoft.com/office/drawing/2014/main" id="{2187972A-07BE-4356-AAC5-ACEEAC41E9AD}"/>
              </a:ext>
            </a:extLst>
          </p:cNvPr>
          <p:cNvSpPr txBox="1"/>
          <p:nvPr/>
        </p:nvSpPr>
        <p:spPr>
          <a:xfrm>
            <a:off x="3381835" y="1533979"/>
            <a:ext cx="7641765" cy="1200329"/>
          </a:xfrm>
          <a:prstGeom prst="rect">
            <a:avLst/>
          </a:prstGeom>
          <a:noFill/>
        </p:spPr>
        <p:txBody>
          <a:bodyPr wrap="square" rtlCol="0">
            <a:spAutoFit/>
          </a:bodyPr>
          <a:lstStyle/>
          <a:p>
            <a:r>
              <a:rPr lang="en-US" dirty="0">
                <a:solidFill>
                  <a:schemeClr val="bg1"/>
                </a:solidFill>
                <a:latin typeface="Microsoft JhengHei Light" panose="020B0304030504040204" pitchFamily="34" charset="-120"/>
                <a:ea typeface="Microsoft JhengHei Light" panose="020B0304030504040204" pitchFamily="34" charset="-120"/>
              </a:rPr>
              <a:t>the database records the time at which each gem piece is picked up. the difference between each pickup time was averaged in excel and the value represents the variation per player. </a:t>
            </a:r>
            <a:r>
              <a:rPr lang="en-US" dirty="0">
                <a:solidFill>
                  <a:schemeClr val="accent4"/>
                </a:solidFill>
                <a:latin typeface="Microsoft JhengHei Light" panose="020B0304030504040204" pitchFamily="34" charset="-120"/>
                <a:ea typeface="Microsoft JhengHei Light" panose="020B0304030504040204" pitchFamily="34" charset="-120"/>
              </a:rPr>
              <a:t>the goal was to </a:t>
            </a:r>
            <a:r>
              <a:rPr lang="en-US" dirty="0">
                <a:solidFill>
                  <a:srgbClr val="00EBE6"/>
                </a:solidFill>
                <a:latin typeface="Microsoft JhengHei Light" panose="020B0304030504040204" pitchFamily="34" charset="-120"/>
                <a:ea typeface="Microsoft JhengHei Light" panose="020B0304030504040204" pitchFamily="34" charset="-120"/>
              </a:rPr>
              <a:t>reduce</a:t>
            </a:r>
            <a:r>
              <a:rPr lang="en-US" dirty="0">
                <a:solidFill>
                  <a:schemeClr val="accent4"/>
                </a:solidFill>
                <a:latin typeface="Microsoft JhengHei Light" panose="020B0304030504040204" pitchFamily="34" charset="-120"/>
                <a:ea typeface="Microsoft JhengHei Light" panose="020B0304030504040204" pitchFamily="34" charset="-120"/>
              </a:rPr>
              <a:t> this number.</a:t>
            </a:r>
            <a:endParaRPr lang="en-US" sz="2800" dirty="0">
              <a:solidFill>
                <a:schemeClr val="accent4"/>
              </a:solidFill>
              <a:latin typeface="Microsoft JhengHei Light" panose="020B0304030504040204" pitchFamily="34" charset="-120"/>
              <a:ea typeface="Microsoft JhengHei Light" panose="020B0304030504040204" pitchFamily="34" charset="-120"/>
            </a:endParaRPr>
          </a:p>
        </p:txBody>
      </p:sp>
      <p:sp>
        <p:nvSpPr>
          <p:cNvPr id="10" name="TextBox 9">
            <a:extLst>
              <a:ext uri="{FF2B5EF4-FFF2-40B4-BE49-F238E27FC236}">
                <a16:creationId xmlns:a16="http://schemas.microsoft.com/office/drawing/2014/main" id="{721A7373-C715-46D4-951A-64B8BA30B056}"/>
              </a:ext>
            </a:extLst>
          </p:cNvPr>
          <p:cNvSpPr txBox="1"/>
          <p:nvPr/>
        </p:nvSpPr>
        <p:spPr>
          <a:xfrm>
            <a:off x="3381834" y="3476256"/>
            <a:ext cx="7641765" cy="1477328"/>
          </a:xfrm>
          <a:prstGeom prst="rect">
            <a:avLst/>
          </a:prstGeom>
          <a:noFill/>
        </p:spPr>
        <p:txBody>
          <a:bodyPr wrap="square" rtlCol="0">
            <a:spAutoFit/>
          </a:bodyPr>
          <a:lstStyle/>
          <a:p>
            <a:r>
              <a:rPr lang="en-US" dirty="0">
                <a:solidFill>
                  <a:schemeClr val="bg1"/>
                </a:solidFill>
                <a:latin typeface="Microsoft JhengHei Light" panose="020B0304030504040204" pitchFamily="34" charset="-120"/>
                <a:ea typeface="Microsoft JhengHei Light" panose="020B0304030504040204" pitchFamily="34" charset="-120"/>
              </a:rPr>
              <a:t>an array was created the same size as the map. for each location, a player landed on, the value at the corresponding location was changed in the array. upon victory or shutdown, the total number of unique squares a player had stepped on was counted. </a:t>
            </a:r>
            <a:r>
              <a:rPr lang="en-US" dirty="0">
                <a:solidFill>
                  <a:schemeClr val="accent4"/>
                </a:solidFill>
                <a:latin typeface="Microsoft JhengHei Light" panose="020B0304030504040204" pitchFamily="34" charset="-120"/>
                <a:ea typeface="Microsoft JhengHei Light" panose="020B0304030504040204" pitchFamily="34" charset="-120"/>
              </a:rPr>
              <a:t>the goal was to </a:t>
            </a:r>
            <a:r>
              <a:rPr lang="en-US" dirty="0">
                <a:solidFill>
                  <a:srgbClr val="00EBE6"/>
                </a:solidFill>
                <a:latin typeface="Microsoft JhengHei Light" panose="020B0304030504040204" pitchFamily="34" charset="-120"/>
                <a:ea typeface="Microsoft JhengHei Light" panose="020B0304030504040204" pitchFamily="34" charset="-120"/>
              </a:rPr>
              <a:t>increase</a:t>
            </a:r>
            <a:r>
              <a:rPr lang="en-US" dirty="0">
                <a:solidFill>
                  <a:schemeClr val="accent4"/>
                </a:solidFill>
                <a:latin typeface="Microsoft JhengHei Light" panose="020B0304030504040204" pitchFamily="34" charset="-120"/>
                <a:ea typeface="Microsoft JhengHei Light" panose="020B0304030504040204" pitchFamily="34" charset="-120"/>
              </a:rPr>
              <a:t> this number.</a:t>
            </a:r>
            <a:endParaRPr lang="en-US" sz="2800" dirty="0">
              <a:solidFill>
                <a:schemeClr val="accent4"/>
              </a:solidFill>
              <a:latin typeface="Microsoft JhengHei Light" panose="020B0304030504040204" pitchFamily="34" charset="-120"/>
              <a:ea typeface="Microsoft JhengHei Light" panose="020B0304030504040204" pitchFamily="34" charset="-120"/>
            </a:endParaRPr>
          </a:p>
        </p:txBody>
      </p:sp>
      <p:sp>
        <p:nvSpPr>
          <p:cNvPr id="11" name="TextBox 10">
            <a:extLst>
              <a:ext uri="{FF2B5EF4-FFF2-40B4-BE49-F238E27FC236}">
                <a16:creationId xmlns:a16="http://schemas.microsoft.com/office/drawing/2014/main" id="{85E9A925-D229-41D1-B592-8F16C24F1A8D}"/>
              </a:ext>
            </a:extLst>
          </p:cNvPr>
          <p:cNvSpPr txBox="1"/>
          <p:nvPr/>
        </p:nvSpPr>
        <p:spPr>
          <a:xfrm>
            <a:off x="3381834" y="5589127"/>
            <a:ext cx="7641765" cy="646331"/>
          </a:xfrm>
          <a:prstGeom prst="rect">
            <a:avLst/>
          </a:prstGeom>
          <a:noFill/>
        </p:spPr>
        <p:txBody>
          <a:bodyPr wrap="square" rtlCol="0">
            <a:spAutoFit/>
          </a:bodyPr>
          <a:lstStyle/>
          <a:p>
            <a:r>
              <a:rPr lang="en-US" dirty="0">
                <a:solidFill>
                  <a:schemeClr val="accent4"/>
                </a:solidFill>
                <a:latin typeface="Microsoft JhengHei Light" panose="020B0304030504040204" pitchFamily="34" charset="-120"/>
                <a:ea typeface="Microsoft JhengHei Light" panose="020B0304030504040204" pitchFamily="34" charset="-120"/>
              </a:rPr>
              <a:t>all collected data </a:t>
            </a:r>
            <a:r>
              <a:rPr lang="en-US" dirty="0">
                <a:solidFill>
                  <a:schemeClr val="bg1"/>
                </a:solidFill>
                <a:latin typeface="Microsoft JhengHei Light" panose="020B0304030504040204" pitchFamily="34" charset="-120"/>
                <a:ea typeface="Microsoft JhengHei Light" panose="020B0304030504040204" pitchFamily="34" charset="-120"/>
              </a:rPr>
              <a:t>was then </a:t>
            </a:r>
            <a:r>
              <a:rPr lang="en-US" dirty="0">
                <a:solidFill>
                  <a:schemeClr val="accent4"/>
                </a:solidFill>
                <a:latin typeface="Microsoft JhengHei Light" panose="020B0304030504040204" pitchFamily="34" charset="-120"/>
                <a:ea typeface="Microsoft JhengHei Light" panose="020B0304030504040204" pitchFamily="34" charset="-120"/>
              </a:rPr>
              <a:t>averaged</a:t>
            </a:r>
            <a:r>
              <a:rPr lang="en-US" dirty="0">
                <a:solidFill>
                  <a:schemeClr val="bg1"/>
                </a:solidFill>
                <a:latin typeface="Microsoft JhengHei Light" panose="020B0304030504040204" pitchFamily="34" charset="-120"/>
                <a:ea typeface="Microsoft JhengHei Light" panose="020B0304030504040204" pitchFamily="34" charset="-120"/>
              </a:rPr>
              <a:t> from each </a:t>
            </a:r>
            <a:r>
              <a:rPr lang="en-US" dirty="0">
                <a:solidFill>
                  <a:srgbClr val="00EBE6"/>
                </a:solidFill>
                <a:latin typeface="Microsoft JhengHei Light" panose="020B0304030504040204" pitchFamily="34" charset="-120"/>
                <a:ea typeface="Microsoft JhengHei Light" panose="020B0304030504040204" pitchFamily="34" charset="-120"/>
              </a:rPr>
              <a:t>six</a:t>
            </a:r>
            <a:r>
              <a:rPr lang="en-US" dirty="0">
                <a:solidFill>
                  <a:schemeClr val="accent4"/>
                </a:solidFill>
                <a:latin typeface="Microsoft JhengHei Light" panose="020B0304030504040204" pitchFamily="34" charset="-120"/>
                <a:ea typeface="Microsoft JhengHei Light" panose="020B0304030504040204" pitchFamily="34" charset="-120"/>
              </a:rPr>
              <a:t> players </a:t>
            </a:r>
            <a:r>
              <a:rPr lang="en-US" dirty="0">
                <a:solidFill>
                  <a:schemeClr val="bg1"/>
                </a:solidFill>
                <a:latin typeface="Microsoft JhengHei Light" panose="020B0304030504040204" pitchFamily="34" charset="-120"/>
                <a:ea typeface="Microsoft JhengHei Light" panose="020B0304030504040204" pitchFamily="34" charset="-120"/>
              </a:rPr>
              <a:t>to get the average player.</a:t>
            </a:r>
          </a:p>
        </p:txBody>
      </p:sp>
    </p:spTree>
    <p:extLst>
      <p:ext uri="{BB962C8B-B14F-4D97-AF65-F5344CB8AC3E}">
        <p14:creationId xmlns:p14="http://schemas.microsoft.com/office/powerpoint/2010/main" val="219873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3.33333E-6 -7.40741E-7 L 3.33333E-6 0.32662 " pathEditMode="relative" rAng="0" ptsTypes="AA">
                                      <p:cBhvr>
                                        <p:cTn id="18" dur="2000" fill="hold"/>
                                        <p:tgtEl>
                                          <p:spTgt spid="4"/>
                                        </p:tgtEl>
                                        <p:attrNameLst>
                                          <p:attrName>ppt_x</p:attrName>
                                          <p:attrName>ppt_y</p:attrName>
                                        </p:attrNameLst>
                                      </p:cBhvr>
                                      <p:rCtr x="0" y="16319"/>
                                    </p:animMotion>
                                  </p:childTnLst>
                                </p:cTn>
                              </p:par>
                              <p:par>
                                <p:cTn id="19" presetID="1" presetClass="entr" presetSubtype="0" fill="hold" grpId="0" nodeType="withEffect">
                                  <p:stCondLst>
                                    <p:cond delay="200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200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2" nodeType="clickEffect">
                                  <p:stCondLst>
                                    <p:cond delay="0"/>
                                  </p:stCondLst>
                                  <p:childTnLst>
                                    <p:animMotion origin="layout" path="M 3.33333E-6 0.32662 L 3.33333E-6 0.62986 " pathEditMode="relative" rAng="0" ptsTypes="AA">
                                      <p:cBhvr>
                                        <p:cTn id="26" dur="2000" fill="hold"/>
                                        <p:tgtEl>
                                          <p:spTgt spid="4"/>
                                        </p:tgtEl>
                                        <p:attrNameLst>
                                          <p:attrName>ppt_x</p:attrName>
                                          <p:attrName>ppt_y</p:attrName>
                                        </p:attrNameLst>
                                      </p:cBhvr>
                                      <p:rCtr x="0" y="15162"/>
                                    </p:animMotion>
                                  </p:childTnLst>
                                </p:cTn>
                              </p:par>
                              <p:par>
                                <p:cTn id="27" presetID="1" presetClass="entr" presetSubtype="0" fill="hold" grpId="0" nodeType="withEffect">
                                  <p:stCondLst>
                                    <p:cond delay="200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200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P spid="6" grpId="0"/>
      <p:bldP spid="7" grpId="0"/>
      <p:bldP spid="8"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B50629-CBA0-48F2-8E12-DA8CF1EEF288}"/>
              </a:ext>
            </a:extLst>
          </p:cNvPr>
          <p:cNvSpPr txBox="1"/>
          <p:nvPr/>
        </p:nvSpPr>
        <p:spPr>
          <a:xfrm>
            <a:off x="2464236" y="654106"/>
            <a:ext cx="7263527" cy="1862048"/>
          </a:xfrm>
          <a:prstGeom prst="rect">
            <a:avLst/>
          </a:prstGeom>
          <a:noFill/>
        </p:spPr>
        <p:txBody>
          <a:bodyPr wrap="none" rtlCol="0">
            <a:spAutoFit/>
          </a:bodyPr>
          <a:lstStyle/>
          <a:p>
            <a:r>
              <a:rPr lang="en-US" sz="11500" dirty="0">
                <a:solidFill>
                  <a:schemeClr val="bg1"/>
                </a:solidFill>
                <a:latin typeface="Microsoft JhengHei Light" panose="020B0304030504040204" pitchFamily="34" charset="-120"/>
                <a:ea typeface="Microsoft JhengHei Light" panose="020B0304030504040204" pitchFamily="34" charset="-120"/>
              </a:rPr>
              <a:t>hypothesis</a:t>
            </a:r>
          </a:p>
        </p:txBody>
      </p:sp>
      <p:pic>
        <p:nvPicPr>
          <p:cNvPr id="3" name="Picture 2" descr="Logo&#10;&#10;Description automatically generated">
            <a:extLst>
              <a:ext uri="{FF2B5EF4-FFF2-40B4-BE49-F238E27FC236}">
                <a16:creationId xmlns:a16="http://schemas.microsoft.com/office/drawing/2014/main" id="{D5E22581-B597-489A-AD85-D31604FB075E}"/>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tretch>
            <a:fillRect/>
          </a:stretch>
        </p:blipFill>
        <p:spPr>
          <a:xfrm>
            <a:off x="10659238" y="202238"/>
            <a:ext cx="1274776" cy="646331"/>
          </a:xfrm>
          <a:prstGeom prst="rect">
            <a:avLst/>
          </a:prstGeom>
        </p:spPr>
      </p:pic>
      <p:sp>
        <p:nvSpPr>
          <p:cNvPr id="4" name="TextBox 3">
            <a:extLst>
              <a:ext uri="{FF2B5EF4-FFF2-40B4-BE49-F238E27FC236}">
                <a16:creationId xmlns:a16="http://schemas.microsoft.com/office/drawing/2014/main" id="{2EF92D58-D8BE-4662-99DA-3B1627FD5B5F}"/>
              </a:ext>
            </a:extLst>
          </p:cNvPr>
          <p:cNvSpPr txBox="1"/>
          <p:nvPr/>
        </p:nvSpPr>
        <p:spPr>
          <a:xfrm>
            <a:off x="5332264" y="2667255"/>
            <a:ext cx="4395499" cy="1015663"/>
          </a:xfrm>
          <a:prstGeom prst="rect">
            <a:avLst/>
          </a:prstGeom>
          <a:noFill/>
        </p:spPr>
        <p:txBody>
          <a:bodyPr wrap="none" rtlCol="0">
            <a:spAutoFit/>
          </a:bodyPr>
          <a:lstStyle/>
          <a:p>
            <a:pPr algn="r"/>
            <a:r>
              <a:rPr lang="en-US" sz="6000" dirty="0">
                <a:solidFill>
                  <a:schemeClr val="bg1"/>
                </a:solidFill>
                <a:latin typeface="Microsoft JhengHei Light" panose="020B0304030504040204" pitchFamily="34" charset="-120"/>
                <a:ea typeface="Microsoft JhengHei Light" panose="020B0304030504040204" pitchFamily="34" charset="-120"/>
              </a:rPr>
              <a:t>looking for: </a:t>
            </a:r>
          </a:p>
        </p:txBody>
      </p:sp>
      <p:sp>
        <p:nvSpPr>
          <p:cNvPr id="6" name="TextBox 5">
            <a:extLst>
              <a:ext uri="{FF2B5EF4-FFF2-40B4-BE49-F238E27FC236}">
                <a16:creationId xmlns:a16="http://schemas.microsoft.com/office/drawing/2014/main" id="{9371E5DA-BCBE-458A-BC3B-C4E60648AAC2}"/>
              </a:ext>
            </a:extLst>
          </p:cNvPr>
          <p:cNvSpPr txBox="1"/>
          <p:nvPr/>
        </p:nvSpPr>
        <p:spPr>
          <a:xfrm>
            <a:off x="2464236" y="4049459"/>
            <a:ext cx="6663940" cy="584775"/>
          </a:xfrm>
          <a:prstGeom prst="rect">
            <a:avLst/>
          </a:prstGeom>
          <a:noFill/>
        </p:spPr>
        <p:txBody>
          <a:bodyPr wrap="none" rtlCol="0">
            <a:spAutoFit/>
          </a:bodyPr>
          <a:lstStyle/>
          <a:p>
            <a:r>
              <a:rPr lang="en-US" sz="3200" dirty="0">
                <a:solidFill>
                  <a:schemeClr val="accent4"/>
                </a:solidFill>
                <a:latin typeface="Microsoft JhengHei Light" panose="020B0304030504040204" pitchFamily="34" charset="-120"/>
                <a:ea typeface="Microsoft JhengHei Light" panose="020B0304030504040204" pitchFamily="34" charset="-120"/>
              </a:rPr>
              <a:t>increase</a:t>
            </a:r>
            <a:r>
              <a:rPr lang="en-US" sz="3200" dirty="0">
                <a:solidFill>
                  <a:schemeClr val="bg1"/>
                </a:solidFill>
                <a:latin typeface="Microsoft JhengHei Light" panose="020B0304030504040204" pitchFamily="34" charset="-120"/>
                <a:ea typeface="Microsoft JhengHei Light" panose="020B0304030504040204" pitchFamily="34" charset="-120"/>
              </a:rPr>
              <a:t>  in floorspace percentage</a:t>
            </a:r>
          </a:p>
        </p:txBody>
      </p:sp>
      <p:sp>
        <p:nvSpPr>
          <p:cNvPr id="7" name="TextBox 6">
            <a:extLst>
              <a:ext uri="{FF2B5EF4-FFF2-40B4-BE49-F238E27FC236}">
                <a16:creationId xmlns:a16="http://schemas.microsoft.com/office/drawing/2014/main" id="{02CE714F-2F6C-47ED-B35A-FD9472F7ACAC}"/>
              </a:ext>
            </a:extLst>
          </p:cNvPr>
          <p:cNvSpPr txBox="1"/>
          <p:nvPr/>
        </p:nvSpPr>
        <p:spPr>
          <a:xfrm>
            <a:off x="2464236" y="4849684"/>
            <a:ext cx="8884163" cy="584775"/>
          </a:xfrm>
          <a:prstGeom prst="rect">
            <a:avLst/>
          </a:prstGeom>
          <a:noFill/>
        </p:spPr>
        <p:txBody>
          <a:bodyPr wrap="none" rtlCol="0">
            <a:spAutoFit/>
          </a:bodyPr>
          <a:lstStyle/>
          <a:p>
            <a:r>
              <a:rPr lang="en-US" sz="3200" dirty="0">
                <a:solidFill>
                  <a:srgbClr val="00EBE6"/>
                </a:solidFill>
                <a:latin typeface="Microsoft JhengHei Light" panose="020B0304030504040204" pitchFamily="34" charset="-120"/>
                <a:ea typeface="Microsoft JhengHei Light" panose="020B0304030504040204" pitchFamily="34" charset="-120"/>
              </a:rPr>
              <a:t>decrease</a:t>
            </a:r>
            <a:r>
              <a:rPr lang="en-US" sz="3200" dirty="0">
                <a:solidFill>
                  <a:schemeClr val="bg1"/>
                </a:solidFill>
                <a:latin typeface="Microsoft JhengHei Light" panose="020B0304030504040204" pitchFamily="34" charset="-120"/>
                <a:ea typeface="Microsoft JhengHei Light" panose="020B0304030504040204" pitchFamily="34" charset="-120"/>
              </a:rPr>
              <a:t> in time variation between gem pieces</a:t>
            </a:r>
          </a:p>
        </p:txBody>
      </p:sp>
    </p:spTree>
    <p:extLst>
      <p:ext uri="{BB962C8B-B14F-4D97-AF65-F5344CB8AC3E}">
        <p14:creationId xmlns:p14="http://schemas.microsoft.com/office/powerpoint/2010/main" val="4025023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B50629-CBA0-48F2-8E12-DA8CF1EEF288}"/>
              </a:ext>
            </a:extLst>
          </p:cNvPr>
          <p:cNvSpPr txBox="1"/>
          <p:nvPr/>
        </p:nvSpPr>
        <p:spPr>
          <a:xfrm>
            <a:off x="537386" y="525404"/>
            <a:ext cx="3119637" cy="1323439"/>
          </a:xfrm>
          <a:prstGeom prst="rect">
            <a:avLst/>
          </a:prstGeom>
          <a:noFill/>
        </p:spPr>
        <p:txBody>
          <a:bodyPr wrap="none" rtlCol="0">
            <a:spAutoFit/>
          </a:bodyPr>
          <a:lstStyle/>
          <a:p>
            <a:r>
              <a:rPr lang="en-US" sz="8000" dirty="0">
                <a:solidFill>
                  <a:schemeClr val="bg1"/>
                </a:solidFill>
                <a:latin typeface="Microsoft JhengHei Light" panose="020B0304030504040204" pitchFamily="34" charset="-120"/>
                <a:ea typeface="Microsoft JhengHei Light" panose="020B0304030504040204" pitchFamily="34" charset="-120"/>
              </a:rPr>
              <a:t>results</a:t>
            </a:r>
          </a:p>
        </p:txBody>
      </p:sp>
      <p:pic>
        <p:nvPicPr>
          <p:cNvPr id="3" name="Picture 2" descr="Logo&#10;&#10;Description automatically generated">
            <a:extLst>
              <a:ext uri="{FF2B5EF4-FFF2-40B4-BE49-F238E27FC236}">
                <a16:creationId xmlns:a16="http://schemas.microsoft.com/office/drawing/2014/main" id="{D5E22581-B597-489A-AD85-D31604FB075E}"/>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tretch>
            <a:fillRect/>
          </a:stretch>
        </p:blipFill>
        <p:spPr>
          <a:xfrm>
            <a:off x="10659238" y="202238"/>
            <a:ext cx="1274776" cy="646331"/>
          </a:xfrm>
          <a:prstGeom prst="rect">
            <a:avLst/>
          </a:prstGeom>
        </p:spPr>
      </p:pic>
      <p:sp>
        <p:nvSpPr>
          <p:cNvPr id="4" name="TextBox 3">
            <a:extLst>
              <a:ext uri="{FF2B5EF4-FFF2-40B4-BE49-F238E27FC236}">
                <a16:creationId xmlns:a16="http://schemas.microsoft.com/office/drawing/2014/main" id="{EC7A7FE1-B946-4303-9A2A-13C2612EAA39}"/>
              </a:ext>
            </a:extLst>
          </p:cNvPr>
          <p:cNvSpPr txBox="1"/>
          <p:nvPr/>
        </p:nvSpPr>
        <p:spPr>
          <a:xfrm>
            <a:off x="1130366" y="1475858"/>
            <a:ext cx="4123245" cy="769441"/>
          </a:xfrm>
          <a:prstGeom prst="rect">
            <a:avLst/>
          </a:prstGeom>
          <a:noFill/>
        </p:spPr>
        <p:txBody>
          <a:bodyPr wrap="none" rtlCol="0">
            <a:spAutoFit/>
          </a:bodyPr>
          <a:lstStyle/>
          <a:p>
            <a:r>
              <a:rPr lang="en-US" sz="4400" dirty="0">
                <a:solidFill>
                  <a:schemeClr val="accent4"/>
                </a:solidFill>
                <a:latin typeface="Microsoft JhengHei Light" panose="020B0304030504040204" pitchFamily="34" charset="-120"/>
                <a:ea typeface="Microsoft JhengHei Light" panose="020B0304030504040204" pitchFamily="34" charset="-120"/>
              </a:rPr>
              <a:t>Unique squares</a:t>
            </a:r>
            <a:endParaRPr lang="en-US" sz="7200" dirty="0">
              <a:solidFill>
                <a:schemeClr val="accent4"/>
              </a:solidFill>
              <a:latin typeface="Microsoft JhengHei Light" panose="020B0304030504040204" pitchFamily="34" charset="-120"/>
              <a:ea typeface="Microsoft JhengHei Light" panose="020B0304030504040204" pitchFamily="34" charset="-120"/>
            </a:endParaRPr>
          </a:p>
        </p:txBody>
      </p:sp>
      <p:sp>
        <p:nvSpPr>
          <p:cNvPr id="6" name="TextBox 5">
            <a:extLst>
              <a:ext uri="{FF2B5EF4-FFF2-40B4-BE49-F238E27FC236}">
                <a16:creationId xmlns:a16="http://schemas.microsoft.com/office/drawing/2014/main" id="{48EE3D73-7738-42DB-B13B-89DAB1C63883}"/>
              </a:ext>
            </a:extLst>
          </p:cNvPr>
          <p:cNvSpPr txBox="1"/>
          <p:nvPr/>
        </p:nvSpPr>
        <p:spPr>
          <a:xfrm>
            <a:off x="3669723" y="848569"/>
            <a:ext cx="8056951" cy="646331"/>
          </a:xfrm>
          <a:prstGeom prst="rect">
            <a:avLst/>
          </a:prstGeom>
          <a:noFill/>
        </p:spPr>
        <p:txBody>
          <a:bodyPr wrap="square" rtlCol="0">
            <a:spAutoFit/>
          </a:bodyPr>
          <a:lstStyle/>
          <a:p>
            <a:r>
              <a:rPr lang="en-US" dirty="0">
                <a:solidFill>
                  <a:schemeClr val="bg1"/>
                </a:solidFill>
                <a:latin typeface="Microsoft JhengHei Light" panose="020B0304030504040204" pitchFamily="34" charset="-120"/>
                <a:ea typeface="Microsoft JhengHei Light" panose="020B0304030504040204" pitchFamily="34" charset="-120"/>
              </a:rPr>
              <a:t>In the base game, players averaged </a:t>
            </a:r>
            <a:r>
              <a:rPr lang="en-US" dirty="0">
                <a:solidFill>
                  <a:schemeClr val="accent4"/>
                </a:solidFill>
                <a:latin typeface="Microsoft JhengHei Light" panose="020B0304030504040204" pitchFamily="34" charset="-120"/>
                <a:ea typeface="Microsoft JhengHei Light" panose="020B0304030504040204" pitchFamily="34" charset="-120"/>
              </a:rPr>
              <a:t>222.8 </a:t>
            </a:r>
            <a:r>
              <a:rPr lang="en-US" dirty="0">
                <a:solidFill>
                  <a:schemeClr val="bg1"/>
                </a:solidFill>
                <a:latin typeface="Microsoft JhengHei Light" panose="020B0304030504040204" pitchFamily="34" charset="-120"/>
                <a:ea typeface="Microsoft JhengHei Light" panose="020B0304030504040204" pitchFamily="34" charset="-120"/>
              </a:rPr>
              <a:t>unique squares traveled.</a:t>
            </a:r>
          </a:p>
          <a:p>
            <a:r>
              <a:rPr lang="en-US" dirty="0">
                <a:solidFill>
                  <a:schemeClr val="bg1"/>
                </a:solidFill>
                <a:latin typeface="Microsoft JhengHei Light" panose="020B0304030504040204" pitchFamily="34" charset="-120"/>
                <a:ea typeface="Microsoft JhengHei Light" panose="020B0304030504040204" pitchFamily="34" charset="-120"/>
              </a:rPr>
              <a:t>In the </a:t>
            </a:r>
            <a:r>
              <a:rPr lang="en-US" dirty="0" err="1">
                <a:solidFill>
                  <a:schemeClr val="bg1"/>
                </a:solidFill>
                <a:latin typeface="Microsoft JhengHei Light" panose="020B0304030504040204" pitchFamily="34" charset="-120"/>
                <a:ea typeface="Microsoft JhengHei Light" panose="020B0304030504040204" pitchFamily="34" charset="-120"/>
              </a:rPr>
              <a:t>modded</a:t>
            </a:r>
            <a:r>
              <a:rPr lang="en-US" dirty="0">
                <a:solidFill>
                  <a:schemeClr val="bg1"/>
                </a:solidFill>
                <a:latin typeface="Microsoft JhengHei Light" panose="020B0304030504040204" pitchFamily="34" charset="-120"/>
                <a:ea typeface="Microsoft JhengHei Light" panose="020B0304030504040204" pitchFamily="34" charset="-120"/>
              </a:rPr>
              <a:t> game, players averaged </a:t>
            </a:r>
            <a:r>
              <a:rPr lang="en-US" dirty="0">
                <a:solidFill>
                  <a:schemeClr val="accent4"/>
                </a:solidFill>
                <a:latin typeface="Microsoft JhengHei Light" panose="020B0304030504040204" pitchFamily="34" charset="-120"/>
                <a:ea typeface="Microsoft JhengHei Light" panose="020B0304030504040204" pitchFamily="34" charset="-120"/>
              </a:rPr>
              <a:t>236 </a:t>
            </a:r>
            <a:r>
              <a:rPr lang="en-US" dirty="0">
                <a:solidFill>
                  <a:schemeClr val="bg1"/>
                </a:solidFill>
                <a:latin typeface="Microsoft JhengHei Light" panose="020B0304030504040204" pitchFamily="34" charset="-120"/>
                <a:ea typeface="Microsoft JhengHei Light" panose="020B0304030504040204" pitchFamily="34" charset="-120"/>
              </a:rPr>
              <a:t>unique squares traveled</a:t>
            </a:r>
          </a:p>
        </p:txBody>
      </p:sp>
      <p:sp>
        <p:nvSpPr>
          <p:cNvPr id="8" name="TextBox 7">
            <a:extLst>
              <a:ext uri="{FF2B5EF4-FFF2-40B4-BE49-F238E27FC236}">
                <a16:creationId xmlns:a16="http://schemas.microsoft.com/office/drawing/2014/main" id="{7C3C1695-ECF0-47A4-AA5C-1CC6CC74588D}"/>
              </a:ext>
            </a:extLst>
          </p:cNvPr>
          <p:cNvSpPr txBox="1"/>
          <p:nvPr/>
        </p:nvSpPr>
        <p:spPr>
          <a:xfrm>
            <a:off x="-368878" y="437705"/>
            <a:ext cx="5835939" cy="338554"/>
          </a:xfrm>
          <a:prstGeom prst="rect">
            <a:avLst/>
          </a:prstGeom>
          <a:noFill/>
        </p:spPr>
        <p:txBody>
          <a:bodyPr wrap="square" rtlCol="0">
            <a:spAutoFit/>
          </a:bodyPr>
          <a:lstStyle/>
          <a:p>
            <a:pPr algn="r"/>
            <a:r>
              <a:rPr lang="en-US" sz="1600" dirty="0">
                <a:solidFill>
                  <a:schemeClr val="bg1"/>
                </a:solidFill>
                <a:latin typeface="Microsoft JhengHei Light" panose="020B0304030504040204" pitchFamily="34" charset="-120"/>
                <a:ea typeface="Microsoft JhengHei Light" panose="020B0304030504040204" pitchFamily="34" charset="-120"/>
              </a:rPr>
              <a:t>of twelve data points for each version of the game:</a:t>
            </a:r>
          </a:p>
        </p:txBody>
      </p:sp>
      <p:pic>
        <p:nvPicPr>
          <p:cNvPr id="9" name="Picture 8" descr="Chart, bar chart&#10;&#10;Description automatically generated">
            <a:extLst>
              <a:ext uri="{FF2B5EF4-FFF2-40B4-BE49-F238E27FC236}">
                <a16:creationId xmlns:a16="http://schemas.microsoft.com/office/drawing/2014/main" id="{CAB649FE-2EC8-4A92-A5FD-CBE7BAD9F1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1193" y="2348330"/>
            <a:ext cx="6809614" cy="4071965"/>
          </a:xfrm>
          <a:prstGeom prst="rect">
            <a:avLst/>
          </a:prstGeom>
        </p:spPr>
      </p:pic>
    </p:spTree>
    <p:extLst>
      <p:ext uri="{BB962C8B-B14F-4D97-AF65-F5344CB8AC3E}">
        <p14:creationId xmlns:p14="http://schemas.microsoft.com/office/powerpoint/2010/main" val="2163814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B50629-CBA0-48F2-8E12-DA8CF1EEF288}"/>
              </a:ext>
            </a:extLst>
          </p:cNvPr>
          <p:cNvSpPr txBox="1"/>
          <p:nvPr/>
        </p:nvSpPr>
        <p:spPr>
          <a:xfrm>
            <a:off x="537386" y="525404"/>
            <a:ext cx="3119637" cy="1323439"/>
          </a:xfrm>
          <a:prstGeom prst="rect">
            <a:avLst/>
          </a:prstGeom>
          <a:noFill/>
        </p:spPr>
        <p:txBody>
          <a:bodyPr wrap="none" rtlCol="0">
            <a:spAutoFit/>
          </a:bodyPr>
          <a:lstStyle/>
          <a:p>
            <a:r>
              <a:rPr lang="en-US" sz="8000" dirty="0">
                <a:solidFill>
                  <a:schemeClr val="bg1"/>
                </a:solidFill>
                <a:latin typeface="Microsoft JhengHei Light" panose="020B0304030504040204" pitchFamily="34" charset="-120"/>
                <a:ea typeface="Microsoft JhengHei Light" panose="020B0304030504040204" pitchFamily="34" charset="-120"/>
              </a:rPr>
              <a:t>results</a:t>
            </a:r>
          </a:p>
        </p:txBody>
      </p:sp>
      <p:pic>
        <p:nvPicPr>
          <p:cNvPr id="3" name="Picture 2" descr="Logo&#10;&#10;Description automatically generated">
            <a:extLst>
              <a:ext uri="{FF2B5EF4-FFF2-40B4-BE49-F238E27FC236}">
                <a16:creationId xmlns:a16="http://schemas.microsoft.com/office/drawing/2014/main" id="{D5E22581-B597-489A-AD85-D31604FB075E}"/>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tretch>
            <a:fillRect/>
          </a:stretch>
        </p:blipFill>
        <p:spPr>
          <a:xfrm>
            <a:off x="10659238" y="202238"/>
            <a:ext cx="1274776" cy="646331"/>
          </a:xfrm>
          <a:prstGeom prst="rect">
            <a:avLst/>
          </a:prstGeom>
        </p:spPr>
      </p:pic>
      <p:sp>
        <p:nvSpPr>
          <p:cNvPr id="4" name="TextBox 3">
            <a:extLst>
              <a:ext uri="{FF2B5EF4-FFF2-40B4-BE49-F238E27FC236}">
                <a16:creationId xmlns:a16="http://schemas.microsoft.com/office/drawing/2014/main" id="{EC7A7FE1-B946-4303-9A2A-13C2612EAA39}"/>
              </a:ext>
            </a:extLst>
          </p:cNvPr>
          <p:cNvSpPr txBox="1"/>
          <p:nvPr/>
        </p:nvSpPr>
        <p:spPr>
          <a:xfrm>
            <a:off x="638406" y="1515537"/>
            <a:ext cx="3087192" cy="769441"/>
          </a:xfrm>
          <a:prstGeom prst="rect">
            <a:avLst/>
          </a:prstGeom>
          <a:noFill/>
        </p:spPr>
        <p:txBody>
          <a:bodyPr wrap="none" rtlCol="0">
            <a:spAutoFit/>
          </a:bodyPr>
          <a:lstStyle/>
          <a:p>
            <a:r>
              <a:rPr lang="en-US" sz="4400" dirty="0">
                <a:solidFill>
                  <a:srgbClr val="00EBE6"/>
                </a:solidFill>
                <a:latin typeface="Microsoft JhengHei Light" panose="020B0304030504040204" pitchFamily="34" charset="-120"/>
                <a:ea typeface="Microsoft JhengHei Light" panose="020B0304030504040204" pitchFamily="34" charset="-120"/>
              </a:rPr>
              <a:t>    Variation</a:t>
            </a:r>
            <a:endParaRPr lang="en-US" sz="7200" dirty="0">
              <a:solidFill>
                <a:srgbClr val="00EBE6"/>
              </a:solidFill>
              <a:latin typeface="Microsoft JhengHei Light" panose="020B0304030504040204" pitchFamily="34" charset="-120"/>
              <a:ea typeface="Microsoft JhengHei Light" panose="020B0304030504040204" pitchFamily="34" charset="-120"/>
            </a:endParaRPr>
          </a:p>
        </p:txBody>
      </p:sp>
      <p:sp>
        <p:nvSpPr>
          <p:cNvPr id="6" name="TextBox 5">
            <a:extLst>
              <a:ext uri="{FF2B5EF4-FFF2-40B4-BE49-F238E27FC236}">
                <a16:creationId xmlns:a16="http://schemas.microsoft.com/office/drawing/2014/main" id="{48EE3D73-7738-42DB-B13B-89DAB1C63883}"/>
              </a:ext>
            </a:extLst>
          </p:cNvPr>
          <p:cNvSpPr txBox="1"/>
          <p:nvPr/>
        </p:nvSpPr>
        <p:spPr>
          <a:xfrm>
            <a:off x="3669723" y="848569"/>
            <a:ext cx="8264291" cy="646331"/>
          </a:xfrm>
          <a:prstGeom prst="rect">
            <a:avLst/>
          </a:prstGeom>
          <a:noFill/>
        </p:spPr>
        <p:txBody>
          <a:bodyPr wrap="square" rtlCol="0">
            <a:spAutoFit/>
          </a:bodyPr>
          <a:lstStyle/>
          <a:p>
            <a:r>
              <a:rPr lang="en-US" dirty="0">
                <a:solidFill>
                  <a:schemeClr val="bg1"/>
                </a:solidFill>
                <a:latin typeface="Microsoft JhengHei Light" panose="020B0304030504040204" pitchFamily="34" charset="-120"/>
                <a:ea typeface="Microsoft JhengHei Light" panose="020B0304030504040204" pitchFamily="34" charset="-120"/>
              </a:rPr>
              <a:t>In the base game, players averaged </a:t>
            </a:r>
            <a:r>
              <a:rPr lang="en-US" dirty="0">
                <a:solidFill>
                  <a:srgbClr val="00EBE6"/>
                </a:solidFill>
                <a:latin typeface="Microsoft JhengHei Light" panose="020B0304030504040204" pitchFamily="34" charset="-120"/>
                <a:ea typeface="Microsoft JhengHei Light" panose="020B0304030504040204" pitchFamily="34" charset="-120"/>
              </a:rPr>
              <a:t>7.0s </a:t>
            </a:r>
            <a:r>
              <a:rPr lang="en-US" dirty="0">
                <a:solidFill>
                  <a:schemeClr val="bg1"/>
                </a:solidFill>
                <a:latin typeface="Microsoft JhengHei Light" panose="020B0304030504040204" pitchFamily="34" charset="-120"/>
                <a:ea typeface="Microsoft JhengHei Light" panose="020B0304030504040204" pitchFamily="34" charset="-120"/>
              </a:rPr>
              <a:t>variation between gem pick ups</a:t>
            </a:r>
          </a:p>
          <a:p>
            <a:r>
              <a:rPr lang="en-US" dirty="0">
                <a:solidFill>
                  <a:schemeClr val="bg1"/>
                </a:solidFill>
                <a:latin typeface="Microsoft JhengHei Light" panose="020B0304030504040204" pitchFamily="34" charset="-120"/>
                <a:ea typeface="Microsoft JhengHei Light" panose="020B0304030504040204" pitchFamily="34" charset="-120"/>
              </a:rPr>
              <a:t>In the </a:t>
            </a:r>
            <a:r>
              <a:rPr lang="en-US" dirty="0" err="1">
                <a:solidFill>
                  <a:schemeClr val="bg1"/>
                </a:solidFill>
                <a:latin typeface="Microsoft JhengHei Light" panose="020B0304030504040204" pitchFamily="34" charset="-120"/>
                <a:ea typeface="Microsoft JhengHei Light" panose="020B0304030504040204" pitchFamily="34" charset="-120"/>
              </a:rPr>
              <a:t>modded</a:t>
            </a:r>
            <a:r>
              <a:rPr lang="en-US" dirty="0">
                <a:solidFill>
                  <a:schemeClr val="bg1"/>
                </a:solidFill>
                <a:latin typeface="Microsoft JhengHei Light" panose="020B0304030504040204" pitchFamily="34" charset="-120"/>
                <a:ea typeface="Microsoft JhengHei Light" panose="020B0304030504040204" pitchFamily="34" charset="-120"/>
              </a:rPr>
              <a:t> game, players averaged </a:t>
            </a:r>
            <a:r>
              <a:rPr lang="en-US" dirty="0">
                <a:solidFill>
                  <a:srgbClr val="00EBE6"/>
                </a:solidFill>
                <a:latin typeface="Microsoft JhengHei Light" panose="020B0304030504040204" pitchFamily="34" charset="-120"/>
                <a:ea typeface="Microsoft JhengHei Light" panose="020B0304030504040204" pitchFamily="34" charset="-120"/>
              </a:rPr>
              <a:t>7.4s </a:t>
            </a:r>
            <a:r>
              <a:rPr lang="en-US" dirty="0">
                <a:solidFill>
                  <a:schemeClr val="bg1"/>
                </a:solidFill>
                <a:latin typeface="Microsoft JhengHei Light" panose="020B0304030504040204" pitchFamily="34" charset="-120"/>
                <a:ea typeface="Microsoft JhengHei Light" panose="020B0304030504040204" pitchFamily="34" charset="-120"/>
              </a:rPr>
              <a:t>variation between gem pick ups</a:t>
            </a:r>
          </a:p>
        </p:txBody>
      </p:sp>
      <p:sp>
        <p:nvSpPr>
          <p:cNvPr id="8" name="TextBox 7">
            <a:extLst>
              <a:ext uri="{FF2B5EF4-FFF2-40B4-BE49-F238E27FC236}">
                <a16:creationId xmlns:a16="http://schemas.microsoft.com/office/drawing/2014/main" id="{7C3C1695-ECF0-47A4-AA5C-1CC6CC74588D}"/>
              </a:ext>
            </a:extLst>
          </p:cNvPr>
          <p:cNvSpPr txBox="1"/>
          <p:nvPr/>
        </p:nvSpPr>
        <p:spPr>
          <a:xfrm>
            <a:off x="-368878" y="437705"/>
            <a:ext cx="5835939" cy="338554"/>
          </a:xfrm>
          <a:prstGeom prst="rect">
            <a:avLst/>
          </a:prstGeom>
          <a:noFill/>
        </p:spPr>
        <p:txBody>
          <a:bodyPr wrap="square" rtlCol="0">
            <a:spAutoFit/>
          </a:bodyPr>
          <a:lstStyle/>
          <a:p>
            <a:pPr algn="r"/>
            <a:r>
              <a:rPr lang="en-US" sz="1600" dirty="0">
                <a:solidFill>
                  <a:schemeClr val="bg1"/>
                </a:solidFill>
                <a:latin typeface="Microsoft JhengHei Light" panose="020B0304030504040204" pitchFamily="34" charset="-120"/>
                <a:ea typeface="Microsoft JhengHei Light" panose="020B0304030504040204" pitchFamily="34" charset="-120"/>
              </a:rPr>
              <a:t>of twelve data points for each version of the game:</a:t>
            </a:r>
          </a:p>
        </p:txBody>
      </p:sp>
      <p:pic>
        <p:nvPicPr>
          <p:cNvPr id="9" name="Picture 8" descr="Chart, bar chart&#10;&#10;Description automatically generated">
            <a:extLst>
              <a:ext uri="{FF2B5EF4-FFF2-40B4-BE49-F238E27FC236}">
                <a16:creationId xmlns:a16="http://schemas.microsoft.com/office/drawing/2014/main" id="{04C1034A-C8E0-4ADA-B918-1558FB4100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6011" y="2234178"/>
            <a:ext cx="7019977" cy="4186117"/>
          </a:xfrm>
          <a:prstGeom prst="rect">
            <a:avLst/>
          </a:prstGeom>
        </p:spPr>
      </p:pic>
    </p:spTree>
    <p:extLst>
      <p:ext uri="{BB962C8B-B14F-4D97-AF65-F5344CB8AC3E}">
        <p14:creationId xmlns:p14="http://schemas.microsoft.com/office/powerpoint/2010/main" val="3073440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370</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Microsoft JhengHei Light</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Adler, Christian O.</dc:creator>
  <cp:lastModifiedBy>Miller, Hannah I.</cp:lastModifiedBy>
  <cp:revision>12</cp:revision>
  <dcterms:created xsi:type="dcterms:W3CDTF">2021-02-09T03:21:31Z</dcterms:created>
  <dcterms:modified xsi:type="dcterms:W3CDTF">2021-02-09T19:01:45Z</dcterms:modified>
</cp:coreProperties>
</file>