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9" r:id="rId6"/>
    <p:sldId id="310" r:id="rId7"/>
    <p:sldId id="307" r:id="rId8"/>
    <p:sldId id="318" r:id="rId9"/>
    <p:sldId id="308" r:id="rId10"/>
    <p:sldId id="278" r:id="rId11"/>
    <p:sldId id="263" r:id="rId12"/>
    <p:sldId id="311" r:id="rId13"/>
    <p:sldId id="312" r:id="rId14"/>
    <p:sldId id="316" r:id="rId15"/>
    <p:sldId id="314" r:id="rId16"/>
    <p:sldId id="315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D9DE5D-6431-4840-BCAA-34733E5E926B}">
          <p14:sldIdLst>
            <p14:sldId id="317"/>
            <p14:sldId id="309"/>
            <p14:sldId id="310"/>
            <p14:sldId id="307"/>
            <p14:sldId id="318"/>
            <p14:sldId id="308"/>
            <p14:sldId id="278"/>
            <p14:sldId id="263"/>
            <p14:sldId id="311"/>
            <p14:sldId id="312"/>
            <p14:sldId id="316"/>
            <p14:sldId id="314"/>
            <p14:sldId id="31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ED"/>
    <a:srgbClr val="C4BAB7"/>
    <a:srgbClr val="EDE1D8"/>
    <a:srgbClr val="DDDDDD"/>
    <a:srgbClr val="636A58"/>
    <a:srgbClr val="505A47"/>
    <a:srgbClr val="D1D8B7"/>
    <a:srgbClr val="A09D79"/>
    <a:srgbClr val="AD5C4D"/>
    <a:srgbClr val="54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28-Mar-24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28-Mar-24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91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>
                <a:latin typeface="Victor Mono" panose="00000509000000000000" pitchFamily="49" charset="0"/>
              </a:rPr>
              <a:t>Automat Finit Determinist</a:t>
            </a:r>
            <a:br>
              <a:rPr lang="en-US" dirty="0">
                <a:latin typeface="Victor Mono" panose="00000509000000000000" pitchFamily="49" charset="0"/>
              </a:rPr>
            </a:br>
            <a:r>
              <a:rPr lang="en-US" sz="2400" dirty="0">
                <a:latin typeface="Victor Mono" panose="00000509000000000000" pitchFamily="49" charset="0"/>
              </a:rPr>
              <a:t>Simularea unui AFD, c</a:t>
            </a:r>
            <a:r>
              <a:rPr lang="ro-RO" sz="2400" dirty="0">
                <a:latin typeface="Victor Mono" panose="00000509000000000000" pitchFamily="49" charset="0"/>
              </a:rPr>
              <a:t>u recunoașterea cuvintelor</a:t>
            </a:r>
            <a:endParaRPr lang="en-US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395E0-8D13-769A-A5FE-FDF13FEE6DA5}"/>
              </a:ext>
            </a:extLst>
          </p:cNvPr>
          <p:cNvSpPr txBox="1"/>
          <p:nvPr/>
        </p:nvSpPr>
        <p:spPr>
          <a:xfrm>
            <a:off x="559763" y="529358"/>
            <a:ext cx="2471928" cy="64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Definiții</a:t>
            </a:r>
            <a:endParaRPr lang="en-US" sz="3600" dirty="0">
              <a:latin typeface="Victor Mono" panose="000005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649904F8-3E6C-3B99-3051-4BA822C21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763" y="2605268"/>
                <a:ext cx="5143454" cy="2150165"/>
              </a:xfrm>
              <a:prstGeom prst="foldedCorner">
                <a:avLst/>
              </a:prstGeom>
              <a:solidFill>
                <a:srgbClr val="FEF3ED">
                  <a:alpha val="30196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sz="1600" noProof="1">
                    <a:solidFill>
                      <a:schemeClr val="tx1"/>
                    </a:solidFill>
                    <a:latin typeface="Victor Mono" panose="00000509000000000000" pitchFamily="49" charset="0"/>
                  </a:rPr>
                  <a:t>Automat Finit Determinist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0" noProof="1">
                    <a:solidFill>
                      <a:srgbClr val="C00000"/>
                    </a:solidFill>
                    <a:effectLst/>
                    <a:latin typeface="Victor Mono" panose="00000509000000000000" pitchFamily="49" charset="0"/>
                    <a:ea typeface="Cambria Math" panose="02040503050406030204" pitchFamily="18" charset="0"/>
                  </a:rPr>
                  <a:t>Def.:</a:t>
                </a:r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ro-RO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, unde</a:t>
                </a:r>
                <a:r>
                  <a:rPr lang="en-US" sz="1600" noProof="1">
                    <a:solidFill>
                      <a:schemeClr val="tx1"/>
                    </a:solidFill>
                    <a:latin typeface="Victor Mono" panose="00000509000000000000" pitchFamily="49" charset="0"/>
                  </a:rPr>
                  <a:t>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- </a:t>
                </a:r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mulțimea stărilor (finită)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– starea inițială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– mulțimea stărilor terminale/finale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– funcția de tranziție</a:t>
                </a:r>
                <a:b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</a:br>
                <a14:m>
                  <m:oMath xmlns:m="http://schemas.openxmlformats.org/officeDocument/2006/math"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o-RO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</a:t>
                </a:r>
                <a:b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noProof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</a:t>
                </a:r>
                <a:b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</a:br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	</a:t>
                </a:r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dacă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⇒ </m:t>
                    </m:r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1600" b="0" noProof="1">
                  <a:solidFill>
                    <a:schemeClr val="tx1"/>
                  </a:solidFill>
                  <a:effectLst/>
                  <a:latin typeface="Victor Mono" panose="00000509000000000000" pitchFamily="49" charset="0"/>
                </a:endParaRPr>
              </a:p>
            </p:txBody>
          </p:sp>
        </mc:Choice>
        <mc:Fallback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649904F8-3E6C-3B99-3051-4BA822C2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63" y="2605268"/>
                <a:ext cx="5143454" cy="2150165"/>
              </a:xfrm>
              <a:prstGeom prst="foldedCorner">
                <a:avLst/>
              </a:prstGeom>
              <a:blipFill>
                <a:blip r:embed="rId3"/>
                <a:stretch>
                  <a:fillRect l="-591" t="-1408" r="-35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62E8FE-7EAF-7751-F279-1EC8AC62F0B9}"/>
              </a:ext>
            </a:extLst>
          </p:cNvPr>
          <p:cNvSpPr txBox="1"/>
          <p:nvPr/>
        </p:nvSpPr>
        <p:spPr>
          <a:xfrm>
            <a:off x="2723215" y="1968430"/>
            <a:ext cx="81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noProof="1">
                <a:latin typeface="Victor Mono" panose="00000509000000000000" pitchFamily="49" charset="0"/>
              </a:rPr>
              <a:t>AFD</a:t>
            </a:r>
            <a:endParaRPr lang="en-US" sz="2800" dirty="0">
              <a:latin typeface="Victor Mono" panose="000005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64B08D4-9949-2E98-CFEE-E1D7E7690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5920" y="3091370"/>
                <a:ext cx="4249916" cy="675260"/>
              </a:xfrm>
              <a:prstGeom prst="foldedCorner">
                <a:avLst/>
              </a:prstGeom>
              <a:solidFill>
                <a:srgbClr val="FEF3ED">
                  <a:alpha val="30196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0" noProof="1">
                    <a:solidFill>
                      <a:srgbClr val="C00000"/>
                    </a:solidFill>
                    <a:effectLst/>
                    <a:latin typeface="Victor Mono" panose="00000509000000000000" pitchFamily="49" charset="0"/>
                    <a:ea typeface="Cambria Math" panose="02040503050406030204" pitchFamily="18" charset="0"/>
                  </a:rPr>
                  <a:t>Def.: </a:t>
                </a:r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Cuvântul</a:t>
                </a:r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noProof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este recunoscut de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automatul </a:t>
                </a:r>
                <a14:m>
                  <m:oMath xmlns:m="http://schemas.openxmlformats.org/officeDocument/2006/math">
                    <m:r>
                      <a:rPr lang="en-US" sz="1600" b="0" i="1" noProof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 </a:t>
                </a:r>
                <a:r>
                  <a:rPr lang="ro-RO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dacă </a:t>
                </a:r>
                <a14:m>
                  <m:oMath xmlns:m="http://schemas.openxmlformats.org/officeDocument/2006/math">
                    <m:r>
                      <a:rPr lang="ro-RO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noProof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noProof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noProof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0" noProof="1">
                    <a:solidFill>
                      <a:schemeClr val="tx1"/>
                    </a:solidFill>
                    <a:effectLst/>
                    <a:latin typeface="Victor Mono" panose="00000509000000000000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64B08D4-9949-2E98-CFEE-E1D7E7690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20" y="3091370"/>
                <a:ext cx="4249916" cy="675260"/>
              </a:xfrm>
              <a:prstGeom prst="foldedCorner">
                <a:avLst/>
              </a:prstGeom>
              <a:blipFill>
                <a:blip r:embed="rId4"/>
                <a:stretch>
                  <a:fillRect l="-715" t="-4425" r="-1860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238ADD7-44A5-2A4C-891E-CFB4440CBDA2}"/>
              </a:ext>
            </a:extLst>
          </p:cNvPr>
          <p:cNvSpPr txBox="1"/>
          <p:nvPr/>
        </p:nvSpPr>
        <p:spPr>
          <a:xfrm>
            <a:off x="6410227" y="2547524"/>
            <a:ext cx="524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noProof="1">
                <a:latin typeface="Victor Mono" panose="00000509000000000000" pitchFamily="49" charset="0"/>
              </a:rPr>
              <a:t>Recunoașterea</a:t>
            </a:r>
            <a:r>
              <a:rPr lang="en-US" sz="2800" noProof="1">
                <a:latin typeface="Victor Mono" panose="00000509000000000000" pitchFamily="49" charset="0"/>
              </a:rPr>
              <a:t> </a:t>
            </a:r>
            <a:r>
              <a:rPr lang="ro-RO" sz="2800" noProof="1">
                <a:latin typeface="Victor Mono" panose="00000509000000000000" pitchFamily="49" charset="0"/>
              </a:rPr>
              <a:t>unui</a:t>
            </a:r>
            <a:r>
              <a:rPr lang="en-US" sz="2800" noProof="1">
                <a:latin typeface="Victor Mono" panose="00000509000000000000" pitchFamily="49" charset="0"/>
              </a:rPr>
              <a:t> </a:t>
            </a:r>
            <a:r>
              <a:rPr lang="ro-RO" sz="2800" noProof="1">
                <a:latin typeface="Victor Mono" panose="00000509000000000000" pitchFamily="49" charset="0"/>
              </a:rPr>
              <a:t>cuvânt</a:t>
            </a:r>
            <a:endParaRPr lang="en-US" sz="28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334EA-3728-6000-5D22-23F66C552928}"/>
              </a:ext>
            </a:extLst>
          </p:cNvPr>
          <p:cNvSpPr txBox="1"/>
          <p:nvPr/>
        </p:nvSpPr>
        <p:spPr>
          <a:xfrm>
            <a:off x="473350" y="385403"/>
            <a:ext cx="394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Exemple de AFD</a:t>
            </a:r>
            <a:endParaRPr lang="en-US" sz="3600" dirty="0">
              <a:latin typeface="Victor Mono" panose="000005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6240B18-D23D-C11D-86AD-3C9C05B6DBB0}"/>
                  </a:ext>
                </a:extLst>
              </p:cNvPr>
              <p:cNvSpPr/>
              <p:nvPr/>
            </p:nvSpPr>
            <p:spPr>
              <a:xfrm>
                <a:off x="1727497" y="3021409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6240B18-D23D-C11D-86AD-3C9C05B6D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97" y="3021409"/>
                <a:ext cx="565608" cy="56560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C917AA-F3B8-CE74-4CE1-A3C4DBB0B3A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161889" y="3304213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8BD1DD-299C-2981-30B4-37F05945CB2A}"/>
              </a:ext>
            </a:extLst>
          </p:cNvPr>
          <p:cNvGrpSpPr/>
          <p:nvPr/>
        </p:nvGrpSpPr>
        <p:grpSpPr>
          <a:xfrm>
            <a:off x="3989929" y="2955421"/>
            <a:ext cx="713296" cy="697584"/>
            <a:chOff x="3563331" y="2441543"/>
            <a:chExt cx="713296" cy="6975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63E5BB1-48BC-8D50-D57D-F08A30D920CD}"/>
                    </a:ext>
                  </a:extLst>
                </p:cNvPr>
                <p:cNvSpPr/>
                <p:nvPr/>
              </p:nvSpPr>
              <p:spPr>
                <a:xfrm>
                  <a:off x="3637175" y="2507531"/>
                  <a:ext cx="565608" cy="565608"/>
                </a:xfrm>
                <a:prstGeom prst="ellipse">
                  <a:avLst/>
                </a:prstGeom>
                <a:noFill/>
                <a:ln w="38100">
                  <a:solidFill>
                    <a:schemeClr val="accent6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63E5BB1-48BC-8D50-D57D-F08A30D92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175" y="2507531"/>
                  <a:ext cx="565608" cy="56560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6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D12584-6CB7-631E-CCEB-21C8305CC273}"/>
                </a:ext>
              </a:extLst>
            </p:cNvPr>
            <p:cNvSpPr/>
            <p:nvPr/>
          </p:nvSpPr>
          <p:spPr>
            <a:xfrm>
              <a:off x="3563331" y="2441543"/>
              <a:ext cx="713296" cy="697584"/>
            </a:xfrm>
            <a:prstGeom prst="ellipse">
              <a:avLst/>
            </a:prstGeom>
            <a:noFill/>
            <a:ln w="38100"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9E0061-EFF8-0407-B7A4-16D8E688E08A}"/>
                  </a:ext>
                </a:extLst>
              </p:cNvPr>
              <p:cNvSpPr/>
              <p:nvPr/>
            </p:nvSpPr>
            <p:spPr>
              <a:xfrm>
                <a:off x="2858713" y="3021409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9E0061-EFF8-0407-B7A4-16D8E688E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13" y="3021409"/>
                <a:ext cx="565608" cy="5656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9458CE-133B-F6B8-723B-421749805D06}"/>
              </a:ext>
            </a:extLst>
          </p:cNvPr>
          <p:cNvCxnSpPr>
            <a:cxnSpLocks/>
          </p:cNvCxnSpPr>
          <p:nvPr/>
        </p:nvCxnSpPr>
        <p:spPr>
          <a:xfrm>
            <a:off x="2293105" y="3305784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622DD1-B668-627C-BECD-878721615FE3}"/>
              </a:ext>
            </a:extLst>
          </p:cNvPr>
          <p:cNvCxnSpPr>
            <a:cxnSpLocks/>
          </p:cNvCxnSpPr>
          <p:nvPr/>
        </p:nvCxnSpPr>
        <p:spPr>
          <a:xfrm>
            <a:off x="3424321" y="3304213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66DB045-F7D1-1590-FF76-8CFFCF48E9BA}"/>
              </a:ext>
            </a:extLst>
          </p:cNvPr>
          <p:cNvCxnSpPr>
            <a:stCxn id="12" idx="1"/>
            <a:endCxn id="12" idx="7"/>
          </p:cNvCxnSpPr>
          <p:nvPr/>
        </p:nvCxnSpPr>
        <p:spPr>
          <a:xfrm rot="5400000" flipH="1" flipV="1">
            <a:off x="3141517" y="2904267"/>
            <a:ext cx="12700" cy="399946"/>
          </a:xfrm>
          <a:prstGeom prst="curvedConnector3">
            <a:avLst>
              <a:gd name="adj1" fmla="val 37022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E40923-4408-F058-3382-06944FC279AC}"/>
              </a:ext>
            </a:extLst>
          </p:cNvPr>
          <p:cNvSpPr txBox="1"/>
          <p:nvPr/>
        </p:nvSpPr>
        <p:spPr>
          <a:xfrm>
            <a:off x="2375936" y="2873407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ictor Mono" panose="00000509000000000000" pitchFamily="49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EDD664-4A00-4A3E-542C-DC855B13EF2B}"/>
              </a:ext>
            </a:extLst>
          </p:cNvPr>
          <p:cNvSpPr txBox="1"/>
          <p:nvPr/>
        </p:nvSpPr>
        <p:spPr>
          <a:xfrm>
            <a:off x="3519609" y="2879757"/>
            <a:ext cx="26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ictor Mono" panose="00000509000000000000" pitchFamily="49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1AD64-CE97-1F4D-6063-9B80EC9064BA}"/>
              </a:ext>
            </a:extLst>
          </p:cNvPr>
          <p:cNvSpPr txBox="1"/>
          <p:nvPr/>
        </p:nvSpPr>
        <p:spPr>
          <a:xfrm>
            <a:off x="2982204" y="2237208"/>
            <a:ext cx="331326" cy="46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ictor Mono" panose="00000509000000000000" pitchFamily="49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0005C-F1EF-E7C0-4419-2F8FC9ADB533}"/>
                  </a:ext>
                </a:extLst>
              </p:cNvPr>
              <p:cNvSpPr/>
              <p:nvPr/>
            </p:nvSpPr>
            <p:spPr>
              <a:xfrm>
                <a:off x="8126883" y="2237208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0005C-F1EF-E7C0-4419-2F8FC9ADB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883" y="2237208"/>
                <a:ext cx="565608" cy="5656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048474-1CE3-88CE-A7FC-92EB57E8E42E}"/>
                  </a:ext>
                </a:extLst>
              </p:cNvPr>
              <p:cNvSpPr/>
              <p:nvPr/>
            </p:nvSpPr>
            <p:spPr>
              <a:xfrm>
                <a:off x="8126883" y="3926808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048474-1CE3-88CE-A7FC-92EB57E8E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883" y="3926808"/>
                <a:ext cx="565608" cy="5656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3A817E8-B928-D6FA-697E-E7B5A59C3E5B}"/>
              </a:ext>
            </a:extLst>
          </p:cNvPr>
          <p:cNvSpPr txBox="1"/>
          <p:nvPr/>
        </p:nvSpPr>
        <p:spPr>
          <a:xfrm>
            <a:off x="1512939" y="3706552"/>
            <a:ext cx="30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Victor Mono" panose="00000509000000000000" pitchFamily="49" charset="0"/>
              </a:rPr>
              <a:t>Oricâți b între 2 de a</a:t>
            </a:r>
            <a:endParaRPr lang="en-US" dirty="0">
              <a:latin typeface="Victor Mono" panose="00000509000000000000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295A5C-75BD-30E5-C470-1E400BEA1208}"/>
              </a:ext>
            </a:extLst>
          </p:cNvPr>
          <p:cNvGrpSpPr/>
          <p:nvPr/>
        </p:nvGrpSpPr>
        <p:grpSpPr>
          <a:xfrm>
            <a:off x="6723860" y="2991011"/>
            <a:ext cx="713296" cy="697584"/>
            <a:chOff x="7921657" y="4588033"/>
            <a:chExt cx="713296" cy="6975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C9CF1DF-AB87-EE09-5F88-726E4991669C}"/>
                    </a:ext>
                  </a:extLst>
                </p:cNvPr>
                <p:cNvSpPr/>
                <p:nvPr/>
              </p:nvSpPr>
              <p:spPr>
                <a:xfrm>
                  <a:off x="7995501" y="4654019"/>
                  <a:ext cx="565608" cy="565608"/>
                </a:xfrm>
                <a:prstGeom prst="ellipse">
                  <a:avLst/>
                </a:prstGeom>
                <a:noFill/>
                <a:ln w="38100">
                  <a:solidFill>
                    <a:schemeClr val="accent6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C9CF1DF-AB87-EE09-5F88-726E499166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501" y="4654019"/>
                  <a:ext cx="565608" cy="5656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6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0871DF-0A43-3C53-16D3-CA6CE3A67290}"/>
                </a:ext>
              </a:extLst>
            </p:cNvPr>
            <p:cNvSpPr/>
            <p:nvPr/>
          </p:nvSpPr>
          <p:spPr>
            <a:xfrm>
              <a:off x="7921657" y="4588033"/>
              <a:ext cx="713296" cy="697584"/>
            </a:xfrm>
            <a:prstGeom prst="ellipse">
              <a:avLst/>
            </a:prstGeom>
            <a:noFill/>
            <a:ln w="38100"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8E3843-8889-8DB5-C5BA-7F0D8C43BBB7}"/>
              </a:ext>
            </a:extLst>
          </p:cNvPr>
          <p:cNvCxnSpPr>
            <a:cxnSpLocks/>
          </p:cNvCxnSpPr>
          <p:nvPr/>
        </p:nvCxnSpPr>
        <p:spPr>
          <a:xfrm>
            <a:off x="6158252" y="3339801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A27EEA6-0A46-3B0F-4AA5-6DA81655F019}"/>
                  </a:ext>
                </a:extLst>
              </p:cNvPr>
              <p:cNvSpPr/>
              <p:nvPr/>
            </p:nvSpPr>
            <p:spPr>
              <a:xfrm>
                <a:off x="9255332" y="3056997"/>
                <a:ext cx="565608" cy="56560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A27EEA6-0A46-3B0F-4AA5-6DA81655F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2" y="3056997"/>
                <a:ext cx="565608" cy="56560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6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1B66B2-6128-94CC-BA63-94FD202A43E0}"/>
              </a:ext>
            </a:extLst>
          </p:cNvPr>
          <p:cNvCxnSpPr>
            <a:stCxn id="29" idx="7"/>
            <a:endCxn id="24" idx="2"/>
          </p:cNvCxnSpPr>
          <p:nvPr/>
        </p:nvCxnSpPr>
        <p:spPr>
          <a:xfrm flipV="1">
            <a:off x="7332696" y="2520012"/>
            <a:ext cx="794187" cy="573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B71A5B-A45D-074C-1D9F-F7F9A46A11EC}"/>
              </a:ext>
            </a:extLst>
          </p:cNvPr>
          <p:cNvCxnSpPr>
            <a:stCxn id="24" idx="3"/>
            <a:endCxn id="29" idx="6"/>
          </p:cNvCxnSpPr>
          <p:nvPr/>
        </p:nvCxnSpPr>
        <p:spPr>
          <a:xfrm flipH="1">
            <a:off x="7437156" y="2719985"/>
            <a:ext cx="772558" cy="619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269B15-D9CC-EF5B-7D44-EB235ECF759E}"/>
              </a:ext>
            </a:extLst>
          </p:cNvPr>
          <p:cNvCxnSpPr>
            <a:stCxn id="29" idx="5"/>
            <a:endCxn id="25" idx="1"/>
          </p:cNvCxnSpPr>
          <p:nvPr/>
        </p:nvCxnSpPr>
        <p:spPr>
          <a:xfrm>
            <a:off x="7332696" y="3586436"/>
            <a:ext cx="877018" cy="42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AFCA02-5EAF-3715-91CE-F262137522EF}"/>
              </a:ext>
            </a:extLst>
          </p:cNvPr>
          <p:cNvCxnSpPr>
            <a:stCxn id="25" idx="2"/>
            <a:endCxn id="29" idx="4"/>
          </p:cNvCxnSpPr>
          <p:nvPr/>
        </p:nvCxnSpPr>
        <p:spPr>
          <a:xfrm flipH="1" flipV="1">
            <a:off x="7080508" y="3688595"/>
            <a:ext cx="1046375" cy="521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C226FD-4617-1BB8-F456-2DD65C181947}"/>
              </a:ext>
            </a:extLst>
          </p:cNvPr>
          <p:cNvCxnSpPr>
            <a:stCxn id="25" idx="7"/>
            <a:endCxn id="32" idx="3"/>
          </p:cNvCxnSpPr>
          <p:nvPr/>
        </p:nvCxnSpPr>
        <p:spPr>
          <a:xfrm flipV="1">
            <a:off x="8609660" y="3539774"/>
            <a:ext cx="728503" cy="46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BD6C1F-D3A1-2A6A-25F4-FD71B4966A2C}"/>
              </a:ext>
            </a:extLst>
          </p:cNvPr>
          <p:cNvCxnSpPr>
            <a:stCxn id="32" idx="4"/>
            <a:endCxn id="25" idx="6"/>
          </p:cNvCxnSpPr>
          <p:nvPr/>
        </p:nvCxnSpPr>
        <p:spPr>
          <a:xfrm flipH="1">
            <a:off x="8692491" y="3622605"/>
            <a:ext cx="845645" cy="58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3D2850-433A-1524-995C-889ACE5DE061}"/>
              </a:ext>
            </a:extLst>
          </p:cNvPr>
          <p:cNvCxnSpPr>
            <a:stCxn id="32" idx="1"/>
            <a:endCxn id="24" idx="5"/>
          </p:cNvCxnSpPr>
          <p:nvPr/>
        </p:nvCxnSpPr>
        <p:spPr>
          <a:xfrm flipH="1" flipV="1">
            <a:off x="8609660" y="2719985"/>
            <a:ext cx="728503" cy="419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920C43-683A-96A5-6082-A3E234DD68AF}"/>
              </a:ext>
            </a:extLst>
          </p:cNvPr>
          <p:cNvCxnSpPr>
            <a:stCxn id="24" idx="6"/>
            <a:endCxn id="32" idx="0"/>
          </p:cNvCxnSpPr>
          <p:nvPr/>
        </p:nvCxnSpPr>
        <p:spPr>
          <a:xfrm>
            <a:off x="8692491" y="2520012"/>
            <a:ext cx="845645" cy="536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5F365BC-B287-F62B-77F8-6AF7EC3AACED}"/>
              </a:ext>
            </a:extLst>
          </p:cNvPr>
          <p:cNvSpPr txBox="1"/>
          <p:nvPr/>
        </p:nvSpPr>
        <p:spPr>
          <a:xfrm>
            <a:off x="7409476" y="2456158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0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76BA5-1628-0850-8D71-AF96A450F6CB}"/>
              </a:ext>
            </a:extLst>
          </p:cNvPr>
          <p:cNvSpPr txBox="1"/>
          <p:nvPr/>
        </p:nvSpPr>
        <p:spPr>
          <a:xfrm>
            <a:off x="9021711" y="3827889"/>
            <a:ext cx="38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0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FA0758-F5DB-6CA0-2B0B-B5B341C9E415}"/>
              </a:ext>
            </a:extLst>
          </p:cNvPr>
          <p:cNvSpPr txBox="1"/>
          <p:nvPr/>
        </p:nvSpPr>
        <p:spPr>
          <a:xfrm>
            <a:off x="8689724" y="3410185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0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7C00DA-F9BD-156E-3ACE-1242C1A6A7A1}"/>
              </a:ext>
            </a:extLst>
          </p:cNvPr>
          <p:cNvSpPr txBox="1"/>
          <p:nvPr/>
        </p:nvSpPr>
        <p:spPr>
          <a:xfrm>
            <a:off x="7807598" y="2861378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0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66F012-4DBA-0AA1-A9DF-7338A52D1C2E}"/>
              </a:ext>
            </a:extLst>
          </p:cNvPr>
          <p:cNvSpPr txBox="1"/>
          <p:nvPr/>
        </p:nvSpPr>
        <p:spPr>
          <a:xfrm>
            <a:off x="7652739" y="3374123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1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CD965E-9741-226E-8649-41A6612B8CBC}"/>
              </a:ext>
            </a:extLst>
          </p:cNvPr>
          <p:cNvSpPr txBox="1"/>
          <p:nvPr/>
        </p:nvSpPr>
        <p:spPr>
          <a:xfrm>
            <a:off x="7437156" y="3898292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1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A5106F-64BB-DAEB-528F-F5F36994B1F5}"/>
              </a:ext>
            </a:extLst>
          </p:cNvPr>
          <p:cNvSpPr txBox="1"/>
          <p:nvPr/>
        </p:nvSpPr>
        <p:spPr>
          <a:xfrm>
            <a:off x="8689724" y="2868578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1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C92C23-D063-393F-1252-920C18200C54}"/>
              </a:ext>
            </a:extLst>
          </p:cNvPr>
          <p:cNvSpPr txBox="1"/>
          <p:nvPr/>
        </p:nvSpPr>
        <p:spPr>
          <a:xfrm>
            <a:off x="9021413" y="2337323"/>
            <a:ext cx="4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Victor Mono" panose="00000509000000000000" pitchFamily="49" charset="0"/>
              </a:rPr>
              <a:t>1</a:t>
            </a:r>
            <a:endParaRPr lang="en-US" sz="2400" dirty="0">
              <a:latin typeface="Victor Mono" panose="00000509000000000000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ED7060-CBC4-787D-93AD-54EA86CB6729}"/>
              </a:ext>
            </a:extLst>
          </p:cNvPr>
          <p:cNvSpPr txBox="1"/>
          <p:nvPr/>
        </p:nvSpPr>
        <p:spPr>
          <a:xfrm>
            <a:off x="7131089" y="4700329"/>
            <a:ext cx="255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Victor Mono" panose="00000509000000000000" pitchFamily="49" charset="0"/>
              </a:rPr>
              <a:t>Număr par de 1 și 0</a:t>
            </a:r>
            <a:endParaRPr lang="en-US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20115C-B279-FC66-A28A-B9041CA0E993}"/>
              </a:ext>
            </a:extLst>
          </p:cNvPr>
          <p:cNvSpPr txBox="1">
            <a:spLocks/>
          </p:cNvSpPr>
          <p:nvPr/>
        </p:nvSpPr>
        <p:spPr>
          <a:xfrm>
            <a:off x="7277100" y="4643664"/>
            <a:ext cx="4564380" cy="1712111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struct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fromState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,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toState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   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char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BB75F-8140-9772-9F82-FF4BC59EFD66}"/>
              </a:ext>
            </a:extLst>
          </p:cNvPr>
          <p:cNvSpPr txBox="1"/>
          <p:nvPr/>
        </p:nvSpPr>
        <p:spPr>
          <a:xfrm>
            <a:off x="7067550" y="3997333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Structura</a:t>
            </a:r>
            <a:r>
              <a:rPr lang="en-US" sz="3600" dirty="0">
                <a:latin typeface="Victor Mono" panose="00000509000000000000" pitchFamily="49" charset="0"/>
              </a:rPr>
              <a:t> </a:t>
            </a:r>
            <a:r>
              <a:rPr lang="ro-RO" sz="3600" dirty="0">
                <a:latin typeface="Victor Mono" panose="00000509000000000000" pitchFamily="49" charset="0"/>
              </a:rPr>
              <a:t>tranziție</a:t>
            </a:r>
            <a:endParaRPr lang="en-US" sz="3600" dirty="0">
              <a:latin typeface="Victor Mono" panose="000005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36F3E-3AE7-BE55-9810-417F66F3FD8A}"/>
              </a:ext>
            </a:extLst>
          </p:cNvPr>
          <p:cNvSpPr txBox="1"/>
          <p:nvPr/>
        </p:nvSpPr>
        <p:spPr>
          <a:xfrm>
            <a:off x="2322576" y="284261"/>
            <a:ext cx="2471928" cy="64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Clasa AFD</a:t>
            </a:r>
            <a:endParaRPr lang="en-US" sz="3600" dirty="0">
              <a:latin typeface="Victor Mono" panose="00000509000000000000" pitchFamily="49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315F007-4496-757B-48B7-D43DF129AF08}"/>
              </a:ext>
            </a:extLst>
          </p:cNvPr>
          <p:cNvSpPr txBox="1">
            <a:spLocks/>
          </p:cNvSpPr>
          <p:nvPr/>
        </p:nvSpPr>
        <p:spPr>
          <a:xfrm>
            <a:off x="350520" y="931640"/>
            <a:ext cx="6416040" cy="5526024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class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DFA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endParaRPr lang="ro-RO" sz="1600" b="0" i="1" dirty="0">
              <a:solidFill>
                <a:srgbClr val="DF8E1D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ro-RO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List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&gt;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States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ro-RO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List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char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&gt;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Alphabet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   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List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&gt;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ro-RO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ro-RO" sz="1600" i="1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List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&gt;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FinalStates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ro-RO" sz="1600" b="0" dirty="0">
              <a:solidFill>
                <a:srgbClr val="7C7F93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ro-RO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DFA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ro-RO" sz="1600" i="1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...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endParaRPr lang="ro-RO" sz="1600" b="0" dirty="0">
              <a:solidFill>
                <a:srgbClr val="7C7F93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endParaRPr lang="ro-RO" sz="1600" dirty="0">
              <a:solidFill>
                <a:srgbClr val="7C7F93"/>
              </a:solidFill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ro-RO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TransitionValid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ro-RO" sz="1600" b="0" i="1" dirty="0">
                <a:solidFill>
                  <a:schemeClr val="bg1">
                    <a:lumMod val="50000"/>
                  </a:schemeClr>
                </a:solidFill>
                <a:effectLst/>
                <a:latin typeface="Victor Mono" panose="00000509000000000000" pitchFamily="49" charset="0"/>
              </a:rPr>
              <a:t>...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endParaRPr lang="ro-RO" sz="1600" b="0" dirty="0">
              <a:solidFill>
                <a:srgbClr val="7C7F93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ro-RO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void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Parse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ro-RO" sz="1600" b="0" dirty="0">
                <a:solidFill>
                  <a:schemeClr val="bg1">
                    <a:lumMod val="50000"/>
                  </a:schemeClr>
                </a:solidFill>
                <a:effectLst/>
                <a:latin typeface="Victor Mono" panose="00000509000000000000" pitchFamily="49" charset="0"/>
              </a:rPr>
              <a:t>...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endParaRPr lang="ro-RO" sz="1600" dirty="0">
              <a:solidFill>
                <a:srgbClr val="7C7F93"/>
              </a:solidFill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ro-RO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void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WriteAutomataConsole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</a:t>
            </a:r>
            <a:endParaRPr lang="ro-RO" sz="1600" b="0" dirty="0">
              <a:solidFill>
                <a:srgbClr val="7C7F93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33458-4BF5-F431-27E0-7E989FED08E1}"/>
              </a:ext>
            </a:extLst>
          </p:cNvPr>
          <p:cNvSpPr txBox="1"/>
          <p:nvPr/>
        </p:nvSpPr>
        <p:spPr>
          <a:xfrm>
            <a:off x="7067550" y="1612389"/>
            <a:ext cx="3607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S – Mulțimea stărilor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1BD1C-77A6-9C79-F4A3-38AC32A35FF2}"/>
              </a:ext>
            </a:extLst>
          </p:cNvPr>
          <p:cNvCxnSpPr>
            <a:cxnSpLocks/>
          </p:cNvCxnSpPr>
          <p:nvPr/>
        </p:nvCxnSpPr>
        <p:spPr>
          <a:xfrm>
            <a:off x="3233392" y="1781666"/>
            <a:ext cx="383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1543D7-AD07-4B61-BAD2-C2EBB0EAD063}"/>
              </a:ext>
            </a:extLst>
          </p:cNvPr>
          <p:cNvCxnSpPr>
            <a:cxnSpLocks/>
          </p:cNvCxnSpPr>
          <p:nvPr/>
        </p:nvCxnSpPr>
        <p:spPr>
          <a:xfrm>
            <a:off x="3233392" y="2122602"/>
            <a:ext cx="383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680F4F-078A-B5BB-7FEB-E3F0AB0B39D6}"/>
              </a:ext>
            </a:extLst>
          </p:cNvPr>
          <p:cNvSpPr txBox="1"/>
          <p:nvPr/>
        </p:nvSpPr>
        <p:spPr>
          <a:xfrm>
            <a:off x="7067550" y="1946668"/>
            <a:ext cx="3607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A - Alfabetul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C4C160-3600-F158-ABAE-B569EF53F5BC}"/>
              </a:ext>
            </a:extLst>
          </p:cNvPr>
          <p:cNvCxnSpPr>
            <a:cxnSpLocks/>
          </p:cNvCxnSpPr>
          <p:nvPr/>
        </p:nvCxnSpPr>
        <p:spPr>
          <a:xfrm>
            <a:off x="4262485" y="2482391"/>
            <a:ext cx="2805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514C63-CA10-A319-8EBD-D2CE726AFDE4}"/>
              </a:ext>
            </a:extLst>
          </p:cNvPr>
          <p:cNvSpPr txBox="1"/>
          <p:nvPr/>
        </p:nvSpPr>
        <p:spPr>
          <a:xfrm>
            <a:off x="7067550" y="2313114"/>
            <a:ext cx="3607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δ – Mulțimea tranzițiilor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DE03D4-76E0-8367-80D2-1303E96AA6E6}"/>
              </a:ext>
            </a:extLst>
          </p:cNvPr>
          <p:cNvCxnSpPr>
            <a:cxnSpLocks/>
          </p:cNvCxnSpPr>
          <p:nvPr/>
        </p:nvCxnSpPr>
        <p:spPr>
          <a:xfrm>
            <a:off x="3233392" y="2832754"/>
            <a:ext cx="383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FA9497-FCB9-350F-7DDE-AF4CA929DC5D}"/>
              </a:ext>
            </a:extLst>
          </p:cNvPr>
          <p:cNvSpPr txBox="1"/>
          <p:nvPr/>
        </p:nvSpPr>
        <p:spPr>
          <a:xfrm>
            <a:off x="7067550" y="2663477"/>
            <a:ext cx="3607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Starea inițială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613AA1-5A66-36C3-1EE1-61AE8F255133}"/>
              </a:ext>
            </a:extLst>
          </p:cNvPr>
          <p:cNvCxnSpPr>
            <a:cxnSpLocks/>
          </p:cNvCxnSpPr>
          <p:nvPr/>
        </p:nvCxnSpPr>
        <p:spPr>
          <a:xfrm>
            <a:off x="3747938" y="3164263"/>
            <a:ext cx="3319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A876D7-EE9B-71D8-6EBF-D44C9707E01D}"/>
              </a:ext>
            </a:extLst>
          </p:cNvPr>
          <p:cNvSpPr txBox="1"/>
          <p:nvPr/>
        </p:nvSpPr>
        <p:spPr>
          <a:xfrm>
            <a:off x="7067550" y="2994986"/>
            <a:ext cx="3607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F – Mulțimea stărilor inițiale</a:t>
            </a:r>
            <a:endParaRPr lang="en-US" sz="16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20115C-B279-FC66-A28A-B9041CA0E993}"/>
              </a:ext>
            </a:extLst>
          </p:cNvPr>
          <p:cNvSpPr txBox="1">
            <a:spLocks/>
          </p:cNvSpPr>
          <p:nvPr/>
        </p:nvSpPr>
        <p:spPr>
          <a:xfrm>
            <a:off x="947158" y="2095073"/>
            <a:ext cx="4564380" cy="1712111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struct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fromState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,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toState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   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char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BB75F-8140-9772-9F82-FF4BC59EFD66}"/>
              </a:ext>
            </a:extLst>
          </p:cNvPr>
          <p:cNvSpPr txBox="1"/>
          <p:nvPr/>
        </p:nvSpPr>
        <p:spPr>
          <a:xfrm>
            <a:off x="737608" y="1448742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Structura</a:t>
            </a:r>
            <a:r>
              <a:rPr lang="en-US" sz="3600" dirty="0">
                <a:latin typeface="Victor Mono" panose="00000509000000000000" pitchFamily="49" charset="0"/>
              </a:rPr>
              <a:t> </a:t>
            </a:r>
            <a:r>
              <a:rPr lang="ro-RO" sz="3600" dirty="0">
                <a:latin typeface="Victor Mono" panose="00000509000000000000" pitchFamily="49" charset="0"/>
              </a:rPr>
              <a:t>tranziție</a:t>
            </a:r>
            <a:endParaRPr lang="en-US" sz="3600" dirty="0">
              <a:latin typeface="Victor Mono" panose="000005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36F3E-3AE7-BE55-9810-417F66F3FD8A}"/>
              </a:ext>
            </a:extLst>
          </p:cNvPr>
          <p:cNvSpPr txBox="1"/>
          <p:nvPr/>
        </p:nvSpPr>
        <p:spPr>
          <a:xfrm>
            <a:off x="8075223" y="417186"/>
            <a:ext cx="2471928" cy="64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Clasa AFD</a:t>
            </a:r>
            <a:endParaRPr lang="en-US" sz="3600" dirty="0">
              <a:latin typeface="Victor Mono" panose="000005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C7A62F-3842-3407-A342-DED147170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14075"/>
              </p:ext>
            </p:extLst>
          </p:nvPr>
        </p:nvGraphicFramePr>
        <p:xfrm>
          <a:off x="7420346" y="1067551"/>
          <a:ext cx="3781682" cy="2884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1682">
                  <a:extLst>
                    <a:ext uri="{9D8B030D-6E8A-4147-A177-3AD203B41FA5}">
                      <a16:colId xmlns:a16="http://schemas.microsoft.com/office/drawing/2014/main" val="918036094"/>
                    </a:ext>
                  </a:extLst>
                </a:gridCol>
              </a:tblGrid>
              <a:tr h="410211">
                <a:tc>
                  <a:txBody>
                    <a:bodyPr/>
                    <a:lstStyle/>
                    <a:p>
                      <a:pPr algn="ctr"/>
                      <a:r>
                        <a:rPr lang="ro-RO" sz="1800" dirty="0">
                          <a:latin typeface="Victor Mono" panose="00000509000000000000" pitchFamily="49" charset="0"/>
                        </a:rPr>
                        <a:t>AFD</a:t>
                      </a:r>
                      <a:endParaRPr lang="en-US" sz="1800" dirty="0">
                        <a:latin typeface="Victor Mono" panose="000005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843694"/>
                  </a:ext>
                </a:extLst>
              </a:tr>
              <a:tr h="126318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</a:t>
                      </a:r>
                      <a:r>
                        <a:rPr lang="ro-RO" sz="1600" dirty="0">
                          <a:latin typeface="Victor Mono" panose="00000509000000000000" pitchFamily="49" charset="0"/>
                        </a:rPr>
                        <a:t>States </a:t>
                      </a:r>
                      <a:r>
                        <a:rPr lang="en-US" sz="1600" dirty="0">
                          <a:latin typeface="Victor Mono" panose="00000509000000000000" pitchFamily="49" charset="0"/>
                        </a:rPr>
                        <a:t>: List&lt;string&gt;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-Alphabet: List&lt;char&gt;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-Transitions : List&lt;Transition&gt;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-InitialState 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-FinalStates : List&lt;string&gt;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578904"/>
                  </a:ext>
                </a:extLst>
              </a:tr>
              <a:tr h="116407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+DFA()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-TransitionValid() : bool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+Parse()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latin typeface="Victor Mono" panose="00000509000000000000" pitchFamily="49" charset="0"/>
                        </a:rPr>
                        <a:t>+WriteAutomataConsole()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6046"/>
                  </a:ext>
                </a:extLst>
              </a:tr>
            </a:tbl>
          </a:graphicData>
        </a:graphic>
      </p:graphicFrame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49B198D5-B091-506B-30FD-49D767B9C740}"/>
              </a:ext>
            </a:extLst>
          </p:cNvPr>
          <p:cNvSpPr txBox="1">
            <a:spLocks/>
          </p:cNvSpPr>
          <p:nvPr/>
        </p:nvSpPr>
        <p:spPr>
          <a:xfrm>
            <a:off x="7420346" y="4245956"/>
            <a:ext cx="3781682" cy="1544493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Atribute:</a:t>
            </a:r>
          </a:p>
          <a:p>
            <a:pPr>
              <a:spcBef>
                <a:spcPts val="0"/>
              </a:spcBef>
            </a:pPr>
            <a:r>
              <a:rPr lang="ro-RO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S - Mul</a:t>
            </a:r>
            <a:r>
              <a:rPr lang="ro-RO" sz="1600" noProof="1">
                <a:solidFill>
                  <a:schemeClr val="tx1"/>
                </a:solidFill>
                <a:latin typeface="Victor Mono" panose="00000509000000000000" pitchFamily="49" charset="0"/>
              </a:rPr>
              <a:t>țimea stărilor</a:t>
            </a:r>
          </a:p>
          <a:p>
            <a:pPr>
              <a:spcBef>
                <a:spcPts val="0"/>
              </a:spcBef>
            </a:pPr>
            <a:r>
              <a:rPr lang="ro-RO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A - Alfabetul</a:t>
            </a:r>
          </a:p>
          <a:p>
            <a:pPr>
              <a:spcBef>
                <a:spcPts val="0"/>
              </a:spcBef>
            </a:pPr>
            <a:r>
              <a:rPr lang="el-GR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δ</a:t>
            </a:r>
            <a:r>
              <a:rPr lang="ro-RO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 – Tranzițiile</a:t>
            </a:r>
          </a:p>
          <a:p>
            <a:pPr>
              <a:spcBef>
                <a:spcPts val="0"/>
              </a:spcBef>
            </a:pPr>
            <a:r>
              <a:rPr lang="ro-RO" sz="1600" noProof="1">
                <a:solidFill>
                  <a:schemeClr val="tx1"/>
                </a:solidFill>
                <a:latin typeface="Victor Mono" panose="00000509000000000000" pitchFamily="49" charset="0"/>
              </a:rPr>
              <a:t>Starea inițială</a:t>
            </a:r>
          </a:p>
          <a:p>
            <a:pPr>
              <a:spcBef>
                <a:spcPts val="0"/>
              </a:spcBef>
            </a:pPr>
            <a:r>
              <a:rPr lang="ro-RO" sz="1600" noProof="1">
                <a:solidFill>
                  <a:schemeClr val="tx1"/>
                </a:solidFill>
                <a:latin typeface="Victor Mono" panose="00000509000000000000" pitchFamily="49" charset="0"/>
              </a:rPr>
              <a:t>T</a:t>
            </a:r>
            <a:r>
              <a:rPr lang="ro-RO" sz="1600" b="0" noProof="1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 – Mulțimea stărilor finale</a:t>
            </a:r>
            <a:endParaRPr lang="en-US" sz="1600" b="0" noProof="1">
              <a:solidFill>
                <a:schemeClr val="tx1"/>
              </a:solidFill>
              <a:effectLst/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B58AAF3-4C4C-642C-4A4A-7D372D133BD2}"/>
              </a:ext>
            </a:extLst>
          </p:cNvPr>
          <p:cNvSpPr txBox="1">
            <a:spLocks/>
          </p:cNvSpPr>
          <p:nvPr/>
        </p:nvSpPr>
        <p:spPr>
          <a:xfrm>
            <a:off x="402336" y="290322"/>
            <a:ext cx="8364592" cy="6222964"/>
          </a:xfrm>
          <a:custGeom>
            <a:avLst/>
            <a:gdLst>
              <a:gd name="connsiteX0" fmla="*/ 0 w 9290304"/>
              <a:gd name="connsiteY0" fmla="*/ 0 h 5413366"/>
              <a:gd name="connsiteX1" fmla="*/ 7732996 w 9290304"/>
              <a:gd name="connsiteY1" fmla="*/ 0 h 5413366"/>
              <a:gd name="connsiteX2" fmla="*/ 7732996 w 9290304"/>
              <a:gd name="connsiteY2" fmla="*/ 1254721 h 5413366"/>
              <a:gd name="connsiteX3" fmla="*/ 9288430 w 9290304"/>
              <a:gd name="connsiteY3" fmla="*/ 1254721 h 5413366"/>
              <a:gd name="connsiteX4" fmla="*/ 9288419 w 9290304"/>
              <a:gd name="connsiteY4" fmla="*/ 1261694 h 5413366"/>
              <a:gd name="connsiteX5" fmla="*/ 9290304 w 9290304"/>
              <a:gd name="connsiteY5" fmla="*/ 4511120 h 5413366"/>
              <a:gd name="connsiteX6" fmla="*/ 8244057 w 9290304"/>
              <a:gd name="connsiteY6" fmla="*/ 5413366 h 5413366"/>
              <a:gd name="connsiteX7" fmla="*/ 0 w 9290304"/>
              <a:gd name="connsiteY7" fmla="*/ 5413366 h 5413366"/>
              <a:gd name="connsiteX8" fmla="*/ 0 w 9290304"/>
              <a:gd name="connsiteY8" fmla="*/ 5413366 h 541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0304" h="5413366">
                <a:moveTo>
                  <a:pt x="0" y="0"/>
                </a:moveTo>
                <a:lnTo>
                  <a:pt x="7732996" y="0"/>
                </a:lnTo>
                <a:lnTo>
                  <a:pt x="7732996" y="1254721"/>
                </a:lnTo>
                <a:lnTo>
                  <a:pt x="9288430" y="1254721"/>
                </a:lnTo>
                <a:lnTo>
                  <a:pt x="9288419" y="1261694"/>
                </a:lnTo>
                <a:cubicBezTo>
                  <a:pt x="9289047" y="2380064"/>
                  <a:pt x="9289676" y="3392751"/>
                  <a:pt x="9290304" y="4511120"/>
                </a:cubicBezTo>
                <a:lnTo>
                  <a:pt x="8244057" y="5413366"/>
                </a:lnTo>
                <a:lnTo>
                  <a:pt x="0" y="5413366"/>
                </a:lnTo>
                <a:lnTo>
                  <a:pt x="0" y="5413366"/>
                </a:lnTo>
                <a:close/>
              </a:path>
            </a:pathLst>
          </a:custGeom>
          <a:solidFill>
            <a:srgbClr val="FEF3ED">
              <a:alpha val="29804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public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DFA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char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,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{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Alphabet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alphabet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Transitions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Transition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transitions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        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TransitionValid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Transitions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trans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transition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InitialState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initialState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 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initial state"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FinalStates 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=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List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&lt;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&gt;();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foreach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string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state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in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E64553"/>
                </a:solidFill>
                <a:latin typeface="Victor Mono" panose="00000509000000000000" pitchFamily="49" charset="0"/>
              </a:rPr>
              <a:t>finalStates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   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if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Contains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))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FinalStates</a:t>
            </a:r>
            <a:r>
              <a:rPr lang="en-US" sz="1600" noProof="1">
                <a:solidFill>
                  <a:srgbClr val="179299"/>
                </a:solidFill>
                <a:latin typeface="Victor Mono" panose="00000509000000000000" pitchFamily="49" charset="0"/>
              </a:rPr>
              <a:t>.</a:t>
            </a:r>
            <a:r>
              <a:rPr lang="en-US" sz="1600" i="1" noProof="1">
                <a:solidFill>
                  <a:srgbClr val="1E66F5"/>
                </a:solidFill>
                <a:latin typeface="Victor Mono" panose="00000509000000000000" pitchFamily="49" charset="0"/>
              </a:rPr>
              <a:t>Add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state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       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else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throw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noProof="1">
                <a:solidFill>
                  <a:srgbClr val="8839EF"/>
                </a:solidFill>
                <a:latin typeface="Victor Mono" panose="00000509000000000000" pitchFamily="49" charset="0"/>
              </a:rPr>
              <a:t>new</a:t>
            </a: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i="1" noProof="1">
                <a:solidFill>
                  <a:srgbClr val="DF8E1D"/>
                </a:solidFill>
                <a:latin typeface="Victor Mono" panose="00000509000000000000" pitchFamily="49" charset="0"/>
              </a:rPr>
              <a:t>DataException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(</a:t>
            </a:r>
            <a:r>
              <a:rPr lang="en-US" sz="1600" noProof="1">
                <a:solidFill>
                  <a:srgbClr val="40A02B"/>
                </a:solidFill>
                <a:latin typeface="Victor Mono" panose="00000509000000000000" pitchFamily="49" charset="0"/>
              </a:rPr>
              <a:t>"Invalid final state list"</a:t>
            </a: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);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7C7F93"/>
                </a:solidFill>
                <a:latin typeface="Victor Mono" panose="00000509000000000000" pitchFamily="49" charset="0"/>
              </a:rPr>
              <a:t>}</a:t>
            </a:r>
            <a:endParaRPr lang="en-US" sz="1600" dirty="0">
              <a:solidFill>
                <a:srgbClr val="4C4F69"/>
              </a:solidFill>
              <a:latin typeface="Victor Mono" panose="000005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17114-C743-039C-B397-0CB0D3A83ADF}"/>
              </a:ext>
            </a:extLst>
          </p:cNvPr>
          <p:cNvSpPr txBox="1"/>
          <p:nvPr/>
        </p:nvSpPr>
        <p:spPr>
          <a:xfrm>
            <a:off x="7552803" y="398607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Constructorul</a:t>
            </a:r>
          </a:p>
          <a:p>
            <a:pPr>
              <a:spcAft>
                <a:spcPts val="1200"/>
              </a:spcAft>
            </a:pPr>
            <a:r>
              <a:rPr lang="ro-RO" sz="3600" noProof="1">
                <a:latin typeface="Victor Mono" panose="00000509000000000000" pitchFamily="49" charset="0"/>
              </a:rPr>
              <a:t>Clasei AFD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2473D-BF63-888D-FD60-51E125CA0C61}"/>
              </a:ext>
            </a:extLst>
          </p:cNvPr>
          <p:cNvSpPr txBox="1"/>
          <p:nvPr/>
        </p:nvSpPr>
        <p:spPr>
          <a:xfrm>
            <a:off x="9305403" y="2710049"/>
            <a:ext cx="191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validează lista</a:t>
            </a:r>
          </a:p>
          <a:p>
            <a:r>
              <a:rPr lang="ro-RO" sz="1600" dirty="0">
                <a:latin typeface="Victor Mono" panose="00000509000000000000" pitchFamily="49" charset="0"/>
              </a:rPr>
              <a:t>tranzițiilor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CE2726D-BBD0-22CC-B100-098B24553013}"/>
              </a:ext>
            </a:extLst>
          </p:cNvPr>
          <p:cNvSpPr/>
          <p:nvPr/>
        </p:nvSpPr>
        <p:spPr>
          <a:xfrm>
            <a:off x="7861955" y="2337848"/>
            <a:ext cx="273378" cy="13291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6DA8830-6E3C-987D-2B2A-2A3FD4BE6416}"/>
              </a:ext>
            </a:extLst>
          </p:cNvPr>
          <p:cNvSpPr/>
          <p:nvPr/>
        </p:nvSpPr>
        <p:spPr>
          <a:xfrm>
            <a:off x="8135333" y="3885416"/>
            <a:ext cx="273378" cy="7054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679BB-260B-766B-D16F-1FF3CA677EF5}"/>
              </a:ext>
            </a:extLst>
          </p:cNvPr>
          <p:cNvSpPr txBox="1"/>
          <p:nvPr/>
        </p:nvSpPr>
        <p:spPr>
          <a:xfrm>
            <a:off x="9305403" y="3945747"/>
            <a:ext cx="2106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validează starea</a:t>
            </a:r>
          </a:p>
          <a:p>
            <a:r>
              <a:rPr lang="ro-RO" sz="1600" dirty="0">
                <a:latin typeface="Victor Mono" panose="00000509000000000000" pitchFamily="49" charset="0"/>
              </a:rPr>
              <a:t>inițială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76D1847-4F4E-C167-0702-4045A1149332}"/>
              </a:ext>
            </a:extLst>
          </p:cNvPr>
          <p:cNvSpPr/>
          <p:nvPr/>
        </p:nvSpPr>
        <p:spPr>
          <a:xfrm>
            <a:off x="7725266" y="4906329"/>
            <a:ext cx="273378" cy="1329179"/>
          </a:xfrm>
          <a:prstGeom prst="rightBrace">
            <a:avLst>
              <a:gd name="adj1" fmla="val 8333"/>
              <a:gd name="adj2" fmla="val 343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BB6B5D-B1F0-EB28-FA73-63565E30DB8E}"/>
              </a:ext>
            </a:extLst>
          </p:cNvPr>
          <p:cNvSpPr txBox="1"/>
          <p:nvPr/>
        </p:nvSpPr>
        <p:spPr>
          <a:xfrm>
            <a:off x="9305403" y="5071139"/>
            <a:ext cx="195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validează lista</a:t>
            </a:r>
          </a:p>
          <a:p>
            <a:r>
              <a:rPr lang="ro-RO" sz="1600" dirty="0">
                <a:latin typeface="Victor Mono" panose="00000509000000000000" pitchFamily="49" charset="0"/>
              </a:rPr>
              <a:t>stărilor finale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6995FE6-31BE-9EBD-1F42-1B940664A50D}"/>
              </a:ext>
            </a:extLst>
          </p:cNvPr>
          <p:cNvSpPr/>
          <p:nvPr/>
        </p:nvSpPr>
        <p:spPr>
          <a:xfrm>
            <a:off x="7861954" y="5480058"/>
            <a:ext cx="915370" cy="1012277"/>
          </a:xfrm>
          <a:custGeom>
            <a:avLst/>
            <a:gdLst>
              <a:gd name="connsiteX0" fmla="*/ 0 w 1048702"/>
              <a:gd name="connsiteY0" fmla="*/ 869723 h 869723"/>
              <a:gd name="connsiteX1" fmla="*/ 310038 w 1048702"/>
              <a:gd name="connsiteY1" fmla="*/ 0 h 869723"/>
              <a:gd name="connsiteX2" fmla="*/ 1048702 w 1048702"/>
              <a:gd name="connsiteY2" fmla="*/ 869723 h 869723"/>
              <a:gd name="connsiteX3" fmla="*/ 0 w 1048702"/>
              <a:gd name="connsiteY3" fmla="*/ 869723 h 869723"/>
              <a:gd name="connsiteX0" fmla="*/ 0 w 1053465"/>
              <a:gd name="connsiteY0" fmla="*/ 1033463 h 1033463"/>
              <a:gd name="connsiteX1" fmla="*/ 310038 w 1053465"/>
              <a:gd name="connsiteY1" fmla="*/ 163740 h 1033463"/>
              <a:gd name="connsiteX2" fmla="*/ 1053465 w 1053465"/>
              <a:gd name="connsiteY2" fmla="*/ 0 h 1033463"/>
              <a:gd name="connsiteX3" fmla="*/ 0 w 1053465"/>
              <a:gd name="connsiteY3" fmla="*/ 1033463 h 1033463"/>
              <a:gd name="connsiteX0" fmla="*/ 0 w 1039177"/>
              <a:gd name="connsiteY0" fmla="*/ 1019175 h 1019175"/>
              <a:gd name="connsiteX1" fmla="*/ 310038 w 1039177"/>
              <a:gd name="connsiteY1" fmla="*/ 149452 h 1019175"/>
              <a:gd name="connsiteX2" fmla="*/ 1039177 w 1039177"/>
              <a:gd name="connsiteY2" fmla="*/ 0 h 1019175"/>
              <a:gd name="connsiteX3" fmla="*/ 0 w 1039177"/>
              <a:gd name="connsiteY3" fmla="*/ 1019175 h 1019175"/>
              <a:gd name="connsiteX0" fmla="*/ 0 w 1053465"/>
              <a:gd name="connsiteY0" fmla="*/ 1023938 h 1023938"/>
              <a:gd name="connsiteX1" fmla="*/ 310038 w 1053465"/>
              <a:gd name="connsiteY1" fmla="*/ 15421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300513 w 1053465"/>
              <a:gd name="connsiteY1" fmla="*/ 287565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53465"/>
              <a:gd name="connsiteY0" fmla="*/ 1023938 h 1023938"/>
              <a:gd name="connsiteX1" fmla="*/ 281463 w 1053465"/>
              <a:gd name="connsiteY1" fmla="*/ 235178 h 1023938"/>
              <a:gd name="connsiteX2" fmla="*/ 1053465 w 1053465"/>
              <a:gd name="connsiteY2" fmla="*/ 0 h 1023938"/>
              <a:gd name="connsiteX3" fmla="*/ 0 w 1053465"/>
              <a:gd name="connsiteY3" fmla="*/ 1023938 h 1023938"/>
              <a:gd name="connsiteX0" fmla="*/ 0 w 1029653"/>
              <a:gd name="connsiteY0" fmla="*/ 1004888 h 1004888"/>
              <a:gd name="connsiteX1" fmla="*/ 281463 w 1029653"/>
              <a:gd name="connsiteY1" fmla="*/ 216128 h 1004888"/>
              <a:gd name="connsiteX2" fmla="*/ 1029653 w 1029653"/>
              <a:gd name="connsiteY2" fmla="*/ 0 h 1004888"/>
              <a:gd name="connsiteX3" fmla="*/ 0 w 1029653"/>
              <a:gd name="connsiteY3" fmla="*/ 1004888 h 1004888"/>
              <a:gd name="connsiteX0" fmla="*/ 0 w 1039178"/>
              <a:gd name="connsiteY0" fmla="*/ 1023938 h 1023938"/>
              <a:gd name="connsiteX1" fmla="*/ 281463 w 1039178"/>
              <a:gd name="connsiteY1" fmla="*/ 235178 h 1023938"/>
              <a:gd name="connsiteX2" fmla="*/ 1039178 w 1039178"/>
              <a:gd name="connsiteY2" fmla="*/ 0 h 1023938"/>
              <a:gd name="connsiteX3" fmla="*/ 0 w 1039178"/>
              <a:gd name="connsiteY3" fmla="*/ 1023938 h 1023938"/>
              <a:gd name="connsiteX0" fmla="*/ 0 w 1024891"/>
              <a:gd name="connsiteY0" fmla="*/ 1023938 h 1023938"/>
              <a:gd name="connsiteX1" fmla="*/ 281463 w 1024891"/>
              <a:gd name="connsiteY1" fmla="*/ 235178 h 1023938"/>
              <a:gd name="connsiteX2" fmla="*/ 1024891 w 1024891"/>
              <a:gd name="connsiteY2" fmla="*/ 0 h 1023938"/>
              <a:gd name="connsiteX3" fmla="*/ 0 w 1024891"/>
              <a:gd name="connsiteY3" fmla="*/ 1023938 h 1023938"/>
              <a:gd name="connsiteX0" fmla="*/ 0 w 1010604"/>
              <a:gd name="connsiteY0" fmla="*/ 1004888 h 1004888"/>
              <a:gd name="connsiteX1" fmla="*/ 267176 w 1010604"/>
              <a:gd name="connsiteY1" fmla="*/ 235178 h 1004888"/>
              <a:gd name="connsiteX2" fmla="*/ 1010604 w 1010604"/>
              <a:gd name="connsiteY2" fmla="*/ 0 h 1004888"/>
              <a:gd name="connsiteX3" fmla="*/ 0 w 1010604"/>
              <a:gd name="connsiteY3" fmla="*/ 1004888 h 1004888"/>
              <a:gd name="connsiteX0" fmla="*/ 0 w 1015367"/>
              <a:gd name="connsiteY0" fmla="*/ 995363 h 995363"/>
              <a:gd name="connsiteX1" fmla="*/ 271939 w 1015367"/>
              <a:gd name="connsiteY1" fmla="*/ 235178 h 995363"/>
              <a:gd name="connsiteX2" fmla="*/ 1015367 w 1015367"/>
              <a:gd name="connsiteY2" fmla="*/ 0 h 995363"/>
              <a:gd name="connsiteX3" fmla="*/ 0 w 1015367"/>
              <a:gd name="connsiteY3" fmla="*/ 995363 h 995363"/>
              <a:gd name="connsiteX0" fmla="*/ 0 w 1010604"/>
              <a:gd name="connsiteY0" fmla="*/ 1014413 h 1014413"/>
              <a:gd name="connsiteX1" fmla="*/ 267176 w 1010604"/>
              <a:gd name="connsiteY1" fmla="*/ 235178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19551 w 1010604"/>
              <a:gd name="connsiteY1" fmla="*/ 320903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  <a:gd name="connsiteX0" fmla="*/ 0 w 1010604"/>
              <a:gd name="connsiteY0" fmla="*/ 1014413 h 1014413"/>
              <a:gd name="connsiteX1" fmla="*/ 257651 w 1010604"/>
              <a:gd name="connsiteY1" fmla="*/ 297091 h 1014413"/>
              <a:gd name="connsiteX2" fmla="*/ 1010604 w 1010604"/>
              <a:gd name="connsiteY2" fmla="*/ 0 h 1014413"/>
              <a:gd name="connsiteX3" fmla="*/ 0 w 1010604"/>
              <a:gd name="connsiteY3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604" h="1014413">
                <a:moveTo>
                  <a:pt x="0" y="1014413"/>
                </a:moveTo>
                <a:lnTo>
                  <a:pt x="257651" y="297091"/>
                </a:lnTo>
                <a:lnTo>
                  <a:pt x="1010604" y="0"/>
                </a:lnTo>
                <a:lnTo>
                  <a:pt x="0" y="1014413"/>
                </a:lnTo>
                <a:close/>
              </a:path>
            </a:pathLst>
          </a:custGeom>
          <a:solidFill>
            <a:srgbClr val="C4BAB7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CCD36-B36B-EA49-7B7B-763421F44DF7}"/>
              </a:ext>
            </a:extLst>
          </p:cNvPr>
          <p:cNvCxnSpPr>
            <a:cxnSpLocks/>
            <a:stCxn id="14" idx="1"/>
            <a:endCxn id="15" idx="1"/>
          </p:cNvCxnSpPr>
          <p:nvPr/>
        </p:nvCxnSpPr>
        <p:spPr>
          <a:xfrm>
            <a:off x="7998644" y="5363527"/>
            <a:ext cx="1306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81B37-65BF-8A37-8022-4FA40D775EA3}"/>
              </a:ext>
            </a:extLst>
          </p:cNvPr>
          <p:cNvCxnSpPr>
            <a:endCxn id="13" idx="1"/>
          </p:cNvCxnSpPr>
          <p:nvPr/>
        </p:nvCxnSpPr>
        <p:spPr>
          <a:xfrm>
            <a:off x="8418136" y="4238134"/>
            <a:ext cx="887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6B0F6-6D4B-A123-13BF-CC2C2AE5FD07}"/>
              </a:ext>
            </a:extLst>
          </p:cNvPr>
          <p:cNvCxnSpPr>
            <a:endCxn id="10" idx="1"/>
          </p:cNvCxnSpPr>
          <p:nvPr/>
        </p:nvCxnSpPr>
        <p:spPr>
          <a:xfrm>
            <a:off x="8135332" y="3002436"/>
            <a:ext cx="1170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77030A-48E2-3FBE-AFF2-B6C60E37D411}"/>
              </a:ext>
            </a:extLst>
          </p:cNvPr>
          <p:cNvSpPr txBox="1">
            <a:spLocks/>
          </p:cNvSpPr>
          <p:nvPr/>
        </p:nvSpPr>
        <p:spPr>
          <a:xfrm>
            <a:off x="397654" y="1401280"/>
            <a:ext cx="6416040" cy="4415058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TransitionValid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||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States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!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Alphabet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noProof="1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ro-RO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  <a:p>
            <a:pPr marL="0" indent="0">
              <a:buNone/>
            </a:pP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7C7F93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b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    </a:t>
            </a:r>
            <a:r>
              <a:rPr lang="en-US" sz="1600" b="0" i="1" noProof="1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</a:t>
            </a:r>
            <a:r>
              <a:rPr lang="en-US" sz="1600" b="0" noProof="1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noProof="1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noProof="1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noProof="1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true</a:t>
            </a: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600" noProof="1">
              <a:solidFill>
                <a:srgbClr val="4C4F69"/>
              </a:solidFill>
              <a:latin typeface="Victor Mono" panose="00000509000000000000" pitchFamily="49" charset="0"/>
            </a:endParaRPr>
          </a:p>
          <a:p>
            <a:pPr marL="0" indent="0">
              <a:buNone/>
            </a:pPr>
            <a:r>
              <a:rPr lang="en-US" sz="1600" b="0" noProof="1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noProof="1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900A6-2BD8-C7B0-F13A-DF464F1B6D10}"/>
              </a:ext>
            </a:extLst>
          </p:cNvPr>
          <p:cNvSpPr txBox="1"/>
          <p:nvPr/>
        </p:nvSpPr>
        <p:spPr>
          <a:xfrm>
            <a:off x="514546" y="749365"/>
            <a:ext cx="618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>
                <a:latin typeface="Victor Mono" panose="00000509000000000000" pitchFamily="49" charset="0"/>
              </a:rPr>
              <a:t>Validarea unei </a:t>
            </a:r>
            <a:r>
              <a:rPr lang="ro-RO" sz="3600" noProof="1">
                <a:latin typeface="Victor Mono" panose="00000509000000000000" pitchFamily="49" charset="0"/>
              </a:rPr>
              <a:t>tranziții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AB19C1-FD2E-6803-9E78-6853BF1CD4F4}"/>
              </a:ext>
            </a:extLst>
          </p:cNvPr>
          <p:cNvSpPr/>
          <p:nvPr/>
        </p:nvSpPr>
        <p:spPr>
          <a:xfrm>
            <a:off x="5646656" y="2115723"/>
            <a:ext cx="282805" cy="646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A9EEB-5424-E3E1-E0F2-E85120741D96}"/>
              </a:ext>
            </a:extLst>
          </p:cNvPr>
          <p:cNvSpPr txBox="1"/>
          <p:nvPr/>
        </p:nvSpPr>
        <p:spPr>
          <a:xfrm>
            <a:off x="7233501" y="2269611"/>
            <a:ext cx="327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verifică existența stărilor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536CE9C-39CE-FB16-6B14-2DCD129E1AAC}"/>
              </a:ext>
            </a:extLst>
          </p:cNvPr>
          <p:cNvSpPr/>
          <p:nvPr/>
        </p:nvSpPr>
        <p:spPr>
          <a:xfrm>
            <a:off x="5363851" y="3059975"/>
            <a:ext cx="282805" cy="4919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22F96-7AEB-B2F8-68F6-153DBD916C75}"/>
              </a:ext>
            </a:extLst>
          </p:cNvPr>
          <p:cNvSpPr txBox="1"/>
          <p:nvPr/>
        </p:nvSpPr>
        <p:spPr>
          <a:xfrm>
            <a:off x="7233501" y="3137942"/>
            <a:ext cx="344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verifică existența simbolului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02123BB-A345-E563-D071-2A47B497049D}"/>
              </a:ext>
            </a:extLst>
          </p:cNvPr>
          <p:cNvSpPr/>
          <p:nvPr/>
        </p:nvSpPr>
        <p:spPr>
          <a:xfrm>
            <a:off x="5813195" y="3891822"/>
            <a:ext cx="282805" cy="840434"/>
          </a:xfrm>
          <a:prstGeom prst="rightBrace">
            <a:avLst>
              <a:gd name="adj1" fmla="val 8333"/>
              <a:gd name="adj2" fmla="val 488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9A088-C657-BC5D-4AD5-E2BC9F5756F7}"/>
              </a:ext>
            </a:extLst>
          </p:cNvPr>
          <p:cNvSpPr txBox="1"/>
          <p:nvPr/>
        </p:nvSpPr>
        <p:spPr>
          <a:xfrm>
            <a:off x="7233501" y="3773430"/>
            <a:ext cx="3934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Victor Mono" panose="00000509000000000000" pitchFamily="49" charset="0"/>
              </a:rPr>
              <a:t>verifică existența unei tranziții cu aceeași stare de început și același simbol</a:t>
            </a:r>
          </a:p>
          <a:p>
            <a:r>
              <a:rPr lang="ro-RO" sz="1600" dirty="0">
                <a:latin typeface="Victor Mono" panose="00000509000000000000" pitchFamily="49" charset="0"/>
              </a:rPr>
              <a:t>(+ tranziție identică)</a:t>
            </a:r>
            <a:endParaRPr lang="en-US" sz="1600" dirty="0">
              <a:latin typeface="Victor Mono" panose="00000509000000000000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55516A-9D18-D8B8-AF44-6736EFE6C8BE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flipV="1">
            <a:off x="5929461" y="2438888"/>
            <a:ext cx="1304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1BA621-0ED0-8B0B-FEE6-A881895C3BC6}"/>
              </a:ext>
            </a:extLst>
          </p:cNvPr>
          <p:cNvCxnSpPr>
            <a:stCxn id="2" idx="1"/>
            <a:endCxn id="3" idx="1"/>
          </p:cNvCxnSpPr>
          <p:nvPr/>
        </p:nvCxnSpPr>
        <p:spPr>
          <a:xfrm>
            <a:off x="5646656" y="3305944"/>
            <a:ext cx="1586845" cy="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07AF74-6FD4-2B60-160D-B8E17D283FD7}"/>
              </a:ext>
            </a:extLst>
          </p:cNvPr>
          <p:cNvCxnSpPr>
            <a:stCxn id="4" idx="1"/>
            <a:endCxn id="5" idx="1"/>
          </p:cNvCxnSpPr>
          <p:nvPr/>
        </p:nvCxnSpPr>
        <p:spPr>
          <a:xfrm>
            <a:off x="6096000" y="4302609"/>
            <a:ext cx="1137501" cy="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9BDA7E-6AB1-5AF5-07B9-91BEB139D7FE}"/>
              </a:ext>
            </a:extLst>
          </p:cNvPr>
          <p:cNvSpPr txBox="1">
            <a:spLocks/>
          </p:cNvSpPr>
          <p:nvPr/>
        </p:nvSpPr>
        <p:spPr>
          <a:xfrm>
            <a:off x="197963" y="186179"/>
            <a:ext cx="8559538" cy="6485641"/>
          </a:xfrm>
          <a:prstGeom prst="foldedCorner">
            <a:avLst/>
          </a:prstGeom>
          <a:solidFill>
            <a:srgbClr val="FEF3ED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public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void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Parse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,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bool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":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InitialState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int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FE640B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Length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i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++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string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foreach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Transition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in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Transitions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fromState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currentState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symbol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word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])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trans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toState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break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nextState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{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return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1" dirty="0">
                <a:solidFill>
                  <a:srgbClr val="E64553"/>
                </a:solidFill>
                <a:effectLst/>
                <a:latin typeface="Victor Mono" panose="00000509000000000000" pitchFamily="49" charset="0"/>
              </a:rPr>
              <a:t>outputSteps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 -&gt; "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 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nextState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FinalStates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Contains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currentState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))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8839EF"/>
                </a:solidFill>
                <a:effectLst/>
                <a:latin typeface="Victor Mono" panose="00000509000000000000" pitchFamily="49" charset="0"/>
              </a:rPr>
              <a:t>else</a:t>
            </a:r>
            <a:r>
              <a:rPr lang="en-US" sz="1600" b="0" dirty="0">
                <a:solidFill>
                  <a:srgbClr val="4C4F69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dirty="0">
                <a:solidFill>
                  <a:srgbClr val="EA76CB"/>
                </a:solidFill>
                <a:effectLst/>
                <a:latin typeface="Victor Mono" panose="00000509000000000000" pitchFamily="49" charset="0"/>
              </a:rPr>
              <a:t>\n</a:t>
            </a:r>
            <a:r>
              <a:rPr lang="en-US" sz="1600" b="0" dirty="0">
                <a:solidFill>
                  <a:srgbClr val="40A02B"/>
                </a:solidFill>
                <a:effectLst/>
                <a:latin typeface="Victor Mono" panose="00000509000000000000" pitchFamily="49" charset="0"/>
              </a:rPr>
              <a:t>Input not accepted"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</a:b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  <a:t>    </a:t>
            </a:r>
            <a:r>
              <a:rPr lang="en-US" sz="1600" b="0" i="1" dirty="0">
                <a:solidFill>
                  <a:srgbClr val="DF8E1D"/>
                </a:solidFill>
                <a:effectLst/>
                <a:latin typeface="Victor Mono" panose="00000509000000000000" pitchFamily="49" charset="0"/>
              </a:rPr>
              <a:t>Console</a:t>
            </a:r>
            <a:r>
              <a:rPr lang="en-US" sz="1600" b="0" dirty="0">
                <a:solidFill>
                  <a:srgbClr val="179299"/>
                </a:solidFill>
                <a:effectLst/>
                <a:latin typeface="Victor Mono" panose="00000509000000000000" pitchFamily="49" charset="0"/>
              </a:rPr>
              <a:t>.</a:t>
            </a:r>
            <a:r>
              <a:rPr lang="en-US" sz="1600" b="0" i="1" dirty="0">
                <a:solidFill>
                  <a:srgbClr val="1E66F5"/>
                </a:solidFill>
                <a:effectLst/>
                <a:latin typeface="Victor Mono" panose="00000509000000000000" pitchFamily="49" charset="0"/>
              </a:rPr>
              <a:t>WriteLine</a:t>
            </a: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();</a:t>
            </a:r>
            <a:br>
              <a:rPr lang="en-US" sz="1600" dirty="0">
                <a:solidFill>
                  <a:srgbClr val="4C4F69"/>
                </a:solidFill>
                <a:latin typeface="Victor Mono" panose="00000509000000000000" pitchFamily="49" charset="0"/>
              </a:rPr>
            </a:br>
            <a:r>
              <a:rPr lang="en-US" sz="1600" b="0" dirty="0">
                <a:solidFill>
                  <a:srgbClr val="7C7F93"/>
                </a:solidFill>
                <a:effectLst/>
                <a:latin typeface="Victor Mono" panose="00000509000000000000" pitchFamily="49" charset="0"/>
              </a:rPr>
              <a:t>}</a:t>
            </a:r>
            <a:endParaRPr lang="en-US" sz="1600" b="0" dirty="0">
              <a:solidFill>
                <a:srgbClr val="4C4F69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1A461-BFC7-9491-07B1-77568EB0E798}"/>
              </a:ext>
            </a:extLst>
          </p:cNvPr>
          <p:cNvSpPr txBox="1"/>
          <p:nvPr/>
        </p:nvSpPr>
        <p:spPr>
          <a:xfrm>
            <a:off x="8757501" y="516117"/>
            <a:ext cx="343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1">
                <a:latin typeface="Victor Mono" panose="00000509000000000000" pitchFamily="49" charset="0"/>
              </a:rPr>
              <a:t>Recunoașterea</a:t>
            </a:r>
          </a:p>
          <a:p>
            <a:r>
              <a:rPr lang="ro-RO" sz="3600" noProof="1">
                <a:latin typeface="Victor Mono" panose="00000509000000000000" pitchFamily="49" charset="0"/>
              </a:rPr>
              <a:t>unui cuvânt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526</TotalTime>
  <Words>847</Words>
  <Application>Microsoft Office PowerPoint</Application>
  <PresentationFormat>Widescreen</PresentationFormat>
  <Paragraphs>135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Gill Sans Nova Light</vt:lpstr>
      <vt:lpstr>Sagona Book</vt:lpstr>
      <vt:lpstr>Victor Mono</vt:lpstr>
      <vt:lpstr>Custom</vt:lpstr>
      <vt:lpstr>Automat Finit Determinist Simularea unui AFD, cu recunoașterea cuvintelor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 Finit Determinist Simularea unui AFD, cu recunoașterea cuvintelor</dc:title>
  <dc:creator>Kery Imola-Vivien</dc:creator>
  <cp:lastModifiedBy>Kery Imola-Vivien</cp:lastModifiedBy>
  <cp:revision>3</cp:revision>
  <dcterms:created xsi:type="dcterms:W3CDTF">2024-03-28T12:13:23Z</dcterms:created>
  <dcterms:modified xsi:type="dcterms:W3CDTF">2024-03-28T21:00:45Z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