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317" r:id="rId5"/>
    <p:sldId id="309" r:id="rId6"/>
    <p:sldId id="310" r:id="rId7"/>
    <p:sldId id="318" r:id="rId8"/>
    <p:sldId id="320" r:id="rId9"/>
    <p:sldId id="308" r:id="rId10"/>
    <p:sldId id="322" r:id="rId11"/>
    <p:sldId id="321" r:id="rId12"/>
    <p:sldId id="278" r:id="rId13"/>
    <p:sldId id="324" r:id="rId14"/>
    <p:sldId id="325" r:id="rId15"/>
    <p:sldId id="326" r:id="rId16"/>
    <p:sldId id="319" r:id="rId17"/>
    <p:sldId id="328" r:id="rId18"/>
    <p:sldId id="329" r:id="rId19"/>
    <p:sldId id="331" r:id="rId20"/>
    <p:sldId id="330" r:id="rId21"/>
    <p:sldId id="30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1D9DE5D-6431-4840-BCAA-34733E5E926B}">
          <p14:sldIdLst>
            <p14:sldId id="317"/>
            <p14:sldId id="309"/>
            <p14:sldId id="310"/>
            <p14:sldId id="318"/>
            <p14:sldId id="320"/>
            <p14:sldId id="308"/>
            <p14:sldId id="322"/>
            <p14:sldId id="321"/>
            <p14:sldId id="278"/>
            <p14:sldId id="324"/>
            <p14:sldId id="325"/>
            <p14:sldId id="326"/>
            <p14:sldId id="319"/>
            <p14:sldId id="328"/>
            <p14:sldId id="329"/>
            <p14:sldId id="331"/>
            <p14:sldId id="330"/>
            <p14:sldId id="3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3ED"/>
    <a:srgbClr val="C4BAB7"/>
    <a:srgbClr val="EDE1D8"/>
    <a:srgbClr val="DDDDDD"/>
    <a:srgbClr val="636A58"/>
    <a:srgbClr val="505A47"/>
    <a:srgbClr val="D1D8B7"/>
    <a:srgbClr val="A09D79"/>
    <a:srgbClr val="AD5C4D"/>
    <a:srgbClr val="543E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405" autoAdjust="0"/>
  </p:normalViewPr>
  <p:slideViewPr>
    <p:cSldViewPr snapToGrid="0">
      <p:cViewPr varScale="1">
        <p:scale>
          <a:sx n="102" d="100"/>
          <a:sy n="102" d="100"/>
        </p:scale>
        <p:origin x="870" y="72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29-Mar-24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29-Mar-24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91900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8641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57403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11768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75978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18837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90151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40401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281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5912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1997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3721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6991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1919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4091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bezensek.com/blog/2014/08/13/deterministic-finite-state-machine-implementation-in-c-number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en.wikipedia.org/wiki/Deterministic_finite_automat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2479250"/>
            <a:ext cx="10360152" cy="1734532"/>
          </a:xfrm>
        </p:spPr>
        <p:txBody>
          <a:bodyPr anchor="ctr"/>
          <a:lstStyle/>
          <a:p>
            <a:r>
              <a:rPr lang="en-US" dirty="0">
                <a:latin typeface="Victor Mono" panose="00000509000000000000" pitchFamily="49" charset="0"/>
              </a:rPr>
              <a:t>Automat Finit Determinist</a:t>
            </a:r>
            <a:br>
              <a:rPr lang="en-US" dirty="0">
                <a:latin typeface="Victor Mono" panose="00000509000000000000" pitchFamily="49" charset="0"/>
              </a:rPr>
            </a:br>
            <a:r>
              <a:rPr lang="en-US" sz="2400" dirty="0">
                <a:latin typeface="Victor Mono" panose="00000509000000000000" pitchFamily="49" charset="0"/>
              </a:rPr>
              <a:t>Simularea unui AFD, c</a:t>
            </a:r>
            <a:r>
              <a:rPr lang="ro-RO" sz="2400" dirty="0">
                <a:latin typeface="Victor Mono" panose="00000509000000000000" pitchFamily="49" charset="0"/>
              </a:rPr>
              <a:t>u recunoașterea cuvintelor</a:t>
            </a:r>
            <a:endParaRPr lang="en-US" dirty="0">
              <a:latin typeface="Victor Mono" panose="00000509000000000000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AF6906-5FE8-10E9-D636-77B9D55D7B58}"/>
              </a:ext>
            </a:extLst>
          </p:cNvPr>
          <p:cNvSpPr txBox="1"/>
          <p:nvPr/>
        </p:nvSpPr>
        <p:spPr>
          <a:xfrm>
            <a:off x="7918516" y="5816339"/>
            <a:ext cx="3074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dirty="0">
                <a:latin typeface="Victor Mono" panose="00000509000000000000" pitchFamily="49" charset="0"/>
              </a:rPr>
              <a:t>Kéry Imola-Vivien</a:t>
            </a:r>
          </a:p>
          <a:p>
            <a:pPr algn="r"/>
            <a:r>
              <a:rPr lang="ro-RO" dirty="0">
                <a:latin typeface="Victor Mono" panose="00000509000000000000" pitchFamily="49" charset="0"/>
              </a:rPr>
              <a:t>Informatică, an II</a:t>
            </a:r>
            <a:endParaRPr lang="en-US" dirty="0">
              <a:latin typeface="Victor Mono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8777030A-48E2-3FBE-AFF2-B6C60E37D411}"/>
              </a:ext>
            </a:extLst>
          </p:cNvPr>
          <p:cNvSpPr txBox="1">
            <a:spLocks/>
          </p:cNvSpPr>
          <p:nvPr/>
        </p:nvSpPr>
        <p:spPr>
          <a:xfrm>
            <a:off x="397654" y="1401280"/>
            <a:ext cx="6416040" cy="4415058"/>
          </a:xfrm>
          <a:prstGeom prst="foldedCorner">
            <a:avLst/>
          </a:prstGeom>
          <a:solidFill>
            <a:srgbClr val="FEF3ED">
              <a:alpha val="30196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0" noProof="1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bool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i="1" noProof="1">
                <a:solidFill>
                  <a:srgbClr val="1E66F5"/>
                </a:solidFill>
                <a:effectLst/>
                <a:latin typeface="Victor Mono" panose="00000509000000000000" pitchFamily="49" charset="0"/>
              </a:rPr>
              <a:t>TransitionValid</a:t>
            </a:r>
            <a:r>
              <a:rPr lang="en-US" sz="1600" b="0" noProof="1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i="1" noProof="1">
                <a:solidFill>
                  <a:srgbClr val="DF8E1D"/>
                </a:solidFill>
                <a:effectLst/>
                <a:latin typeface="Victor Mono" panose="00000509000000000000" pitchFamily="49" charset="0"/>
              </a:rPr>
              <a:t>Transition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i="1" noProof="1">
                <a:solidFill>
                  <a:srgbClr val="E64553"/>
                </a:solidFill>
                <a:effectLst/>
                <a:latin typeface="Victor Mono" panose="00000509000000000000" pitchFamily="49" charset="0"/>
              </a:rPr>
              <a:t>trans</a:t>
            </a:r>
            <a:r>
              <a:rPr lang="en-US" sz="1600" b="0" noProof="1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)</a:t>
            </a:r>
            <a:endParaRPr lang="en-US" sz="1600" b="0" noProof="1">
              <a:solidFill>
                <a:srgbClr val="4C4F69"/>
              </a:solidFill>
              <a:effectLst/>
              <a:latin typeface="Victor Mono" panose="00000509000000000000" pitchFamily="49" charset="0"/>
            </a:endParaRPr>
          </a:p>
          <a:p>
            <a:pPr marL="0" indent="0">
              <a:buNone/>
            </a:pPr>
            <a:r>
              <a:rPr lang="en-US" sz="1600" b="0" noProof="1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{</a:t>
            </a:r>
            <a:endParaRPr lang="en-US" sz="1600" b="0" noProof="1">
              <a:solidFill>
                <a:srgbClr val="4C4F69"/>
              </a:solidFill>
              <a:effectLst/>
              <a:latin typeface="Victor Mono" panose="00000509000000000000" pitchFamily="49" charset="0"/>
            </a:endParaRPr>
          </a:p>
          <a:p>
            <a:pPr marL="0" indent="0">
              <a:buNone/>
            </a:pP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   </a:t>
            </a:r>
            <a:r>
              <a:rPr lang="en-US" sz="1600" b="0" noProof="1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if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noProof="1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noProof="1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!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States</a:t>
            </a:r>
            <a:r>
              <a:rPr lang="en-US" sz="1600" b="0" noProof="1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.</a:t>
            </a:r>
            <a:r>
              <a:rPr lang="en-US" sz="1600" b="0" i="1" noProof="1">
                <a:solidFill>
                  <a:srgbClr val="1E66F5"/>
                </a:solidFill>
                <a:effectLst/>
                <a:latin typeface="Victor Mono" panose="00000509000000000000" pitchFamily="49" charset="0"/>
              </a:rPr>
              <a:t>Contains</a:t>
            </a:r>
            <a:r>
              <a:rPr lang="en-US" sz="1600" b="0" noProof="1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i="1" noProof="1">
                <a:solidFill>
                  <a:srgbClr val="E64553"/>
                </a:solidFill>
                <a:effectLst/>
                <a:latin typeface="Victor Mono" panose="00000509000000000000" pitchFamily="49" charset="0"/>
              </a:rPr>
              <a:t>trans</a:t>
            </a:r>
            <a:r>
              <a:rPr lang="en-US" sz="1600" b="0" noProof="1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.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fromState</a:t>
            </a:r>
            <a:r>
              <a:rPr lang="en-US" sz="1600" b="0" noProof="1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)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noProof="1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||</a:t>
            </a:r>
            <a:b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       </a:t>
            </a:r>
            <a:r>
              <a:rPr lang="en-US" sz="1600" b="0" noProof="1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!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States</a:t>
            </a:r>
            <a:r>
              <a:rPr lang="en-US" sz="1600" b="0" noProof="1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.</a:t>
            </a:r>
            <a:r>
              <a:rPr lang="en-US" sz="1600" b="0" i="1" noProof="1">
                <a:solidFill>
                  <a:srgbClr val="1E66F5"/>
                </a:solidFill>
                <a:effectLst/>
                <a:latin typeface="Victor Mono" panose="00000509000000000000" pitchFamily="49" charset="0"/>
              </a:rPr>
              <a:t>Contains</a:t>
            </a:r>
            <a:r>
              <a:rPr lang="en-US" sz="1600" b="0" noProof="1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i="1" noProof="1">
                <a:solidFill>
                  <a:srgbClr val="E64553"/>
                </a:solidFill>
                <a:effectLst/>
                <a:latin typeface="Victor Mono" panose="00000509000000000000" pitchFamily="49" charset="0"/>
              </a:rPr>
              <a:t>trans</a:t>
            </a:r>
            <a:r>
              <a:rPr lang="en-US" sz="1600" b="0" noProof="1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.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toState</a:t>
            </a:r>
            <a:r>
              <a:rPr lang="en-US" sz="1600" b="0" noProof="1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))</a:t>
            </a:r>
            <a:b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       </a:t>
            </a:r>
            <a:r>
              <a:rPr lang="en-US" sz="1600" b="0" noProof="1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return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noProof="1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false</a:t>
            </a:r>
            <a:r>
              <a:rPr lang="en-US" sz="1600" b="0" noProof="1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;</a:t>
            </a:r>
            <a:endParaRPr lang="en-US" sz="1600" b="0" noProof="1">
              <a:solidFill>
                <a:srgbClr val="4C4F69"/>
              </a:solidFill>
              <a:effectLst/>
              <a:latin typeface="Victor Mono" panose="00000509000000000000" pitchFamily="49" charset="0"/>
            </a:endParaRPr>
          </a:p>
          <a:p>
            <a:pPr marL="0" indent="0">
              <a:buNone/>
            </a:pPr>
            <a:b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</a:b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   </a:t>
            </a:r>
            <a:r>
              <a:rPr lang="en-US" sz="1600" b="0" noProof="1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if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noProof="1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noProof="1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!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Alphabet</a:t>
            </a:r>
            <a:r>
              <a:rPr lang="en-US" sz="1600" b="0" noProof="1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.</a:t>
            </a:r>
            <a:r>
              <a:rPr lang="en-US" sz="1600" b="0" i="1" noProof="1">
                <a:solidFill>
                  <a:srgbClr val="1E66F5"/>
                </a:solidFill>
                <a:effectLst/>
                <a:latin typeface="Victor Mono" panose="00000509000000000000" pitchFamily="49" charset="0"/>
              </a:rPr>
              <a:t>Contains</a:t>
            </a:r>
            <a:r>
              <a:rPr lang="en-US" sz="1600" b="0" noProof="1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i="1" noProof="1">
                <a:solidFill>
                  <a:srgbClr val="E64553"/>
                </a:solidFill>
                <a:effectLst/>
                <a:latin typeface="Victor Mono" panose="00000509000000000000" pitchFamily="49" charset="0"/>
              </a:rPr>
              <a:t>trans</a:t>
            </a:r>
            <a:r>
              <a:rPr lang="en-US" sz="1600" b="0" noProof="1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.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symbol</a:t>
            </a:r>
            <a:r>
              <a:rPr lang="en-US" sz="1600" b="0" noProof="1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))</a:t>
            </a:r>
            <a:br>
              <a:rPr lang="ro-RO" sz="1600" noProof="1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ro-RO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       </a:t>
            </a:r>
            <a:r>
              <a:rPr lang="en-US" sz="1600" b="0" noProof="1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return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noProof="1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false</a:t>
            </a:r>
            <a:r>
              <a:rPr lang="en-US" sz="1600" b="0" noProof="1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;</a:t>
            </a:r>
            <a:endParaRPr lang="en-US" sz="1600" b="0" noProof="1">
              <a:solidFill>
                <a:srgbClr val="4C4F69"/>
              </a:solidFill>
              <a:effectLst/>
              <a:latin typeface="Victor Mono" panose="00000509000000000000" pitchFamily="49" charset="0"/>
            </a:endParaRPr>
          </a:p>
          <a:p>
            <a:pPr marL="0" indent="0">
              <a:buNone/>
            </a:pPr>
            <a:b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</a:b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    </a:t>
            </a:r>
            <a:r>
              <a:rPr lang="en-US" sz="1600" b="0" noProof="1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foreach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noProof="1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i="1" noProof="1">
                <a:solidFill>
                  <a:srgbClr val="DF8E1D"/>
                </a:solidFill>
                <a:effectLst/>
                <a:latin typeface="Victor Mono" panose="00000509000000000000" pitchFamily="49" charset="0"/>
              </a:rPr>
              <a:t>Transition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tr </a:t>
            </a:r>
            <a:r>
              <a:rPr lang="en-US" sz="1600" b="0" noProof="1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in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Transitions</a:t>
            </a:r>
            <a:r>
              <a:rPr lang="en-US" sz="1600" b="0" noProof="1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)</a:t>
            </a:r>
            <a:b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       </a:t>
            </a:r>
            <a:r>
              <a:rPr lang="en-US" sz="1600" b="0" noProof="1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if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noProof="1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i="1" noProof="1">
                <a:solidFill>
                  <a:srgbClr val="E64553"/>
                </a:solidFill>
                <a:effectLst/>
                <a:latin typeface="Victor Mono" panose="00000509000000000000" pitchFamily="49" charset="0"/>
              </a:rPr>
              <a:t>trans</a:t>
            </a:r>
            <a:r>
              <a:rPr lang="en-US" sz="1600" b="0" noProof="1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.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fromState </a:t>
            </a:r>
            <a:r>
              <a:rPr lang="en-US" sz="1600" b="0" noProof="1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==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tr</a:t>
            </a:r>
            <a:r>
              <a:rPr lang="en-US" sz="1600" b="0" noProof="1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.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fromState </a:t>
            </a:r>
            <a:r>
              <a:rPr lang="en-US" sz="1600" b="0" noProof="1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&amp;&amp;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b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</a:b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           </a:t>
            </a:r>
            <a:r>
              <a:rPr lang="en-US" sz="1600" b="0" i="1" noProof="1">
                <a:solidFill>
                  <a:srgbClr val="E64553"/>
                </a:solidFill>
                <a:effectLst/>
                <a:latin typeface="Victor Mono" panose="00000509000000000000" pitchFamily="49" charset="0"/>
              </a:rPr>
              <a:t>trans</a:t>
            </a:r>
            <a:r>
              <a:rPr lang="en-US" sz="1600" b="0" noProof="1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.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symbol </a:t>
            </a:r>
            <a:r>
              <a:rPr lang="en-US" sz="1600" b="0" noProof="1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==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tr</a:t>
            </a:r>
            <a:r>
              <a:rPr lang="en-US" sz="1600" b="0" noProof="1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.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symbol</a:t>
            </a:r>
            <a:r>
              <a:rPr lang="en-US" sz="1600" b="0" noProof="1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)</a:t>
            </a:r>
            <a:b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       </a:t>
            </a:r>
            <a:r>
              <a:rPr lang="en-US" sz="1600" b="0" noProof="1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return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noProof="1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false</a:t>
            </a:r>
            <a:r>
              <a:rPr lang="en-US" sz="1600" b="0" noProof="1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;</a:t>
            </a:r>
          </a:p>
          <a:p>
            <a:pPr marL="0" indent="0">
              <a:buNone/>
            </a:pPr>
            <a:b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   </a:t>
            </a:r>
            <a:r>
              <a:rPr lang="en-US" sz="1600" b="0" noProof="1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return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noProof="1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true</a:t>
            </a:r>
            <a:r>
              <a:rPr lang="en-US" sz="1600" b="0" noProof="1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;</a:t>
            </a:r>
            <a:endParaRPr lang="en-US" sz="1600" noProof="1">
              <a:solidFill>
                <a:srgbClr val="4C4F69"/>
              </a:solidFill>
              <a:latin typeface="Victor Mono" panose="00000509000000000000" pitchFamily="49" charset="0"/>
            </a:endParaRPr>
          </a:p>
          <a:p>
            <a:pPr marL="0" indent="0">
              <a:buNone/>
            </a:pPr>
            <a:r>
              <a:rPr lang="en-US" sz="1600" b="0" noProof="1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}</a:t>
            </a:r>
            <a:endParaRPr lang="en-US" sz="1600" b="0" noProof="1">
              <a:solidFill>
                <a:srgbClr val="4C4F69"/>
              </a:solidFill>
              <a:effectLst/>
              <a:latin typeface="Victor Mono" panose="00000509000000000000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8900A6-2BD8-C7B0-F13A-DF464F1B6D10}"/>
              </a:ext>
            </a:extLst>
          </p:cNvPr>
          <p:cNvSpPr txBox="1"/>
          <p:nvPr/>
        </p:nvSpPr>
        <p:spPr>
          <a:xfrm>
            <a:off x="399226" y="462647"/>
            <a:ext cx="618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noProof="1">
                <a:latin typeface="Victor Mono" panose="00000509000000000000" pitchFamily="49" charset="0"/>
              </a:rPr>
              <a:t>Validarea unei </a:t>
            </a:r>
            <a:r>
              <a:rPr lang="ro-RO" sz="3600" noProof="1">
                <a:latin typeface="Victor Mono" panose="00000509000000000000" pitchFamily="49" charset="0"/>
              </a:rPr>
              <a:t>tranziții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42AB19C1-FD2E-6803-9E78-6853BF1CD4F4}"/>
              </a:ext>
            </a:extLst>
          </p:cNvPr>
          <p:cNvSpPr/>
          <p:nvPr/>
        </p:nvSpPr>
        <p:spPr>
          <a:xfrm>
            <a:off x="5646656" y="2115723"/>
            <a:ext cx="282805" cy="64633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6A9EEB-5424-E3E1-E0F2-E85120741D96}"/>
              </a:ext>
            </a:extLst>
          </p:cNvPr>
          <p:cNvSpPr txBox="1"/>
          <p:nvPr/>
        </p:nvSpPr>
        <p:spPr>
          <a:xfrm>
            <a:off x="7233501" y="2269611"/>
            <a:ext cx="3271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>
                <a:latin typeface="Victor Mono" panose="00000509000000000000" pitchFamily="49" charset="0"/>
              </a:rPr>
              <a:t>verifică existența stărilor</a:t>
            </a:r>
            <a:endParaRPr lang="en-US" sz="1600" dirty="0">
              <a:latin typeface="Victor Mono" panose="00000509000000000000" pitchFamily="49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55516A-9D18-D8B8-AF44-6736EFE6C8BE}"/>
              </a:ext>
            </a:extLst>
          </p:cNvPr>
          <p:cNvCxnSpPr>
            <a:stCxn id="13" idx="1"/>
            <a:endCxn id="14" idx="1"/>
          </p:cNvCxnSpPr>
          <p:nvPr/>
        </p:nvCxnSpPr>
        <p:spPr>
          <a:xfrm flipV="1">
            <a:off x="5929461" y="2438888"/>
            <a:ext cx="13040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840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8777030A-48E2-3FBE-AFF2-B6C60E37D411}"/>
              </a:ext>
            </a:extLst>
          </p:cNvPr>
          <p:cNvSpPr txBox="1">
            <a:spLocks/>
          </p:cNvSpPr>
          <p:nvPr/>
        </p:nvSpPr>
        <p:spPr>
          <a:xfrm>
            <a:off x="397654" y="1401280"/>
            <a:ext cx="6416040" cy="4415058"/>
          </a:xfrm>
          <a:prstGeom prst="foldedCorner">
            <a:avLst/>
          </a:prstGeom>
          <a:solidFill>
            <a:srgbClr val="FEF3ED">
              <a:alpha val="30196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0" noProof="1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bool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i="1" noProof="1">
                <a:solidFill>
                  <a:srgbClr val="1E66F5"/>
                </a:solidFill>
                <a:effectLst/>
                <a:latin typeface="Victor Mono" panose="00000509000000000000" pitchFamily="49" charset="0"/>
              </a:rPr>
              <a:t>TransitionValid</a:t>
            </a:r>
            <a:r>
              <a:rPr lang="en-US" sz="1600" b="0" noProof="1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i="1" noProof="1">
                <a:solidFill>
                  <a:srgbClr val="DF8E1D"/>
                </a:solidFill>
                <a:effectLst/>
                <a:latin typeface="Victor Mono" panose="00000509000000000000" pitchFamily="49" charset="0"/>
              </a:rPr>
              <a:t>Transition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i="1" noProof="1">
                <a:solidFill>
                  <a:srgbClr val="E64553"/>
                </a:solidFill>
                <a:effectLst/>
                <a:latin typeface="Victor Mono" panose="00000509000000000000" pitchFamily="49" charset="0"/>
              </a:rPr>
              <a:t>trans</a:t>
            </a:r>
            <a:r>
              <a:rPr lang="en-US" sz="1600" b="0" noProof="1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)</a:t>
            </a:r>
            <a:endParaRPr lang="en-US" sz="1600" b="0" noProof="1">
              <a:solidFill>
                <a:srgbClr val="4C4F69"/>
              </a:solidFill>
              <a:effectLst/>
              <a:latin typeface="Victor Mono" panose="00000509000000000000" pitchFamily="49" charset="0"/>
            </a:endParaRPr>
          </a:p>
          <a:p>
            <a:pPr marL="0" indent="0">
              <a:buNone/>
            </a:pPr>
            <a:r>
              <a:rPr lang="en-US" sz="1600" b="0" noProof="1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{</a:t>
            </a:r>
            <a:endParaRPr lang="en-US" sz="1600" b="0" noProof="1">
              <a:solidFill>
                <a:srgbClr val="4C4F69"/>
              </a:solidFill>
              <a:effectLst/>
              <a:latin typeface="Victor Mono" panose="00000509000000000000" pitchFamily="49" charset="0"/>
            </a:endParaRPr>
          </a:p>
          <a:p>
            <a:pPr marL="0" indent="0">
              <a:buNone/>
            </a:pP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   </a:t>
            </a:r>
            <a:r>
              <a:rPr lang="en-US" sz="1600" b="0" noProof="1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if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noProof="1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noProof="1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!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States</a:t>
            </a:r>
            <a:r>
              <a:rPr lang="en-US" sz="1600" b="0" noProof="1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.</a:t>
            </a:r>
            <a:r>
              <a:rPr lang="en-US" sz="1600" b="0" i="1" noProof="1">
                <a:solidFill>
                  <a:srgbClr val="1E66F5"/>
                </a:solidFill>
                <a:effectLst/>
                <a:latin typeface="Victor Mono" panose="00000509000000000000" pitchFamily="49" charset="0"/>
              </a:rPr>
              <a:t>Contains</a:t>
            </a:r>
            <a:r>
              <a:rPr lang="en-US" sz="1600" b="0" noProof="1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i="1" noProof="1">
                <a:solidFill>
                  <a:srgbClr val="E64553"/>
                </a:solidFill>
                <a:effectLst/>
                <a:latin typeface="Victor Mono" panose="00000509000000000000" pitchFamily="49" charset="0"/>
              </a:rPr>
              <a:t>trans</a:t>
            </a:r>
            <a:r>
              <a:rPr lang="en-US" sz="1600" b="0" noProof="1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.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fromState</a:t>
            </a:r>
            <a:r>
              <a:rPr lang="en-US" sz="1600" b="0" noProof="1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)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noProof="1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||</a:t>
            </a:r>
            <a:b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       </a:t>
            </a:r>
            <a:r>
              <a:rPr lang="en-US" sz="1600" b="0" noProof="1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!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States</a:t>
            </a:r>
            <a:r>
              <a:rPr lang="en-US" sz="1600" b="0" noProof="1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.</a:t>
            </a:r>
            <a:r>
              <a:rPr lang="en-US" sz="1600" b="0" i="1" noProof="1">
                <a:solidFill>
                  <a:srgbClr val="1E66F5"/>
                </a:solidFill>
                <a:effectLst/>
                <a:latin typeface="Victor Mono" panose="00000509000000000000" pitchFamily="49" charset="0"/>
              </a:rPr>
              <a:t>Contains</a:t>
            </a:r>
            <a:r>
              <a:rPr lang="en-US" sz="1600" b="0" noProof="1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i="1" noProof="1">
                <a:solidFill>
                  <a:srgbClr val="E64553"/>
                </a:solidFill>
                <a:effectLst/>
                <a:latin typeface="Victor Mono" panose="00000509000000000000" pitchFamily="49" charset="0"/>
              </a:rPr>
              <a:t>trans</a:t>
            </a:r>
            <a:r>
              <a:rPr lang="en-US" sz="1600" b="0" noProof="1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.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toState</a:t>
            </a:r>
            <a:r>
              <a:rPr lang="en-US" sz="1600" b="0" noProof="1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))</a:t>
            </a:r>
            <a:b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       </a:t>
            </a:r>
            <a:r>
              <a:rPr lang="en-US" sz="1600" b="0" noProof="1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return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noProof="1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false</a:t>
            </a:r>
            <a:r>
              <a:rPr lang="en-US" sz="1600" b="0" noProof="1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;</a:t>
            </a:r>
            <a:endParaRPr lang="en-US" sz="1600" b="0" noProof="1">
              <a:solidFill>
                <a:srgbClr val="4C4F69"/>
              </a:solidFill>
              <a:effectLst/>
              <a:latin typeface="Victor Mono" panose="00000509000000000000" pitchFamily="49" charset="0"/>
            </a:endParaRPr>
          </a:p>
          <a:p>
            <a:pPr marL="0" indent="0">
              <a:buNone/>
            </a:pPr>
            <a:b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</a:b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   </a:t>
            </a:r>
            <a:r>
              <a:rPr lang="en-US" sz="1600" b="0" noProof="1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if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noProof="1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noProof="1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!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Alphabet</a:t>
            </a:r>
            <a:r>
              <a:rPr lang="en-US" sz="1600" b="0" noProof="1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.</a:t>
            </a:r>
            <a:r>
              <a:rPr lang="en-US" sz="1600" b="0" i="1" noProof="1">
                <a:solidFill>
                  <a:srgbClr val="1E66F5"/>
                </a:solidFill>
                <a:effectLst/>
                <a:latin typeface="Victor Mono" panose="00000509000000000000" pitchFamily="49" charset="0"/>
              </a:rPr>
              <a:t>Contains</a:t>
            </a:r>
            <a:r>
              <a:rPr lang="en-US" sz="1600" b="0" noProof="1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i="1" noProof="1">
                <a:solidFill>
                  <a:srgbClr val="E64553"/>
                </a:solidFill>
                <a:effectLst/>
                <a:latin typeface="Victor Mono" panose="00000509000000000000" pitchFamily="49" charset="0"/>
              </a:rPr>
              <a:t>trans</a:t>
            </a:r>
            <a:r>
              <a:rPr lang="en-US" sz="1600" b="0" noProof="1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.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symbol</a:t>
            </a:r>
            <a:r>
              <a:rPr lang="en-US" sz="1600" b="0" noProof="1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))</a:t>
            </a:r>
            <a:br>
              <a:rPr lang="ro-RO" sz="1600" noProof="1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ro-RO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       </a:t>
            </a:r>
            <a:r>
              <a:rPr lang="en-US" sz="1600" b="0" noProof="1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return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noProof="1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false</a:t>
            </a:r>
            <a:r>
              <a:rPr lang="en-US" sz="1600" b="0" noProof="1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;</a:t>
            </a:r>
            <a:endParaRPr lang="en-US" sz="1600" b="0" noProof="1">
              <a:solidFill>
                <a:srgbClr val="4C4F69"/>
              </a:solidFill>
              <a:effectLst/>
              <a:latin typeface="Victor Mono" panose="00000509000000000000" pitchFamily="49" charset="0"/>
            </a:endParaRPr>
          </a:p>
          <a:p>
            <a:pPr marL="0" indent="0">
              <a:buNone/>
            </a:pPr>
            <a:b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</a:b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    </a:t>
            </a:r>
            <a:r>
              <a:rPr lang="en-US" sz="1600" b="0" noProof="1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foreach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noProof="1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i="1" noProof="1">
                <a:solidFill>
                  <a:srgbClr val="DF8E1D"/>
                </a:solidFill>
                <a:effectLst/>
                <a:latin typeface="Victor Mono" panose="00000509000000000000" pitchFamily="49" charset="0"/>
              </a:rPr>
              <a:t>Transition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tr </a:t>
            </a:r>
            <a:r>
              <a:rPr lang="en-US" sz="1600" b="0" noProof="1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in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Transitions</a:t>
            </a:r>
            <a:r>
              <a:rPr lang="en-US" sz="1600" b="0" noProof="1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)</a:t>
            </a:r>
            <a:b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       </a:t>
            </a:r>
            <a:r>
              <a:rPr lang="en-US" sz="1600" b="0" noProof="1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if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noProof="1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i="1" noProof="1">
                <a:solidFill>
                  <a:srgbClr val="E64553"/>
                </a:solidFill>
                <a:effectLst/>
                <a:latin typeface="Victor Mono" panose="00000509000000000000" pitchFamily="49" charset="0"/>
              </a:rPr>
              <a:t>trans</a:t>
            </a:r>
            <a:r>
              <a:rPr lang="en-US" sz="1600" b="0" noProof="1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.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fromState </a:t>
            </a:r>
            <a:r>
              <a:rPr lang="en-US" sz="1600" b="0" noProof="1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==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tr</a:t>
            </a:r>
            <a:r>
              <a:rPr lang="en-US" sz="1600" b="0" noProof="1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.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fromState </a:t>
            </a:r>
            <a:r>
              <a:rPr lang="en-US" sz="1600" b="0" noProof="1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&amp;&amp;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b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</a:b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           </a:t>
            </a:r>
            <a:r>
              <a:rPr lang="en-US" sz="1600" b="0" i="1" noProof="1">
                <a:solidFill>
                  <a:srgbClr val="E64553"/>
                </a:solidFill>
                <a:effectLst/>
                <a:latin typeface="Victor Mono" panose="00000509000000000000" pitchFamily="49" charset="0"/>
              </a:rPr>
              <a:t>trans</a:t>
            </a:r>
            <a:r>
              <a:rPr lang="en-US" sz="1600" b="0" noProof="1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.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symbol </a:t>
            </a:r>
            <a:r>
              <a:rPr lang="en-US" sz="1600" b="0" noProof="1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==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tr</a:t>
            </a:r>
            <a:r>
              <a:rPr lang="en-US" sz="1600" b="0" noProof="1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.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symbol</a:t>
            </a:r>
            <a:r>
              <a:rPr lang="en-US" sz="1600" b="0" noProof="1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)</a:t>
            </a:r>
            <a:b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       </a:t>
            </a:r>
            <a:r>
              <a:rPr lang="en-US" sz="1600" b="0" noProof="1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return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noProof="1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false</a:t>
            </a:r>
            <a:r>
              <a:rPr lang="en-US" sz="1600" b="0" noProof="1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;</a:t>
            </a:r>
          </a:p>
          <a:p>
            <a:pPr marL="0" indent="0">
              <a:buNone/>
            </a:pPr>
            <a:b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   </a:t>
            </a:r>
            <a:r>
              <a:rPr lang="en-US" sz="1600" b="0" noProof="1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return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noProof="1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true</a:t>
            </a:r>
            <a:r>
              <a:rPr lang="en-US" sz="1600" b="0" noProof="1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;</a:t>
            </a:r>
            <a:endParaRPr lang="en-US" sz="1600" noProof="1">
              <a:solidFill>
                <a:srgbClr val="4C4F69"/>
              </a:solidFill>
              <a:latin typeface="Victor Mono" panose="00000509000000000000" pitchFamily="49" charset="0"/>
            </a:endParaRPr>
          </a:p>
          <a:p>
            <a:pPr marL="0" indent="0">
              <a:buNone/>
            </a:pPr>
            <a:r>
              <a:rPr lang="en-US" sz="1600" b="0" noProof="1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}</a:t>
            </a:r>
            <a:endParaRPr lang="en-US" sz="1600" b="0" noProof="1">
              <a:solidFill>
                <a:srgbClr val="4C4F69"/>
              </a:solidFill>
              <a:effectLst/>
              <a:latin typeface="Victor Mono" panose="00000509000000000000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8900A6-2BD8-C7B0-F13A-DF464F1B6D10}"/>
              </a:ext>
            </a:extLst>
          </p:cNvPr>
          <p:cNvSpPr txBox="1"/>
          <p:nvPr/>
        </p:nvSpPr>
        <p:spPr>
          <a:xfrm>
            <a:off x="399226" y="462647"/>
            <a:ext cx="618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noProof="1">
                <a:latin typeface="Victor Mono" panose="00000509000000000000" pitchFamily="49" charset="0"/>
              </a:rPr>
              <a:t>Validarea unei </a:t>
            </a:r>
            <a:r>
              <a:rPr lang="ro-RO" sz="3600" noProof="1">
                <a:latin typeface="Victor Mono" panose="00000509000000000000" pitchFamily="49" charset="0"/>
              </a:rPr>
              <a:t>tranziții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E536CE9C-39CE-FB16-6B14-2DCD129E1AAC}"/>
              </a:ext>
            </a:extLst>
          </p:cNvPr>
          <p:cNvSpPr/>
          <p:nvPr/>
        </p:nvSpPr>
        <p:spPr>
          <a:xfrm>
            <a:off x="5363851" y="3059975"/>
            <a:ext cx="282805" cy="49193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322F96-7AEB-B2F8-68F6-153DBD916C75}"/>
              </a:ext>
            </a:extLst>
          </p:cNvPr>
          <p:cNvSpPr txBox="1"/>
          <p:nvPr/>
        </p:nvSpPr>
        <p:spPr>
          <a:xfrm>
            <a:off x="7233501" y="3137942"/>
            <a:ext cx="344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>
                <a:latin typeface="Victor Mono" panose="00000509000000000000" pitchFamily="49" charset="0"/>
              </a:rPr>
              <a:t>verifică existența simbolului</a:t>
            </a:r>
            <a:endParaRPr lang="en-US" sz="1600" dirty="0">
              <a:latin typeface="Victor Mono" panose="00000509000000000000" pitchFamily="49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1BA621-0ED0-8B0B-FEE6-A881895C3BC6}"/>
              </a:ext>
            </a:extLst>
          </p:cNvPr>
          <p:cNvCxnSpPr>
            <a:stCxn id="2" idx="1"/>
            <a:endCxn id="3" idx="1"/>
          </p:cNvCxnSpPr>
          <p:nvPr/>
        </p:nvCxnSpPr>
        <p:spPr>
          <a:xfrm>
            <a:off x="5646656" y="3305944"/>
            <a:ext cx="1586845" cy="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0939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8777030A-48E2-3FBE-AFF2-B6C60E37D411}"/>
              </a:ext>
            </a:extLst>
          </p:cNvPr>
          <p:cNvSpPr txBox="1">
            <a:spLocks/>
          </p:cNvSpPr>
          <p:nvPr/>
        </p:nvSpPr>
        <p:spPr>
          <a:xfrm>
            <a:off x="397654" y="1401280"/>
            <a:ext cx="6416040" cy="4415058"/>
          </a:xfrm>
          <a:prstGeom prst="foldedCorner">
            <a:avLst/>
          </a:prstGeom>
          <a:solidFill>
            <a:srgbClr val="FEF3ED">
              <a:alpha val="30196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0" noProof="1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bool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i="1" noProof="1">
                <a:solidFill>
                  <a:srgbClr val="1E66F5"/>
                </a:solidFill>
                <a:effectLst/>
                <a:latin typeface="Victor Mono" panose="00000509000000000000" pitchFamily="49" charset="0"/>
              </a:rPr>
              <a:t>TransitionValid</a:t>
            </a:r>
            <a:r>
              <a:rPr lang="en-US" sz="1600" b="0" noProof="1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i="1" noProof="1">
                <a:solidFill>
                  <a:srgbClr val="DF8E1D"/>
                </a:solidFill>
                <a:effectLst/>
                <a:latin typeface="Victor Mono" panose="00000509000000000000" pitchFamily="49" charset="0"/>
              </a:rPr>
              <a:t>Transition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i="1" noProof="1">
                <a:solidFill>
                  <a:srgbClr val="E64553"/>
                </a:solidFill>
                <a:effectLst/>
                <a:latin typeface="Victor Mono" panose="00000509000000000000" pitchFamily="49" charset="0"/>
              </a:rPr>
              <a:t>trans</a:t>
            </a:r>
            <a:r>
              <a:rPr lang="en-US" sz="1600" b="0" noProof="1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)</a:t>
            </a:r>
            <a:endParaRPr lang="en-US" sz="1600" b="0" noProof="1">
              <a:solidFill>
                <a:srgbClr val="4C4F69"/>
              </a:solidFill>
              <a:effectLst/>
              <a:latin typeface="Victor Mono" panose="00000509000000000000" pitchFamily="49" charset="0"/>
            </a:endParaRPr>
          </a:p>
          <a:p>
            <a:pPr marL="0" indent="0">
              <a:buNone/>
            </a:pPr>
            <a:r>
              <a:rPr lang="en-US" sz="1600" b="0" noProof="1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{</a:t>
            </a:r>
            <a:endParaRPr lang="en-US" sz="1600" b="0" noProof="1">
              <a:solidFill>
                <a:srgbClr val="4C4F69"/>
              </a:solidFill>
              <a:effectLst/>
              <a:latin typeface="Victor Mono" panose="00000509000000000000" pitchFamily="49" charset="0"/>
            </a:endParaRPr>
          </a:p>
          <a:p>
            <a:pPr marL="0" indent="0">
              <a:buNone/>
            </a:pP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   </a:t>
            </a:r>
            <a:r>
              <a:rPr lang="en-US" sz="1600" b="0" noProof="1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if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noProof="1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noProof="1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!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States</a:t>
            </a:r>
            <a:r>
              <a:rPr lang="en-US" sz="1600" b="0" noProof="1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.</a:t>
            </a:r>
            <a:r>
              <a:rPr lang="en-US" sz="1600" b="0" i="1" noProof="1">
                <a:solidFill>
                  <a:srgbClr val="1E66F5"/>
                </a:solidFill>
                <a:effectLst/>
                <a:latin typeface="Victor Mono" panose="00000509000000000000" pitchFamily="49" charset="0"/>
              </a:rPr>
              <a:t>Contains</a:t>
            </a:r>
            <a:r>
              <a:rPr lang="en-US" sz="1600" b="0" noProof="1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i="1" noProof="1">
                <a:solidFill>
                  <a:srgbClr val="E64553"/>
                </a:solidFill>
                <a:effectLst/>
                <a:latin typeface="Victor Mono" panose="00000509000000000000" pitchFamily="49" charset="0"/>
              </a:rPr>
              <a:t>trans</a:t>
            </a:r>
            <a:r>
              <a:rPr lang="en-US" sz="1600" b="0" noProof="1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.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fromState</a:t>
            </a:r>
            <a:r>
              <a:rPr lang="en-US" sz="1600" b="0" noProof="1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)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noProof="1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||</a:t>
            </a:r>
            <a:b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       </a:t>
            </a:r>
            <a:r>
              <a:rPr lang="en-US" sz="1600" b="0" noProof="1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!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States</a:t>
            </a:r>
            <a:r>
              <a:rPr lang="en-US" sz="1600" b="0" noProof="1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.</a:t>
            </a:r>
            <a:r>
              <a:rPr lang="en-US" sz="1600" b="0" i="1" noProof="1">
                <a:solidFill>
                  <a:srgbClr val="1E66F5"/>
                </a:solidFill>
                <a:effectLst/>
                <a:latin typeface="Victor Mono" panose="00000509000000000000" pitchFamily="49" charset="0"/>
              </a:rPr>
              <a:t>Contains</a:t>
            </a:r>
            <a:r>
              <a:rPr lang="en-US" sz="1600" b="0" noProof="1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i="1" noProof="1">
                <a:solidFill>
                  <a:srgbClr val="E64553"/>
                </a:solidFill>
                <a:effectLst/>
                <a:latin typeface="Victor Mono" panose="00000509000000000000" pitchFamily="49" charset="0"/>
              </a:rPr>
              <a:t>trans</a:t>
            </a:r>
            <a:r>
              <a:rPr lang="en-US" sz="1600" b="0" noProof="1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.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toState</a:t>
            </a:r>
            <a:r>
              <a:rPr lang="en-US" sz="1600" b="0" noProof="1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))</a:t>
            </a:r>
            <a:b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       </a:t>
            </a:r>
            <a:r>
              <a:rPr lang="en-US" sz="1600" b="0" noProof="1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return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noProof="1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false</a:t>
            </a:r>
            <a:r>
              <a:rPr lang="en-US" sz="1600" b="0" noProof="1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;</a:t>
            </a:r>
            <a:endParaRPr lang="en-US" sz="1600" b="0" noProof="1">
              <a:solidFill>
                <a:srgbClr val="4C4F69"/>
              </a:solidFill>
              <a:effectLst/>
              <a:latin typeface="Victor Mono" panose="00000509000000000000" pitchFamily="49" charset="0"/>
            </a:endParaRPr>
          </a:p>
          <a:p>
            <a:pPr marL="0" indent="0">
              <a:buNone/>
            </a:pPr>
            <a:b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</a:b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   </a:t>
            </a:r>
            <a:r>
              <a:rPr lang="en-US" sz="1600" b="0" noProof="1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if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noProof="1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noProof="1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!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Alphabet</a:t>
            </a:r>
            <a:r>
              <a:rPr lang="en-US" sz="1600" b="0" noProof="1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.</a:t>
            </a:r>
            <a:r>
              <a:rPr lang="en-US" sz="1600" b="0" i="1" noProof="1">
                <a:solidFill>
                  <a:srgbClr val="1E66F5"/>
                </a:solidFill>
                <a:effectLst/>
                <a:latin typeface="Victor Mono" panose="00000509000000000000" pitchFamily="49" charset="0"/>
              </a:rPr>
              <a:t>Contains</a:t>
            </a:r>
            <a:r>
              <a:rPr lang="en-US" sz="1600" b="0" noProof="1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i="1" noProof="1">
                <a:solidFill>
                  <a:srgbClr val="E64553"/>
                </a:solidFill>
                <a:effectLst/>
                <a:latin typeface="Victor Mono" panose="00000509000000000000" pitchFamily="49" charset="0"/>
              </a:rPr>
              <a:t>trans</a:t>
            </a:r>
            <a:r>
              <a:rPr lang="en-US" sz="1600" b="0" noProof="1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.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symbol</a:t>
            </a:r>
            <a:r>
              <a:rPr lang="en-US" sz="1600" b="0" noProof="1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))</a:t>
            </a:r>
            <a:br>
              <a:rPr lang="ro-RO" sz="1600" noProof="1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ro-RO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       </a:t>
            </a:r>
            <a:r>
              <a:rPr lang="en-US" sz="1600" b="0" noProof="1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return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noProof="1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false</a:t>
            </a:r>
            <a:r>
              <a:rPr lang="en-US" sz="1600" b="0" noProof="1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;</a:t>
            </a:r>
            <a:endParaRPr lang="en-US" sz="1600" b="0" noProof="1">
              <a:solidFill>
                <a:srgbClr val="4C4F69"/>
              </a:solidFill>
              <a:effectLst/>
              <a:latin typeface="Victor Mono" panose="00000509000000000000" pitchFamily="49" charset="0"/>
            </a:endParaRPr>
          </a:p>
          <a:p>
            <a:pPr marL="0" indent="0">
              <a:buNone/>
            </a:pPr>
            <a:b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</a:b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    </a:t>
            </a:r>
            <a:r>
              <a:rPr lang="en-US" sz="1600" b="0" noProof="1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foreach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noProof="1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i="1" noProof="1">
                <a:solidFill>
                  <a:srgbClr val="DF8E1D"/>
                </a:solidFill>
                <a:effectLst/>
                <a:latin typeface="Victor Mono" panose="00000509000000000000" pitchFamily="49" charset="0"/>
              </a:rPr>
              <a:t>Transition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tr </a:t>
            </a:r>
            <a:r>
              <a:rPr lang="en-US" sz="1600" b="0" noProof="1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in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Transitions</a:t>
            </a:r>
            <a:r>
              <a:rPr lang="en-US" sz="1600" b="0" noProof="1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)</a:t>
            </a:r>
            <a:b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       </a:t>
            </a:r>
            <a:r>
              <a:rPr lang="en-US" sz="1600" b="0" noProof="1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if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noProof="1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i="1" noProof="1">
                <a:solidFill>
                  <a:srgbClr val="E64553"/>
                </a:solidFill>
                <a:effectLst/>
                <a:latin typeface="Victor Mono" panose="00000509000000000000" pitchFamily="49" charset="0"/>
              </a:rPr>
              <a:t>trans</a:t>
            </a:r>
            <a:r>
              <a:rPr lang="en-US" sz="1600" b="0" noProof="1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.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fromState </a:t>
            </a:r>
            <a:r>
              <a:rPr lang="en-US" sz="1600" b="0" noProof="1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==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tr</a:t>
            </a:r>
            <a:r>
              <a:rPr lang="en-US" sz="1600" b="0" noProof="1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.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fromState </a:t>
            </a:r>
            <a:r>
              <a:rPr lang="en-US" sz="1600" b="0" noProof="1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&amp;&amp;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b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</a:b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           </a:t>
            </a:r>
            <a:r>
              <a:rPr lang="en-US" sz="1600" b="0" i="1" noProof="1">
                <a:solidFill>
                  <a:srgbClr val="E64553"/>
                </a:solidFill>
                <a:effectLst/>
                <a:latin typeface="Victor Mono" panose="00000509000000000000" pitchFamily="49" charset="0"/>
              </a:rPr>
              <a:t>trans</a:t>
            </a:r>
            <a:r>
              <a:rPr lang="en-US" sz="1600" b="0" noProof="1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.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symbol </a:t>
            </a:r>
            <a:r>
              <a:rPr lang="en-US" sz="1600" b="0" noProof="1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==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tr</a:t>
            </a:r>
            <a:r>
              <a:rPr lang="en-US" sz="1600" b="0" noProof="1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.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symbol</a:t>
            </a:r>
            <a:r>
              <a:rPr lang="en-US" sz="1600" b="0" noProof="1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)</a:t>
            </a:r>
            <a:b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       </a:t>
            </a:r>
            <a:r>
              <a:rPr lang="en-US" sz="1600" b="0" noProof="1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return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noProof="1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false</a:t>
            </a:r>
            <a:r>
              <a:rPr lang="en-US" sz="1600" b="0" noProof="1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;</a:t>
            </a:r>
          </a:p>
          <a:p>
            <a:pPr marL="0" indent="0">
              <a:buNone/>
            </a:pPr>
            <a:b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   </a:t>
            </a:r>
            <a:r>
              <a:rPr lang="en-US" sz="1600" b="0" noProof="1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return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noProof="1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true</a:t>
            </a:r>
            <a:r>
              <a:rPr lang="en-US" sz="1600" b="0" noProof="1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;</a:t>
            </a:r>
            <a:endParaRPr lang="en-US" sz="1600" noProof="1">
              <a:solidFill>
                <a:srgbClr val="4C4F69"/>
              </a:solidFill>
              <a:latin typeface="Victor Mono" panose="00000509000000000000" pitchFamily="49" charset="0"/>
            </a:endParaRPr>
          </a:p>
          <a:p>
            <a:pPr marL="0" indent="0">
              <a:buNone/>
            </a:pPr>
            <a:r>
              <a:rPr lang="en-US" sz="1600" b="0" noProof="1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}</a:t>
            </a:r>
            <a:endParaRPr lang="en-US" sz="1600" b="0" noProof="1">
              <a:solidFill>
                <a:srgbClr val="4C4F69"/>
              </a:solidFill>
              <a:effectLst/>
              <a:latin typeface="Victor Mono" panose="00000509000000000000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8900A6-2BD8-C7B0-F13A-DF464F1B6D10}"/>
              </a:ext>
            </a:extLst>
          </p:cNvPr>
          <p:cNvSpPr txBox="1"/>
          <p:nvPr/>
        </p:nvSpPr>
        <p:spPr>
          <a:xfrm>
            <a:off x="399226" y="462647"/>
            <a:ext cx="618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noProof="1">
                <a:latin typeface="Victor Mono" panose="00000509000000000000" pitchFamily="49" charset="0"/>
              </a:rPr>
              <a:t>Validarea unei </a:t>
            </a:r>
            <a:r>
              <a:rPr lang="ro-RO" sz="3600" noProof="1">
                <a:latin typeface="Victor Mono" panose="00000509000000000000" pitchFamily="49" charset="0"/>
              </a:rPr>
              <a:t>tranziții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502123BB-A345-E563-D071-2A47B497049D}"/>
              </a:ext>
            </a:extLst>
          </p:cNvPr>
          <p:cNvSpPr/>
          <p:nvPr/>
        </p:nvSpPr>
        <p:spPr>
          <a:xfrm>
            <a:off x="5813195" y="3891822"/>
            <a:ext cx="282805" cy="840434"/>
          </a:xfrm>
          <a:prstGeom prst="rightBrace">
            <a:avLst>
              <a:gd name="adj1" fmla="val 8333"/>
              <a:gd name="adj2" fmla="val 4887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B9A088-C657-BC5D-4AD5-E2BC9F5756F7}"/>
              </a:ext>
            </a:extLst>
          </p:cNvPr>
          <p:cNvSpPr txBox="1"/>
          <p:nvPr/>
        </p:nvSpPr>
        <p:spPr>
          <a:xfrm>
            <a:off x="7233501" y="3773430"/>
            <a:ext cx="39341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>
                <a:latin typeface="Victor Mono" panose="00000509000000000000" pitchFamily="49" charset="0"/>
              </a:rPr>
              <a:t>verifică existența unei tranziții cu aceeași stare de început și același simbol</a:t>
            </a:r>
          </a:p>
          <a:p>
            <a:r>
              <a:rPr lang="ro-RO" sz="1600" dirty="0">
                <a:latin typeface="Victor Mono" panose="00000509000000000000" pitchFamily="49" charset="0"/>
              </a:rPr>
              <a:t>(+ tranziție identică)</a:t>
            </a:r>
            <a:endParaRPr lang="en-US" sz="1600" dirty="0">
              <a:latin typeface="Victor Mono" panose="00000509000000000000" pitchFamily="49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607AF74-6FD4-2B60-160D-B8E17D283FD7}"/>
              </a:ext>
            </a:extLst>
          </p:cNvPr>
          <p:cNvCxnSpPr>
            <a:stCxn id="4" idx="1"/>
            <a:endCxn id="5" idx="1"/>
          </p:cNvCxnSpPr>
          <p:nvPr/>
        </p:nvCxnSpPr>
        <p:spPr>
          <a:xfrm>
            <a:off x="6096000" y="4302609"/>
            <a:ext cx="1137501" cy="9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6368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E09BDA7E-6AB1-5AF5-07B9-91BEB139D7FE}"/>
              </a:ext>
            </a:extLst>
          </p:cNvPr>
          <p:cNvSpPr txBox="1">
            <a:spLocks/>
          </p:cNvSpPr>
          <p:nvPr/>
        </p:nvSpPr>
        <p:spPr>
          <a:xfrm>
            <a:off x="197963" y="186179"/>
            <a:ext cx="8559538" cy="6485641"/>
          </a:xfrm>
          <a:prstGeom prst="foldedCorner">
            <a:avLst/>
          </a:prstGeom>
          <a:solidFill>
            <a:srgbClr val="FEF3ED">
              <a:alpha val="30196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public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void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i="1" dirty="0">
                <a:solidFill>
                  <a:srgbClr val="1E66F5"/>
                </a:solidFill>
                <a:effectLst/>
                <a:latin typeface="Victor Mono" panose="00000509000000000000" pitchFamily="49" charset="0"/>
              </a:rPr>
              <a:t>Parse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string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i="1" dirty="0">
                <a:solidFill>
                  <a:srgbClr val="E64553"/>
                </a:solidFill>
                <a:effectLst/>
                <a:latin typeface="Victor Mono" panose="00000509000000000000" pitchFamily="49" charset="0"/>
              </a:rPr>
              <a:t>word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,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bool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i="1" dirty="0">
                <a:solidFill>
                  <a:srgbClr val="E64553"/>
                </a:solidFill>
                <a:effectLst/>
                <a:latin typeface="Victor Mono" panose="00000509000000000000" pitchFamily="49" charset="0"/>
              </a:rPr>
              <a:t>outputSteps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=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false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)</a:t>
            </a: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{</a:t>
            </a: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   </a:t>
            </a:r>
            <a:r>
              <a:rPr lang="en-US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if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i="1" dirty="0">
                <a:solidFill>
                  <a:srgbClr val="E64553"/>
                </a:solidFill>
                <a:effectLst/>
                <a:latin typeface="Victor Mono" panose="00000509000000000000" pitchFamily="49" charset="0"/>
              </a:rPr>
              <a:t>outputSteps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)</a:t>
            </a: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b="0" i="1" dirty="0">
                <a:solidFill>
                  <a:srgbClr val="DF8E1D"/>
                </a:solidFill>
                <a:effectLst/>
                <a:latin typeface="Victor Mono" panose="00000509000000000000" pitchFamily="49" charset="0"/>
              </a:rPr>
              <a:t>Console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.</a:t>
            </a:r>
            <a:r>
              <a:rPr lang="en-US" sz="1600" b="0" i="1" dirty="0">
                <a:solidFill>
                  <a:srgbClr val="1E66F5"/>
                </a:solidFill>
                <a:effectLst/>
                <a:latin typeface="Victor Mono" panose="00000509000000000000" pitchFamily="49" charset="0"/>
              </a:rPr>
              <a:t>Write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i="1" dirty="0">
                <a:solidFill>
                  <a:srgbClr val="E64553"/>
                </a:solidFill>
                <a:effectLst/>
                <a:latin typeface="Victor Mono" panose="00000509000000000000" pitchFamily="49" charset="0"/>
              </a:rPr>
              <a:t>word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+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40A02B"/>
                </a:solidFill>
                <a:effectLst/>
                <a:latin typeface="Victor Mono" panose="00000509000000000000" pitchFamily="49" charset="0"/>
              </a:rPr>
              <a:t>": "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+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InitialState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);</a:t>
            </a: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   </a:t>
            </a:r>
            <a:r>
              <a:rPr lang="en-US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string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currentState 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=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InitialState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;</a:t>
            </a: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   </a:t>
            </a:r>
            <a:r>
              <a:rPr lang="en-US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for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int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i 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=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FE640B"/>
                </a:solidFill>
                <a:effectLst/>
                <a:latin typeface="Victor Mono" panose="00000509000000000000" pitchFamily="49" charset="0"/>
              </a:rPr>
              <a:t>0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;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i 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&lt;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i="1" dirty="0">
                <a:solidFill>
                  <a:srgbClr val="E64553"/>
                </a:solidFill>
                <a:effectLst/>
                <a:latin typeface="Victor Mono" panose="00000509000000000000" pitchFamily="49" charset="0"/>
              </a:rPr>
              <a:t>word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.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Length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;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i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++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)</a:t>
            </a: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   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{</a:t>
            </a:r>
            <a:b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</a:b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       </a:t>
            </a:r>
            <a:r>
              <a:rPr lang="en-US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string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nextState 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=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40A02B"/>
                </a:solidFill>
                <a:effectLst/>
                <a:latin typeface="Victor Mono" panose="00000509000000000000" pitchFamily="49" charset="0"/>
              </a:rPr>
              <a:t>""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;</a:t>
            </a: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       </a:t>
            </a:r>
            <a:r>
              <a:rPr lang="en-US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foreach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i="1" dirty="0">
                <a:solidFill>
                  <a:srgbClr val="DF8E1D"/>
                </a:solidFill>
                <a:effectLst/>
                <a:latin typeface="Victor Mono" panose="00000509000000000000" pitchFamily="49" charset="0"/>
              </a:rPr>
              <a:t>Transition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trans </a:t>
            </a:r>
            <a:r>
              <a:rPr lang="en-US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in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Transitions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)</a:t>
            </a: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           </a:t>
            </a:r>
            <a:r>
              <a:rPr lang="en-US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if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trans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.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fromState 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==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currentState</a:t>
            </a: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&amp;&amp;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trans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.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symbol 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==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i="1" dirty="0">
                <a:solidFill>
                  <a:srgbClr val="E64553"/>
                </a:solidFill>
                <a:effectLst/>
                <a:latin typeface="Victor Mono" panose="00000509000000000000" pitchFamily="49" charset="0"/>
              </a:rPr>
              <a:t>word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[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i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])</a:t>
            </a: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               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{</a:t>
            </a: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nextState 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=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trans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.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toState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;</a:t>
            </a: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break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;</a:t>
            </a: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}</a:t>
            </a:r>
            <a:br>
              <a:rPr lang="ro-RO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</a:b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       </a:t>
            </a:r>
            <a:r>
              <a:rPr lang="en-US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if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nextState 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==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40A02B"/>
                </a:solidFill>
                <a:effectLst/>
                <a:latin typeface="Victor Mono" panose="00000509000000000000" pitchFamily="49" charset="0"/>
              </a:rPr>
              <a:t>""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)</a:t>
            </a: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       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{</a:t>
            </a: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           </a:t>
            </a:r>
            <a:r>
              <a:rPr lang="en-US" sz="1600" b="0" i="1" dirty="0">
                <a:solidFill>
                  <a:srgbClr val="DF8E1D"/>
                </a:solidFill>
                <a:effectLst/>
                <a:latin typeface="Victor Mono" panose="00000509000000000000" pitchFamily="49" charset="0"/>
              </a:rPr>
              <a:t>Console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.</a:t>
            </a:r>
            <a:r>
              <a:rPr lang="en-US" sz="1600" b="0" i="1" dirty="0">
                <a:solidFill>
                  <a:srgbClr val="1E66F5"/>
                </a:solidFill>
                <a:effectLst/>
                <a:latin typeface="Victor Mono" panose="00000509000000000000" pitchFamily="49" charset="0"/>
              </a:rPr>
              <a:t>WriteLine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dirty="0">
                <a:solidFill>
                  <a:srgbClr val="40A02B"/>
                </a:solidFill>
                <a:effectLst/>
                <a:latin typeface="Victor Mono" panose="00000509000000000000" pitchFamily="49" charset="0"/>
              </a:rPr>
              <a:t>"</a:t>
            </a:r>
            <a:r>
              <a:rPr lang="en-US" sz="1600" b="0" dirty="0">
                <a:solidFill>
                  <a:srgbClr val="EA76CB"/>
                </a:solidFill>
                <a:effectLst/>
                <a:latin typeface="Victor Mono" panose="00000509000000000000" pitchFamily="49" charset="0"/>
              </a:rPr>
              <a:t>\n</a:t>
            </a:r>
            <a:r>
              <a:rPr lang="en-US" sz="1600" b="0" dirty="0">
                <a:solidFill>
                  <a:srgbClr val="40A02B"/>
                </a:solidFill>
                <a:effectLst/>
                <a:latin typeface="Victor Mono" panose="00000509000000000000" pitchFamily="49" charset="0"/>
              </a:rPr>
              <a:t>Input not accepted"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);</a:t>
            </a: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           </a:t>
            </a:r>
            <a:r>
              <a:rPr lang="en-US" sz="1600" b="0" i="1" dirty="0">
                <a:solidFill>
                  <a:srgbClr val="DF8E1D"/>
                </a:solidFill>
                <a:effectLst/>
                <a:latin typeface="Victor Mono" panose="00000509000000000000" pitchFamily="49" charset="0"/>
              </a:rPr>
              <a:t>Console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.</a:t>
            </a:r>
            <a:r>
              <a:rPr lang="en-US" sz="1600" b="0" i="1" dirty="0">
                <a:solidFill>
                  <a:srgbClr val="1E66F5"/>
                </a:solidFill>
                <a:effectLst/>
                <a:latin typeface="Victor Mono" panose="00000509000000000000" pitchFamily="49" charset="0"/>
              </a:rPr>
              <a:t>WriteLine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();</a:t>
            </a: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return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;</a:t>
            </a: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       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}</a:t>
            </a:r>
            <a:b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</a:b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       </a:t>
            </a:r>
            <a:r>
              <a:rPr lang="en-US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if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i="1" dirty="0">
                <a:solidFill>
                  <a:srgbClr val="E64553"/>
                </a:solidFill>
                <a:effectLst/>
                <a:latin typeface="Victor Mono" panose="00000509000000000000" pitchFamily="49" charset="0"/>
              </a:rPr>
              <a:t>outputSteps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)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i="1" dirty="0">
                <a:solidFill>
                  <a:srgbClr val="DF8E1D"/>
                </a:solidFill>
                <a:effectLst/>
                <a:latin typeface="Victor Mono" panose="00000509000000000000" pitchFamily="49" charset="0"/>
              </a:rPr>
              <a:t>Console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.</a:t>
            </a:r>
            <a:r>
              <a:rPr lang="en-US" sz="1600" b="0" i="1" dirty="0">
                <a:solidFill>
                  <a:srgbClr val="1E66F5"/>
                </a:solidFill>
                <a:effectLst/>
                <a:latin typeface="Victor Mono" panose="00000509000000000000" pitchFamily="49" charset="0"/>
              </a:rPr>
              <a:t>Write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dirty="0">
                <a:solidFill>
                  <a:srgbClr val="40A02B"/>
                </a:solidFill>
                <a:effectLst/>
                <a:latin typeface="Victor Mono" panose="00000509000000000000" pitchFamily="49" charset="0"/>
              </a:rPr>
              <a:t>" -&gt; "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+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nextState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);</a:t>
            </a: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       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currentState 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=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nextState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;</a:t>
            </a: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   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}</a:t>
            </a: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   </a:t>
            </a:r>
            <a:r>
              <a:rPr lang="en-US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if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FinalStates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.</a:t>
            </a:r>
            <a:r>
              <a:rPr lang="en-US" sz="1600" b="0" i="1" dirty="0">
                <a:solidFill>
                  <a:srgbClr val="1E66F5"/>
                </a:solidFill>
                <a:effectLst/>
                <a:latin typeface="Victor Mono" panose="00000509000000000000" pitchFamily="49" charset="0"/>
              </a:rPr>
              <a:t>Contains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currentState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))</a:t>
            </a: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       </a:t>
            </a:r>
            <a:r>
              <a:rPr lang="en-US" sz="1600" b="0" i="1" dirty="0">
                <a:solidFill>
                  <a:srgbClr val="DF8E1D"/>
                </a:solidFill>
                <a:effectLst/>
                <a:latin typeface="Victor Mono" panose="00000509000000000000" pitchFamily="49" charset="0"/>
              </a:rPr>
              <a:t>Console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.</a:t>
            </a:r>
            <a:r>
              <a:rPr lang="en-US" sz="1600" b="0" i="1" dirty="0">
                <a:solidFill>
                  <a:srgbClr val="1E66F5"/>
                </a:solidFill>
                <a:effectLst/>
                <a:latin typeface="Victor Mono" panose="00000509000000000000" pitchFamily="49" charset="0"/>
              </a:rPr>
              <a:t>WriteLine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dirty="0">
                <a:solidFill>
                  <a:srgbClr val="40A02B"/>
                </a:solidFill>
                <a:effectLst/>
                <a:latin typeface="Victor Mono" panose="00000509000000000000" pitchFamily="49" charset="0"/>
              </a:rPr>
              <a:t>"</a:t>
            </a:r>
            <a:r>
              <a:rPr lang="en-US" sz="1600" b="0" dirty="0">
                <a:solidFill>
                  <a:srgbClr val="EA76CB"/>
                </a:solidFill>
                <a:effectLst/>
                <a:latin typeface="Victor Mono" panose="00000509000000000000" pitchFamily="49" charset="0"/>
              </a:rPr>
              <a:t>\n</a:t>
            </a:r>
            <a:r>
              <a:rPr lang="en-US" sz="1600" b="0" dirty="0">
                <a:solidFill>
                  <a:srgbClr val="40A02B"/>
                </a:solidFill>
                <a:effectLst/>
                <a:latin typeface="Victor Mono" panose="00000509000000000000" pitchFamily="49" charset="0"/>
              </a:rPr>
              <a:t>Input accepted"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);</a:t>
            </a: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   </a:t>
            </a:r>
            <a:r>
              <a:rPr lang="en-US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else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i="1" dirty="0">
                <a:solidFill>
                  <a:srgbClr val="DF8E1D"/>
                </a:solidFill>
                <a:effectLst/>
                <a:latin typeface="Victor Mono" panose="00000509000000000000" pitchFamily="49" charset="0"/>
              </a:rPr>
              <a:t>Console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.</a:t>
            </a:r>
            <a:r>
              <a:rPr lang="en-US" sz="1600" b="0" i="1" dirty="0">
                <a:solidFill>
                  <a:srgbClr val="1E66F5"/>
                </a:solidFill>
                <a:effectLst/>
                <a:latin typeface="Victor Mono" panose="00000509000000000000" pitchFamily="49" charset="0"/>
              </a:rPr>
              <a:t>WriteLine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dirty="0">
                <a:solidFill>
                  <a:srgbClr val="40A02B"/>
                </a:solidFill>
                <a:effectLst/>
                <a:latin typeface="Victor Mono" panose="00000509000000000000" pitchFamily="49" charset="0"/>
              </a:rPr>
              <a:t>"</a:t>
            </a:r>
            <a:r>
              <a:rPr lang="en-US" sz="1600" b="0" dirty="0">
                <a:solidFill>
                  <a:srgbClr val="EA76CB"/>
                </a:solidFill>
                <a:effectLst/>
                <a:latin typeface="Victor Mono" panose="00000509000000000000" pitchFamily="49" charset="0"/>
              </a:rPr>
              <a:t>\n</a:t>
            </a:r>
            <a:r>
              <a:rPr lang="en-US" sz="1600" b="0" dirty="0">
                <a:solidFill>
                  <a:srgbClr val="40A02B"/>
                </a:solidFill>
                <a:effectLst/>
                <a:latin typeface="Victor Mono" panose="00000509000000000000" pitchFamily="49" charset="0"/>
              </a:rPr>
              <a:t>Input not accepted"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);</a:t>
            </a:r>
            <a:b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</a:b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   </a:t>
            </a:r>
            <a:r>
              <a:rPr lang="en-US" sz="1600" b="0" i="1" dirty="0">
                <a:solidFill>
                  <a:srgbClr val="DF8E1D"/>
                </a:solidFill>
                <a:effectLst/>
                <a:latin typeface="Victor Mono" panose="00000509000000000000" pitchFamily="49" charset="0"/>
              </a:rPr>
              <a:t>Console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.</a:t>
            </a:r>
            <a:r>
              <a:rPr lang="en-US" sz="1600" b="0" i="1" dirty="0">
                <a:solidFill>
                  <a:srgbClr val="1E66F5"/>
                </a:solidFill>
                <a:effectLst/>
                <a:latin typeface="Victor Mono" panose="00000509000000000000" pitchFamily="49" charset="0"/>
              </a:rPr>
              <a:t>WriteLine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();</a:t>
            </a: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}</a:t>
            </a:r>
            <a:endParaRPr lang="en-US" sz="1600" b="0" dirty="0">
              <a:solidFill>
                <a:srgbClr val="4C4F69"/>
              </a:solidFill>
              <a:effectLst/>
              <a:latin typeface="Victor Mono" panose="00000509000000000000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11A461-BFC7-9491-07B1-77568EB0E798}"/>
              </a:ext>
            </a:extLst>
          </p:cNvPr>
          <p:cNvSpPr txBox="1"/>
          <p:nvPr/>
        </p:nvSpPr>
        <p:spPr>
          <a:xfrm>
            <a:off x="8757501" y="186179"/>
            <a:ext cx="34344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600" noProof="1">
                <a:latin typeface="Victor Mono" panose="00000509000000000000" pitchFamily="49" charset="0"/>
              </a:rPr>
              <a:t>Recunoașterea</a:t>
            </a:r>
          </a:p>
          <a:p>
            <a:r>
              <a:rPr lang="ro-RO" sz="3600" noProof="1">
                <a:latin typeface="Victor Mono" panose="00000509000000000000" pitchFamily="49" charset="0"/>
              </a:rPr>
              <a:t>unui cuvânt</a:t>
            </a:r>
          </a:p>
        </p:txBody>
      </p:sp>
    </p:spTree>
    <p:extLst>
      <p:ext uri="{BB962C8B-B14F-4D97-AF65-F5344CB8AC3E}">
        <p14:creationId xmlns:p14="http://schemas.microsoft.com/office/powerpoint/2010/main" val="1157653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E09BDA7E-6AB1-5AF5-07B9-91BEB139D7FE}"/>
              </a:ext>
            </a:extLst>
          </p:cNvPr>
          <p:cNvSpPr txBox="1">
            <a:spLocks/>
          </p:cNvSpPr>
          <p:nvPr/>
        </p:nvSpPr>
        <p:spPr>
          <a:xfrm>
            <a:off x="197963" y="186179"/>
            <a:ext cx="8559538" cy="6485641"/>
          </a:xfrm>
          <a:prstGeom prst="foldedCorner">
            <a:avLst/>
          </a:prstGeom>
          <a:solidFill>
            <a:srgbClr val="FEF3ED">
              <a:alpha val="30196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public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void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i="1" dirty="0">
                <a:solidFill>
                  <a:srgbClr val="1E66F5"/>
                </a:solidFill>
                <a:effectLst/>
                <a:latin typeface="Victor Mono" panose="00000509000000000000" pitchFamily="49" charset="0"/>
              </a:rPr>
              <a:t>Parse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string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i="1" dirty="0">
                <a:solidFill>
                  <a:srgbClr val="E64553"/>
                </a:solidFill>
                <a:effectLst/>
                <a:latin typeface="Victor Mono" panose="00000509000000000000" pitchFamily="49" charset="0"/>
              </a:rPr>
              <a:t>word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,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bool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i="1" dirty="0">
                <a:solidFill>
                  <a:srgbClr val="E64553"/>
                </a:solidFill>
                <a:effectLst/>
                <a:latin typeface="Victor Mono" panose="00000509000000000000" pitchFamily="49" charset="0"/>
              </a:rPr>
              <a:t>outputSteps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=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false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)</a:t>
            </a: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{</a:t>
            </a: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   </a:t>
            </a:r>
            <a:r>
              <a:rPr lang="en-US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if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i="1" dirty="0">
                <a:solidFill>
                  <a:srgbClr val="E64553"/>
                </a:solidFill>
                <a:effectLst/>
                <a:latin typeface="Victor Mono" panose="00000509000000000000" pitchFamily="49" charset="0"/>
              </a:rPr>
              <a:t>outputSteps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)</a:t>
            </a: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b="0" i="1" dirty="0">
                <a:solidFill>
                  <a:srgbClr val="DF8E1D"/>
                </a:solidFill>
                <a:effectLst/>
                <a:latin typeface="Victor Mono" panose="00000509000000000000" pitchFamily="49" charset="0"/>
              </a:rPr>
              <a:t>Console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.</a:t>
            </a:r>
            <a:r>
              <a:rPr lang="en-US" sz="1600" b="0" i="1" dirty="0">
                <a:solidFill>
                  <a:srgbClr val="1E66F5"/>
                </a:solidFill>
                <a:effectLst/>
                <a:latin typeface="Victor Mono" panose="00000509000000000000" pitchFamily="49" charset="0"/>
              </a:rPr>
              <a:t>Write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i="1" dirty="0">
                <a:solidFill>
                  <a:srgbClr val="E64553"/>
                </a:solidFill>
                <a:effectLst/>
                <a:latin typeface="Victor Mono" panose="00000509000000000000" pitchFamily="49" charset="0"/>
              </a:rPr>
              <a:t>word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+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40A02B"/>
                </a:solidFill>
                <a:effectLst/>
                <a:latin typeface="Victor Mono" panose="00000509000000000000" pitchFamily="49" charset="0"/>
              </a:rPr>
              <a:t>": "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+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InitialState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);</a:t>
            </a: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   </a:t>
            </a:r>
            <a:r>
              <a:rPr lang="en-US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string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currentState 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=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InitialState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;</a:t>
            </a: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   </a:t>
            </a:r>
            <a:r>
              <a:rPr lang="en-US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for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int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i 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=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FE640B"/>
                </a:solidFill>
                <a:effectLst/>
                <a:latin typeface="Victor Mono" panose="00000509000000000000" pitchFamily="49" charset="0"/>
              </a:rPr>
              <a:t>0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;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i 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&lt;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i="1" dirty="0">
                <a:solidFill>
                  <a:srgbClr val="E64553"/>
                </a:solidFill>
                <a:effectLst/>
                <a:latin typeface="Victor Mono" panose="00000509000000000000" pitchFamily="49" charset="0"/>
              </a:rPr>
              <a:t>word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.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Length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;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i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++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)</a:t>
            </a: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   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{</a:t>
            </a:r>
            <a:b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</a:b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       </a:t>
            </a:r>
            <a:r>
              <a:rPr lang="en-US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string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nextState 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=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40A02B"/>
                </a:solidFill>
                <a:effectLst/>
                <a:latin typeface="Victor Mono" panose="00000509000000000000" pitchFamily="49" charset="0"/>
              </a:rPr>
              <a:t>""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;</a:t>
            </a: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       </a:t>
            </a:r>
            <a:r>
              <a:rPr lang="en-US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foreach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i="1" dirty="0">
                <a:solidFill>
                  <a:srgbClr val="DF8E1D"/>
                </a:solidFill>
                <a:effectLst/>
                <a:latin typeface="Victor Mono" panose="00000509000000000000" pitchFamily="49" charset="0"/>
              </a:rPr>
              <a:t>Transition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trans </a:t>
            </a:r>
            <a:r>
              <a:rPr lang="en-US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in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Transitions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)</a:t>
            </a: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           </a:t>
            </a:r>
            <a:r>
              <a:rPr lang="en-US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if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trans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.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fromState 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==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currentState</a:t>
            </a: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&amp;&amp;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trans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.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symbol 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==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i="1" dirty="0">
                <a:solidFill>
                  <a:srgbClr val="E64553"/>
                </a:solidFill>
                <a:effectLst/>
                <a:latin typeface="Victor Mono" panose="00000509000000000000" pitchFamily="49" charset="0"/>
              </a:rPr>
              <a:t>word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[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i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])</a:t>
            </a: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               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{</a:t>
            </a: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nextState 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=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trans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.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toState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;</a:t>
            </a: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break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;</a:t>
            </a: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}</a:t>
            </a:r>
            <a:br>
              <a:rPr lang="ro-RO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</a:b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       </a:t>
            </a:r>
            <a:r>
              <a:rPr lang="en-US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if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nextState 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==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40A02B"/>
                </a:solidFill>
                <a:effectLst/>
                <a:latin typeface="Victor Mono" panose="00000509000000000000" pitchFamily="49" charset="0"/>
              </a:rPr>
              <a:t>""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)</a:t>
            </a: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       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{</a:t>
            </a: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           </a:t>
            </a:r>
            <a:r>
              <a:rPr lang="en-US" sz="1600" b="0" i="1" dirty="0">
                <a:solidFill>
                  <a:srgbClr val="DF8E1D"/>
                </a:solidFill>
                <a:effectLst/>
                <a:latin typeface="Victor Mono" panose="00000509000000000000" pitchFamily="49" charset="0"/>
              </a:rPr>
              <a:t>Console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.</a:t>
            </a:r>
            <a:r>
              <a:rPr lang="en-US" sz="1600" b="0" i="1" dirty="0">
                <a:solidFill>
                  <a:srgbClr val="1E66F5"/>
                </a:solidFill>
                <a:effectLst/>
                <a:latin typeface="Victor Mono" panose="00000509000000000000" pitchFamily="49" charset="0"/>
              </a:rPr>
              <a:t>WriteLine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dirty="0">
                <a:solidFill>
                  <a:srgbClr val="40A02B"/>
                </a:solidFill>
                <a:effectLst/>
                <a:latin typeface="Victor Mono" panose="00000509000000000000" pitchFamily="49" charset="0"/>
              </a:rPr>
              <a:t>"</a:t>
            </a:r>
            <a:r>
              <a:rPr lang="en-US" sz="1600" b="0" dirty="0">
                <a:solidFill>
                  <a:srgbClr val="EA76CB"/>
                </a:solidFill>
                <a:effectLst/>
                <a:latin typeface="Victor Mono" panose="00000509000000000000" pitchFamily="49" charset="0"/>
              </a:rPr>
              <a:t>\n</a:t>
            </a:r>
            <a:r>
              <a:rPr lang="en-US" sz="1600" b="0" dirty="0">
                <a:solidFill>
                  <a:srgbClr val="40A02B"/>
                </a:solidFill>
                <a:effectLst/>
                <a:latin typeface="Victor Mono" panose="00000509000000000000" pitchFamily="49" charset="0"/>
              </a:rPr>
              <a:t>Input not accepted"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);</a:t>
            </a: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           </a:t>
            </a:r>
            <a:r>
              <a:rPr lang="en-US" sz="1600" b="0" i="1" dirty="0">
                <a:solidFill>
                  <a:srgbClr val="DF8E1D"/>
                </a:solidFill>
                <a:effectLst/>
                <a:latin typeface="Victor Mono" panose="00000509000000000000" pitchFamily="49" charset="0"/>
              </a:rPr>
              <a:t>Console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.</a:t>
            </a:r>
            <a:r>
              <a:rPr lang="en-US" sz="1600" b="0" i="1" dirty="0">
                <a:solidFill>
                  <a:srgbClr val="1E66F5"/>
                </a:solidFill>
                <a:effectLst/>
                <a:latin typeface="Victor Mono" panose="00000509000000000000" pitchFamily="49" charset="0"/>
              </a:rPr>
              <a:t>WriteLine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();</a:t>
            </a: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return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;</a:t>
            </a: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       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}</a:t>
            </a:r>
            <a:b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</a:b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       </a:t>
            </a:r>
            <a:r>
              <a:rPr lang="en-US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if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i="1" dirty="0">
                <a:solidFill>
                  <a:srgbClr val="E64553"/>
                </a:solidFill>
                <a:effectLst/>
                <a:latin typeface="Victor Mono" panose="00000509000000000000" pitchFamily="49" charset="0"/>
              </a:rPr>
              <a:t>outputSteps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)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i="1" dirty="0">
                <a:solidFill>
                  <a:srgbClr val="DF8E1D"/>
                </a:solidFill>
                <a:effectLst/>
                <a:latin typeface="Victor Mono" panose="00000509000000000000" pitchFamily="49" charset="0"/>
              </a:rPr>
              <a:t>Console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.</a:t>
            </a:r>
            <a:r>
              <a:rPr lang="en-US" sz="1600" b="0" i="1" dirty="0">
                <a:solidFill>
                  <a:srgbClr val="1E66F5"/>
                </a:solidFill>
                <a:effectLst/>
                <a:latin typeface="Victor Mono" panose="00000509000000000000" pitchFamily="49" charset="0"/>
              </a:rPr>
              <a:t>Write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dirty="0">
                <a:solidFill>
                  <a:srgbClr val="40A02B"/>
                </a:solidFill>
                <a:effectLst/>
                <a:latin typeface="Victor Mono" panose="00000509000000000000" pitchFamily="49" charset="0"/>
              </a:rPr>
              <a:t>" -&gt; "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+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nextState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);</a:t>
            </a: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       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currentState 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=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nextState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;</a:t>
            </a: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   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}</a:t>
            </a: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   </a:t>
            </a:r>
            <a:r>
              <a:rPr lang="en-US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if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FinalStates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.</a:t>
            </a:r>
            <a:r>
              <a:rPr lang="en-US" sz="1600" b="0" i="1" dirty="0">
                <a:solidFill>
                  <a:srgbClr val="1E66F5"/>
                </a:solidFill>
                <a:effectLst/>
                <a:latin typeface="Victor Mono" panose="00000509000000000000" pitchFamily="49" charset="0"/>
              </a:rPr>
              <a:t>Contains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currentState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))</a:t>
            </a: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       </a:t>
            </a:r>
            <a:r>
              <a:rPr lang="en-US" sz="1600" b="0" i="1" dirty="0">
                <a:solidFill>
                  <a:srgbClr val="DF8E1D"/>
                </a:solidFill>
                <a:effectLst/>
                <a:latin typeface="Victor Mono" panose="00000509000000000000" pitchFamily="49" charset="0"/>
              </a:rPr>
              <a:t>Console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.</a:t>
            </a:r>
            <a:r>
              <a:rPr lang="en-US" sz="1600" b="0" i="1" dirty="0">
                <a:solidFill>
                  <a:srgbClr val="1E66F5"/>
                </a:solidFill>
                <a:effectLst/>
                <a:latin typeface="Victor Mono" panose="00000509000000000000" pitchFamily="49" charset="0"/>
              </a:rPr>
              <a:t>WriteLine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dirty="0">
                <a:solidFill>
                  <a:srgbClr val="40A02B"/>
                </a:solidFill>
                <a:effectLst/>
                <a:latin typeface="Victor Mono" panose="00000509000000000000" pitchFamily="49" charset="0"/>
              </a:rPr>
              <a:t>"</a:t>
            </a:r>
            <a:r>
              <a:rPr lang="en-US" sz="1600" b="0" dirty="0">
                <a:solidFill>
                  <a:srgbClr val="EA76CB"/>
                </a:solidFill>
                <a:effectLst/>
                <a:latin typeface="Victor Mono" panose="00000509000000000000" pitchFamily="49" charset="0"/>
              </a:rPr>
              <a:t>\n</a:t>
            </a:r>
            <a:r>
              <a:rPr lang="en-US" sz="1600" b="0" dirty="0">
                <a:solidFill>
                  <a:srgbClr val="40A02B"/>
                </a:solidFill>
                <a:effectLst/>
                <a:latin typeface="Victor Mono" panose="00000509000000000000" pitchFamily="49" charset="0"/>
              </a:rPr>
              <a:t>Input accepted"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);</a:t>
            </a: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   </a:t>
            </a:r>
            <a:r>
              <a:rPr lang="en-US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else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i="1" dirty="0">
                <a:solidFill>
                  <a:srgbClr val="DF8E1D"/>
                </a:solidFill>
                <a:effectLst/>
                <a:latin typeface="Victor Mono" panose="00000509000000000000" pitchFamily="49" charset="0"/>
              </a:rPr>
              <a:t>Console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.</a:t>
            </a:r>
            <a:r>
              <a:rPr lang="en-US" sz="1600" b="0" i="1" dirty="0">
                <a:solidFill>
                  <a:srgbClr val="1E66F5"/>
                </a:solidFill>
                <a:effectLst/>
                <a:latin typeface="Victor Mono" panose="00000509000000000000" pitchFamily="49" charset="0"/>
              </a:rPr>
              <a:t>WriteLine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dirty="0">
                <a:solidFill>
                  <a:srgbClr val="40A02B"/>
                </a:solidFill>
                <a:effectLst/>
                <a:latin typeface="Victor Mono" panose="00000509000000000000" pitchFamily="49" charset="0"/>
              </a:rPr>
              <a:t>"</a:t>
            </a:r>
            <a:r>
              <a:rPr lang="en-US" sz="1600" b="0" dirty="0">
                <a:solidFill>
                  <a:srgbClr val="EA76CB"/>
                </a:solidFill>
                <a:effectLst/>
                <a:latin typeface="Victor Mono" panose="00000509000000000000" pitchFamily="49" charset="0"/>
              </a:rPr>
              <a:t>\n</a:t>
            </a:r>
            <a:r>
              <a:rPr lang="en-US" sz="1600" b="0" dirty="0">
                <a:solidFill>
                  <a:srgbClr val="40A02B"/>
                </a:solidFill>
                <a:effectLst/>
                <a:latin typeface="Victor Mono" panose="00000509000000000000" pitchFamily="49" charset="0"/>
              </a:rPr>
              <a:t>Input not accepted"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);</a:t>
            </a:r>
            <a:b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</a:b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   </a:t>
            </a:r>
            <a:r>
              <a:rPr lang="en-US" sz="1600" b="0" i="1" dirty="0">
                <a:solidFill>
                  <a:srgbClr val="DF8E1D"/>
                </a:solidFill>
                <a:effectLst/>
                <a:latin typeface="Victor Mono" panose="00000509000000000000" pitchFamily="49" charset="0"/>
              </a:rPr>
              <a:t>Console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.</a:t>
            </a:r>
            <a:r>
              <a:rPr lang="en-US" sz="1600" b="0" i="1" dirty="0">
                <a:solidFill>
                  <a:srgbClr val="1E66F5"/>
                </a:solidFill>
                <a:effectLst/>
                <a:latin typeface="Victor Mono" panose="00000509000000000000" pitchFamily="49" charset="0"/>
              </a:rPr>
              <a:t>WriteLine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();</a:t>
            </a: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}</a:t>
            </a:r>
            <a:endParaRPr lang="en-US" sz="1600" b="0" dirty="0">
              <a:solidFill>
                <a:srgbClr val="4C4F69"/>
              </a:solidFill>
              <a:effectLst/>
              <a:latin typeface="Victor Mono" panose="00000509000000000000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11A461-BFC7-9491-07B1-77568EB0E798}"/>
              </a:ext>
            </a:extLst>
          </p:cNvPr>
          <p:cNvSpPr txBox="1"/>
          <p:nvPr/>
        </p:nvSpPr>
        <p:spPr>
          <a:xfrm>
            <a:off x="8757501" y="186179"/>
            <a:ext cx="34344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600" noProof="1">
                <a:latin typeface="Victor Mono" panose="00000509000000000000" pitchFamily="49" charset="0"/>
              </a:rPr>
              <a:t>Recunoașterea</a:t>
            </a:r>
          </a:p>
          <a:p>
            <a:r>
              <a:rPr lang="ro-RO" sz="3600" noProof="1">
                <a:latin typeface="Victor Mono" panose="00000509000000000000" pitchFamily="49" charset="0"/>
              </a:rPr>
              <a:t>unui cuvânt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1ADA125A-DA05-061B-EB8D-C1135D46ADCB}"/>
              </a:ext>
            </a:extLst>
          </p:cNvPr>
          <p:cNvSpPr/>
          <p:nvPr/>
        </p:nvSpPr>
        <p:spPr>
          <a:xfrm>
            <a:off x="8653807" y="2149311"/>
            <a:ext cx="386500" cy="72586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9D26304-0795-5F24-C664-E9941E510E93}"/>
              </a:ext>
            </a:extLst>
          </p:cNvPr>
          <p:cNvCxnSpPr>
            <a:cxnSpLocks/>
          </p:cNvCxnSpPr>
          <p:nvPr/>
        </p:nvCxnSpPr>
        <p:spPr>
          <a:xfrm>
            <a:off x="9040307" y="2512243"/>
            <a:ext cx="2356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30DA245-56A8-C860-DE02-0983748F63C6}"/>
              </a:ext>
            </a:extLst>
          </p:cNvPr>
          <p:cNvSpPr txBox="1"/>
          <p:nvPr/>
        </p:nvSpPr>
        <p:spPr>
          <a:xfrm>
            <a:off x="9275975" y="2096744"/>
            <a:ext cx="2570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>
                <a:latin typeface="Victor Mono" panose="00000509000000000000" pitchFamily="49" charset="0"/>
              </a:rPr>
              <a:t>Dacă poate, continuă în starea următoare prin litera curentă</a:t>
            </a:r>
            <a:endParaRPr lang="en-US" sz="1600" dirty="0">
              <a:latin typeface="Victor Mono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977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E09BDA7E-6AB1-5AF5-07B9-91BEB139D7FE}"/>
              </a:ext>
            </a:extLst>
          </p:cNvPr>
          <p:cNvSpPr txBox="1">
            <a:spLocks/>
          </p:cNvSpPr>
          <p:nvPr/>
        </p:nvSpPr>
        <p:spPr>
          <a:xfrm>
            <a:off x="197963" y="186179"/>
            <a:ext cx="8559538" cy="6485641"/>
          </a:xfrm>
          <a:prstGeom prst="foldedCorner">
            <a:avLst/>
          </a:prstGeom>
          <a:solidFill>
            <a:srgbClr val="FEF3ED">
              <a:alpha val="30196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public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void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i="1" dirty="0">
                <a:solidFill>
                  <a:srgbClr val="1E66F5"/>
                </a:solidFill>
                <a:effectLst/>
                <a:latin typeface="Victor Mono" panose="00000509000000000000" pitchFamily="49" charset="0"/>
              </a:rPr>
              <a:t>Parse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string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i="1" dirty="0">
                <a:solidFill>
                  <a:srgbClr val="E64553"/>
                </a:solidFill>
                <a:effectLst/>
                <a:latin typeface="Victor Mono" panose="00000509000000000000" pitchFamily="49" charset="0"/>
              </a:rPr>
              <a:t>word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,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bool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i="1" dirty="0">
                <a:solidFill>
                  <a:srgbClr val="E64553"/>
                </a:solidFill>
                <a:effectLst/>
                <a:latin typeface="Victor Mono" panose="00000509000000000000" pitchFamily="49" charset="0"/>
              </a:rPr>
              <a:t>outputSteps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=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false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)</a:t>
            </a: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{</a:t>
            </a: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   </a:t>
            </a:r>
            <a:r>
              <a:rPr lang="en-US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if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i="1" dirty="0">
                <a:solidFill>
                  <a:srgbClr val="E64553"/>
                </a:solidFill>
                <a:effectLst/>
                <a:latin typeface="Victor Mono" panose="00000509000000000000" pitchFamily="49" charset="0"/>
              </a:rPr>
              <a:t>outputSteps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)</a:t>
            </a: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b="0" i="1" dirty="0">
                <a:solidFill>
                  <a:srgbClr val="DF8E1D"/>
                </a:solidFill>
                <a:effectLst/>
                <a:latin typeface="Victor Mono" panose="00000509000000000000" pitchFamily="49" charset="0"/>
              </a:rPr>
              <a:t>Console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.</a:t>
            </a:r>
            <a:r>
              <a:rPr lang="en-US" sz="1600" b="0" i="1" dirty="0">
                <a:solidFill>
                  <a:srgbClr val="1E66F5"/>
                </a:solidFill>
                <a:effectLst/>
                <a:latin typeface="Victor Mono" panose="00000509000000000000" pitchFamily="49" charset="0"/>
              </a:rPr>
              <a:t>Write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i="1" dirty="0">
                <a:solidFill>
                  <a:srgbClr val="E64553"/>
                </a:solidFill>
                <a:effectLst/>
                <a:latin typeface="Victor Mono" panose="00000509000000000000" pitchFamily="49" charset="0"/>
              </a:rPr>
              <a:t>word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+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40A02B"/>
                </a:solidFill>
                <a:effectLst/>
                <a:latin typeface="Victor Mono" panose="00000509000000000000" pitchFamily="49" charset="0"/>
              </a:rPr>
              <a:t>": "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+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InitialState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);</a:t>
            </a: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   </a:t>
            </a:r>
            <a:r>
              <a:rPr lang="en-US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string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currentState 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=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InitialState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;</a:t>
            </a: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   </a:t>
            </a:r>
            <a:r>
              <a:rPr lang="en-US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for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int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i 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=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FE640B"/>
                </a:solidFill>
                <a:effectLst/>
                <a:latin typeface="Victor Mono" panose="00000509000000000000" pitchFamily="49" charset="0"/>
              </a:rPr>
              <a:t>0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;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i 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&lt;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i="1" dirty="0">
                <a:solidFill>
                  <a:srgbClr val="E64553"/>
                </a:solidFill>
                <a:effectLst/>
                <a:latin typeface="Victor Mono" panose="00000509000000000000" pitchFamily="49" charset="0"/>
              </a:rPr>
              <a:t>word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.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Length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;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i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++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)</a:t>
            </a: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   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{</a:t>
            </a:r>
            <a:b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</a:b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       </a:t>
            </a:r>
            <a:r>
              <a:rPr lang="en-US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string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nextState 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=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40A02B"/>
                </a:solidFill>
                <a:effectLst/>
                <a:latin typeface="Victor Mono" panose="00000509000000000000" pitchFamily="49" charset="0"/>
              </a:rPr>
              <a:t>""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;</a:t>
            </a: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       </a:t>
            </a:r>
            <a:r>
              <a:rPr lang="en-US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foreach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i="1" dirty="0">
                <a:solidFill>
                  <a:srgbClr val="DF8E1D"/>
                </a:solidFill>
                <a:effectLst/>
                <a:latin typeface="Victor Mono" panose="00000509000000000000" pitchFamily="49" charset="0"/>
              </a:rPr>
              <a:t>Transition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trans </a:t>
            </a:r>
            <a:r>
              <a:rPr lang="en-US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in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Transitions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)</a:t>
            </a: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           </a:t>
            </a:r>
            <a:r>
              <a:rPr lang="en-US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if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trans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.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fromState 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==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currentState</a:t>
            </a: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&amp;&amp;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trans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.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symbol 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==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i="1" dirty="0">
                <a:solidFill>
                  <a:srgbClr val="E64553"/>
                </a:solidFill>
                <a:effectLst/>
                <a:latin typeface="Victor Mono" panose="00000509000000000000" pitchFamily="49" charset="0"/>
              </a:rPr>
              <a:t>word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[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i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])</a:t>
            </a: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               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{</a:t>
            </a: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nextState 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=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trans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.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toState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;</a:t>
            </a: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break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;</a:t>
            </a: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}</a:t>
            </a:r>
            <a:br>
              <a:rPr lang="ro-RO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</a:b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       </a:t>
            </a:r>
            <a:r>
              <a:rPr lang="en-US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if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nextState 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==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40A02B"/>
                </a:solidFill>
                <a:effectLst/>
                <a:latin typeface="Victor Mono" panose="00000509000000000000" pitchFamily="49" charset="0"/>
              </a:rPr>
              <a:t>""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)</a:t>
            </a: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       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{</a:t>
            </a: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           </a:t>
            </a:r>
            <a:r>
              <a:rPr lang="en-US" sz="1600" b="0" i="1" dirty="0">
                <a:solidFill>
                  <a:srgbClr val="DF8E1D"/>
                </a:solidFill>
                <a:effectLst/>
                <a:latin typeface="Victor Mono" panose="00000509000000000000" pitchFamily="49" charset="0"/>
              </a:rPr>
              <a:t>Console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.</a:t>
            </a:r>
            <a:r>
              <a:rPr lang="en-US" sz="1600" b="0" i="1" dirty="0">
                <a:solidFill>
                  <a:srgbClr val="1E66F5"/>
                </a:solidFill>
                <a:effectLst/>
                <a:latin typeface="Victor Mono" panose="00000509000000000000" pitchFamily="49" charset="0"/>
              </a:rPr>
              <a:t>WriteLine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dirty="0">
                <a:solidFill>
                  <a:srgbClr val="40A02B"/>
                </a:solidFill>
                <a:effectLst/>
                <a:latin typeface="Victor Mono" panose="00000509000000000000" pitchFamily="49" charset="0"/>
              </a:rPr>
              <a:t>"</a:t>
            </a:r>
            <a:r>
              <a:rPr lang="en-US" sz="1600" b="0" dirty="0">
                <a:solidFill>
                  <a:srgbClr val="EA76CB"/>
                </a:solidFill>
                <a:effectLst/>
                <a:latin typeface="Victor Mono" panose="00000509000000000000" pitchFamily="49" charset="0"/>
              </a:rPr>
              <a:t>\n</a:t>
            </a:r>
            <a:r>
              <a:rPr lang="en-US" sz="1600" b="0" dirty="0">
                <a:solidFill>
                  <a:srgbClr val="40A02B"/>
                </a:solidFill>
                <a:effectLst/>
                <a:latin typeface="Victor Mono" panose="00000509000000000000" pitchFamily="49" charset="0"/>
              </a:rPr>
              <a:t>Input not accepted"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);</a:t>
            </a: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           </a:t>
            </a:r>
            <a:r>
              <a:rPr lang="en-US" sz="1600" b="0" i="1" dirty="0">
                <a:solidFill>
                  <a:srgbClr val="DF8E1D"/>
                </a:solidFill>
                <a:effectLst/>
                <a:latin typeface="Victor Mono" panose="00000509000000000000" pitchFamily="49" charset="0"/>
              </a:rPr>
              <a:t>Console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.</a:t>
            </a:r>
            <a:r>
              <a:rPr lang="en-US" sz="1600" b="0" i="1" dirty="0">
                <a:solidFill>
                  <a:srgbClr val="1E66F5"/>
                </a:solidFill>
                <a:effectLst/>
                <a:latin typeface="Victor Mono" panose="00000509000000000000" pitchFamily="49" charset="0"/>
              </a:rPr>
              <a:t>WriteLine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();</a:t>
            </a: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return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;</a:t>
            </a: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       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}</a:t>
            </a:r>
            <a:b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</a:b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       </a:t>
            </a:r>
            <a:r>
              <a:rPr lang="en-US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if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i="1" dirty="0">
                <a:solidFill>
                  <a:srgbClr val="E64553"/>
                </a:solidFill>
                <a:effectLst/>
                <a:latin typeface="Victor Mono" panose="00000509000000000000" pitchFamily="49" charset="0"/>
              </a:rPr>
              <a:t>outputSteps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)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i="1" dirty="0">
                <a:solidFill>
                  <a:srgbClr val="DF8E1D"/>
                </a:solidFill>
                <a:effectLst/>
                <a:latin typeface="Victor Mono" panose="00000509000000000000" pitchFamily="49" charset="0"/>
              </a:rPr>
              <a:t>Console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.</a:t>
            </a:r>
            <a:r>
              <a:rPr lang="en-US" sz="1600" b="0" i="1" dirty="0">
                <a:solidFill>
                  <a:srgbClr val="1E66F5"/>
                </a:solidFill>
                <a:effectLst/>
                <a:latin typeface="Victor Mono" panose="00000509000000000000" pitchFamily="49" charset="0"/>
              </a:rPr>
              <a:t>Write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dirty="0">
                <a:solidFill>
                  <a:srgbClr val="40A02B"/>
                </a:solidFill>
                <a:effectLst/>
                <a:latin typeface="Victor Mono" panose="00000509000000000000" pitchFamily="49" charset="0"/>
              </a:rPr>
              <a:t>" -&gt; "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+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nextState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);</a:t>
            </a: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       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currentState 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=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nextState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;</a:t>
            </a: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   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}</a:t>
            </a: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   </a:t>
            </a:r>
            <a:r>
              <a:rPr lang="en-US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if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FinalStates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.</a:t>
            </a:r>
            <a:r>
              <a:rPr lang="en-US" sz="1600" b="0" i="1" dirty="0">
                <a:solidFill>
                  <a:srgbClr val="1E66F5"/>
                </a:solidFill>
                <a:effectLst/>
                <a:latin typeface="Victor Mono" panose="00000509000000000000" pitchFamily="49" charset="0"/>
              </a:rPr>
              <a:t>Contains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currentState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))</a:t>
            </a: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       </a:t>
            </a:r>
            <a:r>
              <a:rPr lang="en-US" sz="1600" b="0" i="1" dirty="0">
                <a:solidFill>
                  <a:srgbClr val="DF8E1D"/>
                </a:solidFill>
                <a:effectLst/>
                <a:latin typeface="Victor Mono" panose="00000509000000000000" pitchFamily="49" charset="0"/>
              </a:rPr>
              <a:t>Console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.</a:t>
            </a:r>
            <a:r>
              <a:rPr lang="en-US" sz="1600" b="0" i="1" dirty="0">
                <a:solidFill>
                  <a:srgbClr val="1E66F5"/>
                </a:solidFill>
                <a:effectLst/>
                <a:latin typeface="Victor Mono" panose="00000509000000000000" pitchFamily="49" charset="0"/>
              </a:rPr>
              <a:t>WriteLine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dirty="0">
                <a:solidFill>
                  <a:srgbClr val="40A02B"/>
                </a:solidFill>
                <a:effectLst/>
                <a:latin typeface="Victor Mono" panose="00000509000000000000" pitchFamily="49" charset="0"/>
              </a:rPr>
              <a:t>"</a:t>
            </a:r>
            <a:r>
              <a:rPr lang="en-US" sz="1600" b="0" dirty="0">
                <a:solidFill>
                  <a:srgbClr val="EA76CB"/>
                </a:solidFill>
                <a:effectLst/>
                <a:latin typeface="Victor Mono" panose="00000509000000000000" pitchFamily="49" charset="0"/>
              </a:rPr>
              <a:t>\n</a:t>
            </a:r>
            <a:r>
              <a:rPr lang="en-US" sz="1600" b="0" dirty="0">
                <a:solidFill>
                  <a:srgbClr val="40A02B"/>
                </a:solidFill>
                <a:effectLst/>
                <a:latin typeface="Victor Mono" panose="00000509000000000000" pitchFamily="49" charset="0"/>
              </a:rPr>
              <a:t>Input accepted"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);</a:t>
            </a: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   </a:t>
            </a:r>
            <a:r>
              <a:rPr lang="en-US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else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i="1" dirty="0">
                <a:solidFill>
                  <a:srgbClr val="DF8E1D"/>
                </a:solidFill>
                <a:effectLst/>
                <a:latin typeface="Victor Mono" panose="00000509000000000000" pitchFamily="49" charset="0"/>
              </a:rPr>
              <a:t>Console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.</a:t>
            </a:r>
            <a:r>
              <a:rPr lang="en-US" sz="1600" b="0" i="1" dirty="0">
                <a:solidFill>
                  <a:srgbClr val="1E66F5"/>
                </a:solidFill>
                <a:effectLst/>
                <a:latin typeface="Victor Mono" panose="00000509000000000000" pitchFamily="49" charset="0"/>
              </a:rPr>
              <a:t>WriteLine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dirty="0">
                <a:solidFill>
                  <a:srgbClr val="40A02B"/>
                </a:solidFill>
                <a:effectLst/>
                <a:latin typeface="Victor Mono" panose="00000509000000000000" pitchFamily="49" charset="0"/>
              </a:rPr>
              <a:t>"</a:t>
            </a:r>
            <a:r>
              <a:rPr lang="en-US" sz="1600" b="0" dirty="0">
                <a:solidFill>
                  <a:srgbClr val="EA76CB"/>
                </a:solidFill>
                <a:effectLst/>
                <a:latin typeface="Victor Mono" panose="00000509000000000000" pitchFamily="49" charset="0"/>
              </a:rPr>
              <a:t>\n</a:t>
            </a:r>
            <a:r>
              <a:rPr lang="en-US" sz="1600" b="0" dirty="0">
                <a:solidFill>
                  <a:srgbClr val="40A02B"/>
                </a:solidFill>
                <a:effectLst/>
                <a:latin typeface="Victor Mono" panose="00000509000000000000" pitchFamily="49" charset="0"/>
              </a:rPr>
              <a:t>Input not accepted"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);</a:t>
            </a:r>
            <a:b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</a:b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   </a:t>
            </a:r>
            <a:r>
              <a:rPr lang="en-US" sz="1600" b="0" i="1" dirty="0">
                <a:solidFill>
                  <a:srgbClr val="DF8E1D"/>
                </a:solidFill>
                <a:effectLst/>
                <a:latin typeface="Victor Mono" panose="00000509000000000000" pitchFamily="49" charset="0"/>
              </a:rPr>
              <a:t>Console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.</a:t>
            </a:r>
            <a:r>
              <a:rPr lang="en-US" sz="1600" b="0" i="1" dirty="0">
                <a:solidFill>
                  <a:srgbClr val="1E66F5"/>
                </a:solidFill>
                <a:effectLst/>
                <a:latin typeface="Victor Mono" panose="00000509000000000000" pitchFamily="49" charset="0"/>
              </a:rPr>
              <a:t>WriteLine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();</a:t>
            </a: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}</a:t>
            </a:r>
            <a:endParaRPr lang="en-US" sz="1600" b="0" dirty="0">
              <a:solidFill>
                <a:srgbClr val="4C4F69"/>
              </a:solidFill>
              <a:effectLst/>
              <a:latin typeface="Victor Mono" panose="00000509000000000000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11A461-BFC7-9491-07B1-77568EB0E798}"/>
              </a:ext>
            </a:extLst>
          </p:cNvPr>
          <p:cNvSpPr txBox="1"/>
          <p:nvPr/>
        </p:nvSpPr>
        <p:spPr>
          <a:xfrm>
            <a:off x="8757501" y="186179"/>
            <a:ext cx="34344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600" noProof="1">
                <a:latin typeface="Victor Mono" panose="00000509000000000000" pitchFamily="49" charset="0"/>
              </a:rPr>
              <a:t>Recunoașterea</a:t>
            </a:r>
          </a:p>
          <a:p>
            <a:r>
              <a:rPr lang="ro-RO" sz="3600" noProof="1">
                <a:latin typeface="Victor Mono" panose="00000509000000000000" pitchFamily="49" charset="0"/>
              </a:rPr>
              <a:t>unui cuvânt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677B3C9-0666-AE70-C452-9F031A72554A}"/>
              </a:ext>
            </a:extLst>
          </p:cNvPr>
          <p:cNvSpPr/>
          <p:nvPr/>
        </p:nvSpPr>
        <p:spPr>
          <a:xfrm>
            <a:off x="6967980" y="3131336"/>
            <a:ext cx="386500" cy="99759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BD036B-FC2F-C66A-292E-417148220996}"/>
              </a:ext>
            </a:extLst>
          </p:cNvPr>
          <p:cNvCxnSpPr>
            <a:cxnSpLocks/>
          </p:cNvCxnSpPr>
          <p:nvPr/>
        </p:nvCxnSpPr>
        <p:spPr>
          <a:xfrm flipV="1">
            <a:off x="7354480" y="3629342"/>
            <a:ext cx="1921495" cy="3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56CD324-2E64-05E4-40C2-8D83AB3E7D2E}"/>
              </a:ext>
            </a:extLst>
          </p:cNvPr>
          <p:cNvSpPr txBox="1"/>
          <p:nvPr/>
        </p:nvSpPr>
        <p:spPr>
          <a:xfrm>
            <a:off x="9275975" y="3090733"/>
            <a:ext cx="25703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>
                <a:latin typeface="Victor Mono" panose="00000509000000000000" pitchFamily="49" charset="0"/>
              </a:rPr>
              <a:t>Dacă se blochează intr-o stare</a:t>
            </a:r>
            <a:br>
              <a:rPr lang="ro-RO" sz="1600" dirty="0">
                <a:latin typeface="Victor Mono" panose="00000509000000000000" pitchFamily="49" charset="0"/>
              </a:rPr>
            </a:br>
            <a:r>
              <a:rPr lang="ro-RO" sz="1600" dirty="0">
                <a:latin typeface="Victor Mono" panose="00000509000000000000" pitchFamily="49" charset="0"/>
              </a:rPr>
              <a:t>⇒ cuvântul nu este acceptat</a:t>
            </a:r>
            <a:endParaRPr lang="en-US" sz="1600" dirty="0">
              <a:latin typeface="Victor Mono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9662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E09BDA7E-6AB1-5AF5-07B9-91BEB139D7FE}"/>
              </a:ext>
            </a:extLst>
          </p:cNvPr>
          <p:cNvSpPr txBox="1">
            <a:spLocks/>
          </p:cNvSpPr>
          <p:nvPr/>
        </p:nvSpPr>
        <p:spPr>
          <a:xfrm>
            <a:off x="197963" y="186179"/>
            <a:ext cx="8559538" cy="6485641"/>
          </a:xfrm>
          <a:prstGeom prst="foldedCorner">
            <a:avLst/>
          </a:prstGeom>
          <a:solidFill>
            <a:srgbClr val="FEF3ED">
              <a:alpha val="30196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public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void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i="1" dirty="0">
                <a:solidFill>
                  <a:srgbClr val="1E66F5"/>
                </a:solidFill>
                <a:effectLst/>
                <a:latin typeface="Victor Mono" panose="00000509000000000000" pitchFamily="49" charset="0"/>
              </a:rPr>
              <a:t>Parse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string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i="1" dirty="0">
                <a:solidFill>
                  <a:srgbClr val="E64553"/>
                </a:solidFill>
                <a:effectLst/>
                <a:latin typeface="Victor Mono" panose="00000509000000000000" pitchFamily="49" charset="0"/>
              </a:rPr>
              <a:t>word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,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bool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i="1" dirty="0">
                <a:solidFill>
                  <a:srgbClr val="E64553"/>
                </a:solidFill>
                <a:effectLst/>
                <a:latin typeface="Victor Mono" panose="00000509000000000000" pitchFamily="49" charset="0"/>
              </a:rPr>
              <a:t>outputSteps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=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false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)</a:t>
            </a: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{</a:t>
            </a: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   </a:t>
            </a:r>
            <a:r>
              <a:rPr lang="en-US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if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i="1" dirty="0">
                <a:solidFill>
                  <a:srgbClr val="E64553"/>
                </a:solidFill>
                <a:effectLst/>
                <a:latin typeface="Victor Mono" panose="00000509000000000000" pitchFamily="49" charset="0"/>
              </a:rPr>
              <a:t>outputSteps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)</a:t>
            </a: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b="0" i="1" dirty="0">
                <a:solidFill>
                  <a:srgbClr val="DF8E1D"/>
                </a:solidFill>
                <a:effectLst/>
                <a:latin typeface="Victor Mono" panose="00000509000000000000" pitchFamily="49" charset="0"/>
              </a:rPr>
              <a:t>Console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.</a:t>
            </a:r>
            <a:r>
              <a:rPr lang="en-US" sz="1600" b="0" i="1" dirty="0">
                <a:solidFill>
                  <a:srgbClr val="1E66F5"/>
                </a:solidFill>
                <a:effectLst/>
                <a:latin typeface="Victor Mono" panose="00000509000000000000" pitchFamily="49" charset="0"/>
              </a:rPr>
              <a:t>Write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i="1" dirty="0">
                <a:solidFill>
                  <a:srgbClr val="E64553"/>
                </a:solidFill>
                <a:effectLst/>
                <a:latin typeface="Victor Mono" panose="00000509000000000000" pitchFamily="49" charset="0"/>
              </a:rPr>
              <a:t>word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+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40A02B"/>
                </a:solidFill>
                <a:effectLst/>
                <a:latin typeface="Victor Mono" panose="00000509000000000000" pitchFamily="49" charset="0"/>
              </a:rPr>
              <a:t>": "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+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InitialState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);</a:t>
            </a: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   </a:t>
            </a:r>
            <a:r>
              <a:rPr lang="en-US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string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currentState 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=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InitialState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;</a:t>
            </a: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   </a:t>
            </a:r>
            <a:r>
              <a:rPr lang="en-US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for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int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i 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=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FE640B"/>
                </a:solidFill>
                <a:effectLst/>
                <a:latin typeface="Victor Mono" panose="00000509000000000000" pitchFamily="49" charset="0"/>
              </a:rPr>
              <a:t>0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;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i 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&lt;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i="1" dirty="0">
                <a:solidFill>
                  <a:srgbClr val="E64553"/>
                </a:solidFill>
                <a:effectLst/>
                <a:latin typeface="Victor Mono" panose="00000509000000000000" pitchFamily="49" charset="0"/>
              </a:rPr>
              <a:t>word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.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Length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;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i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++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)</a:t>
            </a: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   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{</a:t>
            </a:r>
            <a:b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</a:b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       </a:t>
            </a:r>
            <a:r>
              <a:rPr lang="en-US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string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nextState 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=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40A02B"/>
                </a:solidFill>
                <a:effectLst/>
                <a:latin typeface="Victor Mono" panose="00000509000000000000" pitchFamily="49" charset="0"/>
              </a:rPr>
              <a:t>""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;</a:t>
            </a: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       </a:t>
            </a:r>
            <a:r>
              <a:rPr lang="en-US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foreach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i="1" dirty="0">
                <a:solidFill>
                  <a:srgbClr val="DF8E1D"/>
                </a:solidFill>
                <a:effectLst/>
                <a:latin typeface="Victor Mono" panose="00000509000000000000" pitchFamily="49" charset="0"/>
              </a:rPr>
              <a:t>Transition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trans </a:t>
            </a:r>
            <a:r>
              <a:rPr lang="en-US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in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Transitions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)</a:t>
            </a: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           </a:t>
            </a:r>
            <a:r>
              <a:rPr lang="en-US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if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trans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.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fromState 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==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currentState</a:t>
            </a: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&amp;&amp;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trans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.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symbol 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==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i="1" dirty="0">
                <a:solidFill>
                  <a:srgbClr val="E64553"/>
                </a:solidFill>
                <a:effectLst/>
                <a:latin typeface="Victor Mono" panose="00000509000000000000" pitchFamily="49" charset="0"/>
              </a:rPr>
              <a:t>word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[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i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])</a:t>
            </a: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               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{</a:t>
            </a: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nextState 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=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trans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.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toState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;</a:t>
            </a: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break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;</a:t>
            </a: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}</a:t>
            </a:r>
            <a:br>
              <a:rPr lang="ro-RO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</a:b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       </a:t>
            </a:r>
            <a:r>
              <a:rPr lang="en-US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if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nextState 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==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40A02B"/>
                </a:solidFill>
                <a:effectLst/>
                <a:latin typeface="Victor Mono" panose="00000509000000000000" pitchFamily="49" charset="0"/>
              </a:rPr>
              <a:t>""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)</a:t>
            </a: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       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{</a:t>
            </a: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           </a:t>
            </a:r>
            <a:r>
              <a:rPr lang="en-US" sz="1600" b="0" i="1" dirty="0">
                <a:solidFill>
                  <a:srgbClr val="DF8E1D"/>
                </a:solidFill>
                <a:effectLst/>
                <a:latin typeface="Victor Mono" panose="00000509000000000000" pitchFamily="49" charset="0"/>
              </a:rPr>
              <a:t>Console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.</a:t>
            </a:r>
            <a:r>
              <a:rPr lang="en-US" sz="1600" b="0" i="1" dirty="0">
                <a:solidFill>
                  <a:srgbClr val="1E66F5"/>
                </a:solidFill>
                <a:effectLst/>
                <a:latin typeface="Victor Mono" panose="00000509000000000000" pitchFamily="49" charset="0"/>
              </a:rPr>
              <a:t>WriteLine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dirty="0">
                <a:solidFill>
                  <a:srgbClr val="40A02B"/>
                </a:solidFill>
                <a:effectLst/>
                <a:latin typeface="Victor Mono" panose="00000509000000000000" pitchFamily="49" charset="0"/>
              </a:rPr>
              <a:t>"</a:t>
            </a:r>
            <a:r>
              <a:rPr lang="en-US" sz="1600" b="0" dirty="0">
                <a:solidFill>
                  <a:srgbClr val="EA76CB"/>
                </a:solidFill>
                <a:effectLst/>
                <a:latin typeface="Victor Mono" panose="00000509000000000000" pitchFamily="49" charset="0"/>
              </a:rPr>
              <a:t>\n</a:t>
            </a:r>
            <a:r>
              <a:rPr lang="en-US" sz="1600" b="0" dirty="0">
                <a:solidFill>
                  <a:srgbClr val="40A02B"/>
                </a:solidFill>
                <a:effectLst/>
                <a:latin typeface="Victor Mono" panose="00000509000000000000" pitchFamily="49" charset="0"/>
              </a:rPr>
              <a:t>Input not accepted"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);</a:t>
            </a: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           </a:t>
            </a:r>
            <a:r>
              <a:rPr lang="en-US" sz="1600" b="0" i="1" dirty="0">
                <a:solidFill>
                  <a:srgbClr val="DF8E1D"/>
                </a:solidFill>
                <a:effectLst/>
                <a:latin typeface="Victor Mono" panose="00000509000000000000" pitchFamily="49" charset="0"/>
              </a:rPr>
              <a:t>Console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.</a:t>
            </a:r>
            <a:r>
              <a:rPr lang="en-US" sz="1600" b="0" i="1" dirty="0">
                <a:solidFill>
                  <a:srgbClr val="1E66F5"/>
                </a:solidFill>
                <a:effectLst/>
                <a:latin typeface="Victor Mono" panose="00000509000000000000" pitchFamily="49" charset="0"/>
              </a:rPr>
              <a:t>WriteLine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();</a:t>
            </a: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return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;</a:t>
            </a: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       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}</a:t>
            </a:r>
            <a:b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</a:b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       </a:t>
            </a:r>
            <a:r>
              <a:rPr lang="en-US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if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i="1" dirty="0">
                <a:solidFill>
                  <a:srgbClr val="E64553"/>
                </a:solidFill>
                <a:effectLst/>
                <a:latin typeface="Victor Mono" panose="00000509000000000000" pitchFamily="49" charset="0"/>
              </a:rPr>
              <a:t>outputSteps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)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i="1" dirty="0">
                <a:solidFill>
                  <a:srgbClr val="DF8E1D"/>
                </a:solidFill>
                <a:effectLst/>
                <a:latin typeface="Victor Mono" panose="00000509000000000000" pitchFamily="49" charset="0"/>
              </a:rPr>
              <a:t>Console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.</a:t>
            </a:r>
            <a:r>
              <a:rPr lang="en-US" sz="1600" b="0" i="1" dirty="0">
                <a:solidFill>
                  <a:srgbClr val="1E66F5"/>
                </a:solidFill>
                <a:effectLst/>
                <a:latin typeface="Victor Mono" panose="00000509000000000000" pitchFamily="49" charset="0"/>
              </a:rPr>
              <a:t>Write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dirty="0">
                <a:solidFill>
                  <a:srgbClr val="40A02B"/>
                </a:solidFill>
                <a:effectLst/>
                <a:latin typeface="Victor Mono" panose="00000509000000000000" pitchFamily="49" charset="0"/>
              </a:rPr>
              <a:t>" -&gt; "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+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nextState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);</a:t>
            </a: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       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currentState 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=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nextState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;</a:t>
            </a: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   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}</a:t>
            </a: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   </a:t>
            </a:r>
            <a:r>
              <a:rPr lang="en-US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if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FinalStates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.</a:t>
            </a:r>
            <a:r>
              <a:rPr lang="en-US" sz="1600" b="0" i="1" dirty="0">
                <a:solidFill>
                  <a:srgbClr val="1E66F5"/>
                </a:solidFill>
                <a:effectLst/>
                <a:latin typeface="Victor Mono" panose="00000509000000000000" pitchFamily="49" charset="0"/>
              </a:rPr>
              <a:t>Contains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currentState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))</a:t>
            </a: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       </a:t>
            </a:r>
            <a:r>
              <a:rPr lang="en-US" sz="1600" b="0" i="1" dirty="0">
                <a:solidFill>
                  <a:srgbClr val="DF8E1D"/>
                </a:solidFill>
                <a:effectLst/>
                <a:latin typeface="Victor Mono" panose="00000509000000000000" pitchFamily="49" charset="0"/>
              </a:rPr>
              <a:t>Console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.</a:t>
            </a:r>
            <a:r>
              <a:rPr lang="en-US" sz="1600" b="0" i="1" dirty="0">
                <a:solidFill>
                  <a:srgbClr val="1E66F5"/>
                </a:solidFill>
                <a:effectLst/>
                <a:latin typeface="Victor Mono" panose="00000509000000000000" pitchFamily="49" charset="0"/>
              </a:rPr>
              <a:t>WriteLine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dirty="0">
                <a:solidFill>
                  <a:srgbClr val="40A02B"/>
                </a:solidFill>
                <a:effectLst/>
                <a:latin typeface="Victor Mono" panose="00000509000000000000" pitchFamily="49" charset="0"/>
              </a:rPr>
              <a:t>"</a:t>
            </a:r>
            <a:r>
              <a:rPr lang="en-US" sz="1600" b="0" dirty="0">
                <a:solidFill>
                  <a:srgbClr val="EA76CB"/>
                </a:solidFill>
                <a:effectLst/>
                <a:latin typeface="Victor Mono" panose="00000509000000000000" pitchFamily="49" charset="0"/>
              </a:rPr>
              <a:t>\n</a:t>
            </a:r>
            <a:r>
              <a:rPr lang="en-US" sz="1600" b="0" dirty="0">
                <a:solidFill>
                  <a:srgbClr val="40A02B"/>
                </a:solidFill>
                <a:effectLst/>
                <a:latin typeface="Victor Mono" panose="00000509000000000000" pitchFamily="49" charset="0"/>
              </a:rPr>
              <a:t>Input accepted"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);</a:t>
            </a: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   </a:t>
            </a:r>
            <a:r>
              <a:rPr lang="en-US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else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i="1" dirty="0">
                <a:solidFill>
                  <a:srgbClr val="DF8E1D"/>
                </a:solidFill>
                <a:effectLst/>
                <a:latin typeface="Victor Mono" panose="00000509000000000000" pitchFamily="49" charset="0"/>
              </a:rPr>
              <a:t>Console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.</a:t>
            </a:r>
            <a:r>
              <a:rPr lang="en-US" sz="1600" b="0" i="1" dirty="0">
                <a:solidFill>
                  <a:srgbClr val="1E66F5"/>
                </a:solidFill>
                <a:effectLst/>
                <a:latin typeface="Victor Mono" panose="00000509000000000000" pitchFamily="49" charset="0"/>
              </a:rPr>
              <a:t>WriteLine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dirty="0">
                <a:solidFill>
                  <a:srgbClr val="40A02B"/>
                </a:solidFill>
                <a:effectLst/>
                <a:latin typeface="Victor Mono" panose="00000509000000000000" pitchFamily="49" charset="0"/>
              </a:rPr>
              <a:t>"</a:t>
            </a:r>
            <a:r>
              <a:rPr lang="en-US" sz="1600" b="0" dirty="0">
                <a:solidFill>
                  <a:srgbClr val="EA76CB"/>
                </a:solidFill>
                <a:effectLst/>
                <a:latin typeface="Victor Mono" panose="00000509000000000000" pitchFamily="49" charset="0"/>
              </a:rPr>
              <a:t>\n</a:t>
            </a:r>
            <a:r>
              <a:rPr lang="en-US" sz="1600" b="0" dirty="0">
                <a:solidFill>
                  <a:srgbClr val="40A02B"/>
                </a:solidFill>
                <a:effectLst/>
                <a:latin typeface="Victor Mono" panose="00000509000000000000" pitchFamily="49" charset="0"/>
              </a:rPr>
              <a:t>Input not accepted"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);</a:t>
            </a:r>
            <a:b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</a:b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   </a:t>
            </a:r>
            <a:r>
              <a:rPr lang="en-US" sz="1600" b="0" i="1" dirty="0">
                <a:solidFill>
                  <a:srgbClr val="DF8E1D"/>
                </a:solidFill>
                <a:effectLst/>
                <a:latin typeface="Victor Mono" panose="00000509000000000000" pitchFamily="49" charset="0"/>
              </a:rPr>
              <a:t>Console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.</a:t>
            </a:r>
            <a:r>
              <a:rPr lang="en-US" sz="1600" b="0" i="1" dirty="0">
                <a:solidFill>
                  <a:srgbClr val="1E66F5"/>
                </a:solidFill>
                <a:effectLst/>
                <a:latin typeface="Victor Mono" panose="00000509000000000000" pitchFamily="49" charset="0"/>
              </a:rPr>
              <a:t>WriteLine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();</a:t>
            </a: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}</a:t>
            </a:r>
            <a:endParaRPr lang="en-US" sz="1600" b="0" dirty="0">
              <a:solidFill>
                <a:srgbClr val="4C4F69"/>
              </a:solidFill>
              <a:effectLst/>
              <a:latin typeface="Victor Mono" panose="00000509000000000000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11A461-BFC7-9491-07B1-77568EB0E798}"/>
              </a:ext>
            </a:extLst>
          </p:cNvPr>
          <p:cNvSpPr txBox="1"/>
          <p:nvPr/>
        </p:nvSpPr>
        <p:spPr>
          <a:xfrm>
            <a:off x="8757501" y="186179"/>
            <a:ext cx="34344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600" noProof="1">
                <a:latin typeface="Victor Mono" panose="00000509000000000000" pitchFamily="49" charset="0"/>
              </a:rPr>
              <a:t>Recunoașterea</a:t>
            </a:r>
          </a:p>
          <a:p>
            <a:r>
              <a:rPr lang="ro-RO" sz="3600" noProof="1">
                <a:latin typeface="Victor Mono" panose="00000509000000000000" pitchFamily="49" charset="0"/>
              </a:rPr>
              <a:t>unui cuvânt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B8E46AD3-A7D0-2D8B-222E-D06430DA9144}"/>
              </a:ext>
            </a:extLst>
          </p:cNvPr>
          <p:cNvSpPr/>
          <p:nvPr/>
        </p:nvSpPr>
        <p:spPr>
          <a:xfrm>
            <a:off x="6394515" y="5187950"/>
            <a:ext cx="386500" cy="45870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24CE3FD-D424-E21F-203B-57B6355145F4}"/>
              </a:ext>
            </a:extLst>
          </p:cNvPr>
          <p:cNvCxnSpPr>
            <a:cxnSpLocks/>
          </p:cNvCxnSpPr>
          <p:nvPr/>
        </p:nvCxnSpPr>
        <p:spPr>
          <a:xfrm flipV="1">
            <a:off x="6781015" y="5390921"/>
            <a:ext cx="2494960" cy="26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4294B17-F583-0CDA-C051-04D48DAC0E08}"/>
              </a:ext>
            </a:extLst>
          </p:cNvPr>
          <p:cNvSpPr txBox="1"/>
          <p:nvPr/>
        </p:nvSpPr>
        <p:spPr>
          <a:xfrm>
            <a:off x="9275974" y="4632472"/>
            <a:ext cx="25703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>
                <a:latin typeface="Victor Mono" panose="00000509000000000000" pitchFamily="49" charset="0"/>
              </a:rPr>
              <a:t>Dacă la finalul cuvântului ajunge în una din stările finale</a:t>
            </a:r>
            <a:br>
              <a:rPr lang="ro-RO" sz="1600" dirty="0">
                <a:latin typeface="Victor Mono" panose="00000509000000000000" pitchFamily="49" charset="0"/>
              </a:rPr>
            </a:br>
            <a:r>
              <a:rPr lang="ro-RO" sz="1600" dirty="0">
                <a:latin typeface="Victor Mono" panose="00000509000000000000" pitchFamily="49" charset="0"/>
              </a:rPr>
              <a:t>⇒ cuvântul este acceptat</a:t>
            </a:r>
            <a:endParaRPr lang="en-US" sz="1600" dirty="0">
              <a:latin typeface="Victor Mono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6428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E09BDA7E-6AB1-5AF5-07B9-91BEB139D7FE}"/>
              </a:ext>
            </a:extLst>
          </p:cNvPr>
          <p:cNvSpPr txBox="1">
            <a:spLocks/>
          </p:cNvSpPr>
          <p:nvPr/>
        </p:nvSpPr>
        <p:spPr>
          <a:xfrm>
            <a:off x="197963" y="186179"/>
            <a:ext cx="8559538" cy="6485641"/>
          </a:xfrm>
          <a:prstGeom prst="foldedCorner">
            <a:avLst/>
          </a:prstGeom>
          <a:solidFill>
            <a:srgbClr val="FEF3ED">
              <a:alpha val="30196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public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void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i="1" dirty="0">
                <a:solidFill>
                  <a:srgbClr val="1E66F5"/>
                </a:solidFill>
                <a:effectLst/>
                <a:latin typeface="Victor Mono" panose="00000509000000000000" pitchFamily="49" charset="0"/>
              </a:rPr>
              <a:t>Parse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string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i="1" dirty="0">
                <a:solidFill>
                  <a:srgbClr val="E64553"/>
                </a:solidFill>
                <a:effectLst/>
                <a:latin typeface="Victor Mono" panose="00000509000000000000" pitchFamily="49" charset="0"/>
              </a:rPr>
              <a:t>word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,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bool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i="1" dirty="0">
                <a:solidFill>
                  <a:srgbClr val="E64553"/>
                </a:solidFill>
                <a:effectLst/>
                <a:latin typeface="Victor Mono" panose="00000509000000000000" pitchFamily="49" charset="0"/>
              </a:rPr>
              <a:t>outputSteps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=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false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)</a:t>
            </a: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{</a:t>
            </a: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   </a:t>
            </a:r>
            <a:r>
              <a:rPr lang="en-US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if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i="1" dirty="0">
                <a:solidFill>
                  <a:srgbClr val="E64553"/>
                </a:solidFill>
                <a:effectLst/>
                <a:latin typeface="Victor Mono" panose="00000509000000000000" pitchFamily="49" charset="0"/>
              </a:rPr>
              <a:t>outputSteps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)</a:t>
            </a: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b="0" i="1" dirty="0">
                <a:solidFill>
                  <a:srgbClr val="DF8E1D"/>
                </a:solidFill>
                <a:effectLst/>
                <a:latin typeface="Victor Mono" panose="00000509000000000000" pitchFamily="49" charset="0"/>
              </a:rPr>
              <a:t>Console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.</a:t>
            </a:r>
            <a:r>
              <a:rPr lang="en-US" sz="1600" b="0" i="1" dirty="0">
                <a:solidFill>
                  <a:srgbClr val="1E66F5"/>
                </a:solidFill>
                <a:effectLst/>
                <a:latin typeface="Victor Mono" panose="00000509000000000000" pitchFamily="49" charset="0"/>
              </a:rPr>
              <a:t>Write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i="1" dirty="0">
                <a:solidFill>
                  <a:srgbClr val="E64553"/>
                </a:solidFill>
                <a:effectLst/>
                <a:latin typeface="Victor Mono" panose="00000509000000000000" pitchFamily="49" charset="0"/>
              </a:rPr>
              <a:t>word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+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40A02B"/>
                </a:solidFill>
                <a:effectLst/>
                <a:latin typeface="Victor Mono" panose="00000509000000000000" pitchFamily="49" charset="0"/>
              </a:rPr>
              <a:t>": "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+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InitialState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);</a:t>
            </a: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   </a:t>
            </a:r>
            <a:r>
              <a:rPr lang="en-US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string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currentState 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=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InitialState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;</a:t>
            </a: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   </a:t>
            </a:r>
            <a:r>
              <a:rPr lang="en-US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for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int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i 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=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FE640B"/>
                </a:solidFill>
                <a:effectLst/>
                <a:latin typeface="Victor Mono" panose="00000509000000000000" pitchFamily="49" charset="0"/>
              </a:rPr>
              <a:t>0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;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i 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&lt;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i="1" dirty="0">
                <a:solidFill>
                  <a:srgbClr val="E64553"/>
                </a:solidFill>
                <a:effectLst/>
                <a:latin typeface="Victor Mono" panose="00000509000000000000" pitchFamily="49" charset="0"/>
              </a:rPr>
              <a:t>word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.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Length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;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i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++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)</a:t>
            </a: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   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{</a:t>
            </a:r>
            <a:b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</a:b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       </a:t>
            </a:r>
            <a:r>
              <a:rPr lang="en-US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string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nextState 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=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40A02B"/>
                </a:solidFill>
                <a:effectLst/>
                <a:latin typeface="Victor Mono" panose="00000509000000000000" pitchFamily="49" charset="0"/>
              </a:rPr>
              <a:t>""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;</a:t>
            </a: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       </a:t>
            </a:r>
            <a:r>
              <a:rPr lang="en-US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foreach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i="1" dirty="0">
                <a:solidFill>
                  <a:srgbClr val="DF8E1D"/>
                </a:solidFill>
                <a:effectLst/>
                <a:latin typeface="Victor Mono" panose="00000509000000000000" pitchFamily="49" charset="0"/>
              </a:rPr>
              <a:t>Transition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trans </a:t>
            </a:r>
            <a:r>
              <a:rPr lang="en-US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in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Transitions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)</a:t>
            </a: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           </a:t>
            </a:r>
            <a:r>
              <a:rPr lang="en-US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if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trans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.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fromState 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==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currentState</a:t>
            </a: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&amp;&amp;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trans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.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symbol 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==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i="1" dirty="0">
                <a:solidFill>
                  <a:srgbClr val="E64553"/>
                </a:solidFill>
                <a:effectLst/>
                <a:latin typeface="Victor Mono" panose="00000509000000000000" pitchFamily="49" charset="0"/>
              </a:rPr>
              <a:t>word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[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i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])</a:t>
            </a: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               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{</a:t>
            </a: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nextState 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=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trans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.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toState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;</a:t>
            </a: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break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;</a:t>
            </a: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}</a:t>
            </a:r>
            <a:br>
              <a:rPr lang="ro-RO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</a:b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       </a:t>
            </a:r>
            <a:r>
              <a:rPr lang="en-US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if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nextState 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==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40A02B"/>
                </a:solidFill>
                <a:effectLst/>
                <a:latin typeface="Victor Mono" panose="00000509000000000000" pitchFamily="49" charset="0"/>
              </a:rPr>
              <a:t>""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)</a:t>
            </a: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       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{</a:t>
            </a: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           </a:t>
            </a:r>
            <a:r>
              <a:rPr lang="en-US" sz="1600" b="0" i="1" dirty="0">
                <a:solidFill>
                  <a:srgbClr val="DF8E1D"/>
                </a:solidFill>
                <a:effectLst/>
                <a:latin typeface="Victor Mono" panose="00000509000000000000" pitchFamily="49" charset="0"/>
              </a:rPr>
              <a:t>Console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.</a:t>
            </a:r>
            <a:r>
              <a:rPr lang="en-US" sz="1600" b="0" i="1" dirty="0">
                <a:solidFill>
                  <a:srgbClr val="1E66F5"/>
                </a:solidFill>
                <a:effectLst/>
                <a:latin typeface="Victor Mono" panose="00000509000000000000" pitchFamily="49" charset="0"/>
              </a:rPr>
              <a:t>WriteLine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dirty="0">
                <a:solidFill>
                  <a:srgbClr val="40A02B"/>
                </a:solidFill>
                <a:effectLst/>
                <a:latin typeface="Victor Mono" panose="00000509000000000000" pitchFamily="49" charset="0"/>
              </a:rPr>
              <a:t>"</a:t>
            </a:r>
            <a:r>
              <a:rPr lang="en-US" sz="1600" b="0" dirty="0">
                <a:solidFill>
                  <a:srgbClr val="EA76CB"/>
                </a:solidFill>
                <a:effectLst/>
                <a:latin typeface="Victor Mono" panose="00000509000000000000" pitchFamily="49" charset="0"/>
              </a:rPr>
              <a:t>\n</a:t>
            </a:r>
            <a:r>
              <a:rPr lang="en-US" sz="1600" b="0" dirty="0">
                <a:solidFill>
                  <a:srgbClr val="40A02B"/>
                </a:solidFill>
                <a:effectLst/>
                <a:latin typeface="Victor Mono" panose="00000509000000000000" pitchFamily="49" charset="0"/>
              </a:rPr>
              <a:t>Input not accepted"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);</a:t>
            </a: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           </a:t>
            </a:r>
            <a:r>
              <a:rPr lang="en-US" sz="1600" b="0" i="1" dirty="0">
                <a:solidFill>
                  <a:srgbClr val="DF8E1D"/>
                </a:solidFill>
                <a:effectLst/>
                <a:latin typeface="Victor Mono" panose="00000509000000000000" pitchFamily="49" charset="0"/>
              </a:rPr>
              <a:t>Console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.</a:t>
            </a:r>
            <a:r>
              <a:rPr lang="en-US" sz="1600" b="0" i="1" dirty="0">
                <a:solidFill>
                  <a:srgbClr val="1E66F5"/>
                </a:solidFill>
                <a:effectLst/>
                <a:latin typeface="Victor Mono" panose="00000509000000000000" pitchFamily="49" charset="0"/>
              </a:rPr>
              <a:t>WriteLine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();</a:t>
            </a: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return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;</a:t>
            </a: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       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}</a:t>
            </a:r>
            <a:b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</a:b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       </a:t>
            </a:r>
            <a:r>
              <a:rPr lang="en-US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if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i="1" dirty="0">
                <a:solidFill>
                  <a:srgbClr val="E64553"/>
                </a:solidFill>
                <a:effectLst/>
                <a:latin typeface="Victor Mono" panose="00000509000000000000" pitchFamily="49" charset="0"/>
              </a:rPr>
              <a:t>outputSteps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)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i="1" dirty="0">
                <a:solidFill>
                  <a:srgbClr val="DF8E1D"/>
                </a:solidFill>
                <a:effectLst/>
                <a:latin typeface="Victor Mono" panose="00000509000000000000" pitchFamily="49" charset="0"/>
              </a:rPr>
              <a:t>Console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.</a:t>
            </a:r>
            <a:r>
              <a:rPr lang="en-US" sz="1600" b="0" i="1" dirty="0">
                <a:solidFill>
                  <a:srgbClr val="1E66F5"/>
                </a:solidFill>
                <a:effectLst/>
                <a:latin typeface="Victor Mono" panose="00000509000000000000" pitchFamily="49" charset="0"/>
              </a:rPr>
              <a:t>Write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dirty="0">
                <a:solidFill>
                  <a:srgbClr val="40A02B"/>
                </a:solidFill>
                <a:effectLst/>
                <a:latin typeface="Victor Mono" panose="00000509000000000000" pitchFamily="49" charset="0"/>
              </a:rPr>
              <a:t>" -&gt; "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+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nextState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);</a:t>
            </a: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       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currentState 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=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nextState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;</a:t>
            </a: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   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}</a:t>
            </a: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   </a:t>
            </a:r>
            <a:r>
              <a:rPr lang="en-US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if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FinalStates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.</a:t>
            </a:r>
            <a:r>
              <a:rPr lang="en-US" sz="1600" b="0" i="1" dirty="0">
                <a:solidFill>
                  <a:srgbClr val="1E66F5"/>
                </a:solidFill>
                <a:effectLst/>
                <a:latin typeface="Victor Mono" panose="00000509000000000000" pitchFamily="49" charset="0"/>
              </a:rPr>
              <a:t>Contains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currentState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))</a:t>
            </a: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       </a:t>
            </a:r>
            <a:r>
              <a:rPr lang="en-US" sz="1600" b="0" i="1" dirty="0">
                <a:solidFill>
                  <a:srgbClr val="DF8E1D"/>
                </a:solidFill>
                <a:effectLst/>
                <a:latin typeface="Victor Mono" panose="00000509000000000000" pitchFamily="49" charset="0"/>
              </a:rPr>
              <a:t>Console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.</a:t>
            </a:r>
            <a:r>
              <a:rPr lang="en-US" sz="1600" b="0" i="1" dirty="0">
                <a:solidFill>
                  <a:srgbClr val="1E66F5"/>
                </a:solidFill>
                <a:effectLst/>
                <a:latin typeface="Victor Mono" panose="00000509000000000000" pitchFamily="49" charset="0"/>
              </a:rPr>
              <a:t>WriteLine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dirty="0">
                <a:solidFill>
                  <a:srgbClr val="40A02B"/>
                </a:solidFill>
                <a:effectLst/>
                <a:latin typeface="Victor Mono" panose="00000509000000000000" pitchFamily="49" charset="0"/>
              </a:rPr>
              <a:t>"</a:t>
            </a:r>
            <a:r>
              <a:rPr lang="en-US" sz="1600" b="0" dirty="0">
                <a:solidFill>
                  <a:srgbClr val="EA76CB"/>
                </a:solidFill>
                <a:effectLst/>
                <a:latin typeface="Victor Mono" panose="00000509000000000000" pitchFamily="49" charset="0"/>
              </a:rPr>
              <a:t>\n</a:t>
            </a:r>
            <a:r>
              <a:rPr lang="en-US" sz="1600" b="0" dirty="0">
                <a:solidFill>
                  <a:srgbClr val="40A02B"/>
                </a:solidFill>
                <a:effectLst/>
                <a:latin typeface="Victor Mono" panose="00000509000000000000" pitchFamily="49" charset="0"/>
              </a:rPr>
              <a:t>Input accepted"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);</a:t>
            </a: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   </a:t>
            </a:r>
            <a:r>
              <a:rPr lang="en-US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else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i="1" dirty="0">
                <a:solidFill>
                  <a:srgbClr val="DF8E1D"/>
                </a:solidFill>
                <a:effectLst/>
                <a:latin typeface="Victor Mono" panose="00000509000000000000" pitchFamily="49" charset="0"/>
              </a:rPr>
              <a:t>Console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.</a:t>
            </a:r>
            <a:r>
              <a:rPr lang="en-US" sz="1600" b="0" i="1" dirty="0">
                <a:solidFill>
                  <a:srgbClr val="1E66F5"/>
                </a:solidFill>
                <a:effectLst/>
                <a:latin typeface="Victor Mono" panose="00000509000000000000" pitchFamily="49" charset="0"/>
              </a:rPr>
              <a:t>WriteLine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dirty="0">
                <a:solidFill>
                  <a:srgbClr val="40A02B"/>
                </a:solidFill>
                <a:effectLst/>
                <a:latin typeface="Victor Mono" panose="00000509000000000000" pitchFamily="49" charset="0"/>
              </a:rPr>
              <a:t>"</a:t>
            </a:r>
            <a:r>
              <a:rPr lang="en-US" sz="1600" b="0" dirty="0">
                <a:solidFill>
                  <a:srgbClr val="EA76CB"/>
                </a:solidFill>
                <a:effectLst/>
                <a:latin typeface="Victor Mono" panose="00000509000000000000" pitchFamily="49" charset="0"/>
              </a:rPr>
              <a:t>\n</a:t>
            </a:r>
            <a:r>
              <a:rPr lang="en-US" sz="1600" b="0" dirty="0">
                <a:solidFill>
                  <a:srgbClr val="40A02B"/>
                </a:solidFill>
                <a:effectLst/>
                <a:latin typeface="Victor Mono" panose="00000509000000000000" pitchFamily="49" charset="0"/>
              </a:rPr>
              <a:t>Input not accepted"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);</a:t>
            </a:r>
            <a:b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</a:b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   </a:t>
            </a:r>
            <a:r>
              <a:rPr lang="en-US" sz="1600" b="0" i="1" dirty="0">
                <a:solidFill>
                  <a:srgbClr val="DF8E1D"/>
                </a:solidFill>
                <a:effectLst/>
                <a:latin typeface="Victor Mono" panose="00000509000000000000" pitchFamily="49" charset="0"/>
              </a:rPr>
              <a:t>Console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.</a:t>
            </a:r>
            <a:r>
              <a:rPr lang="en-US" sz="1600" b="0" i="1" dirty="0">
                <a:solidFill>
                  <a:srgbClr val="1E66F5"/>
                </a:solidFill>
                <a:effectLst/>
                <a:latin typeface="Victor Mono" panose="00000509000000000000" pitchFamily="49" charset="0"/>
              </a:rPr>
              <a:t>WriteLine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();</a:t>
            </a: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}</a:t>
            </a:r>
            <a:endParaRPr lang="en-US" sz="1600" b="0" dirty="0">
              <a:solidFill>
                <a:srgbClr val="4C4F69"/>
              </a:solidFill>
              <a:effectLst/>
              <a:latin typeface="Victor Mono" panose="00000509000000000000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11A461-BFC7-9491-07B1-77568EB0E798}"/>
              </a:ext>
            </a:extLst>
          </p:cNvPr>
          <p:cNvSpPr txBox="1"/>
          <p:nvPr/>
        </p:nvSpPr>
        <p:spPr>
          <a:xfrm>
            <a:off x="8757501" y="186179"/>
            <a:ext cx="34344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600" noProof="1">
                <a:latin typeface="Victor Mono" panose="00000509000000000000" pitchFamily="49" charset="0"/>
              </a:rPr>
              <a:t>Recunoașterea</a:t>
            </a:r>
          </a:p>
          <a:p>
            <a:r>
              <a:rPr lang="ro-RO" sz="3600" noProof="1">
                <a:latin typeface="Victor Mono" panose="00000509000000000000" pitchFamily="49" charset="0"/>
              </a:rPr>
              <a:t>unui cuvânt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294B17-F583-0CDA-C051-04D48DAC0E08}"/>
              </a:ext>
            </a:extLst>
          </p:cNvPr>
          <p:cNvSpPr txBox="1"/>
          <p:nvPr/>
        </p:nvSpPr>
        <p:spPr>
          <a:xfrm>
            <a:off x="9227270" y="5381027"/>
            <a:ext cx="2570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>
                <a:latin typeface="Victor Mono" panose="00000509000000000000" pitchFamily="49" charset="0"/>
              </a:rPr>
              <a:t>Altfel</a:t>
            </a:r>
            <a:br>
              <a:rPr lang="ro-RO" sz="1600" dirty="0">
                <a:latin typeface="Victor Mono" panose="00000509000000000000" pitchFamily="49" charset="0"/>
              </a:rPr>
            </a:br>
            <a:r>
              <a:rPr lang="ro-RO" sz="1600" dirty="0">
                <a:latin typeface="Victor Mono" panose="00000509000000000000" pitchFamily="49" charset="0"/>
              </a:rPr>
              <a:t>⇒ cuvântul nu este acceptat</a:t>
            </a:r>
            <a:endParaRPr lang="en-US" sz="1600" dirty="0">
              <a:latin typeface="Victor Mono" panose="00000509000000000000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FB73E8-6ABD-2BB4-7E80-60E36E6E5D72}"/>
              </a:ext>
            </a:extLst>
          </p:cNvPr>
          <p:cNvCxnSpPr>
            <a:cxnSpLocks/>
          </p:cNvCxnSpPr>
          <p:nvPr/>
        </p:nvCxnSpPr>
        <p:spPr>
          <a:xfrm flipV="1">
            <a:off x="6394515" y="5796526"/>
            <a:ext cx="2832755" cy="26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1089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CC6AF1-C08F-DCFC-F661-53AAC61F7DEB}"/>
              </a:ext>
            </a:extLst>
          </p:cNvPr>
          <p:cNvSpPr txBox="1"/>
          <p:nvPr/>
        </p:nvSpPr>
        <p:spPr>
          <a:xfrm>
            <a:off x="408934" y="444516"/>
            <a:ext cx="3305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noProof="1">
                <a:latin typeface="Victor Mono" panose="00000509000000000000" pitchFamily="49" charset="0"/>
              </a:rPr>
              <a:t>Bibliografie</a:t>
            </a:r>
            <a:endParaRPr lang="en-US" sz="3600" dirty="0">
              <a:latin typeface="Victor Mono" panose="00000509000000000000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9196DB-1BE8-75C0-CC8A-DFD2C920F4D0}"/>
              </a:ext>
            </a:extLst>
          </p:cNvPr>
          <p:cNvSpPr txBox="1"/>
          <p:nvPr/>
        </p:nvSpPr>
        <p:spPr>
          <a:xfrm>
            <a:off x="496478" y="1366887"/>
            <a:ext cx="11199043" cy="2424232"/>
          </a:xfrm>
          <a:prstGeom prst="foldedCorner">
            <a:avLst/>
          </a:prstGeom>
          <a:solidFill>
            <a:srgbClr val="FEF3ED">
              <a:alpha val="30196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0" u="none" strike="noStrike" dirty="0">
                <a:effectLst/>
                <a:latin typeface="Victor Mono" panose="00000509000000000000" pitchFamily="49" charset="0"/>
              </a:rPr>
              <a:t>Mitja Bezenšek - </a:t>
            </a:r>
            <a:r>
              <a:rPr lang="en-US" sz="1800" i="0" dirty="0">
                <a:effectLst/>
                <a:latin typeface="Victor Mono" panose="00000509000000000000" pitchFamily="49" charset="0"/>
              </a:rPr>
              <a:t>Deterministic Finite State Machine Implementation in C#</a:t>
            </a:r>
            <a:br>
              <a:rPr lang="ro-RO" sz="1800" i="0" dirty="0">
                <a:effectLst/>
                <a:latin typeface="Victor Mono" panose="00000509000000000000" pitchFamily="49" charset="0"/>
              </a:rPr>
            </a:br>
            <a:r>
              <a:rPr lang="ro-RO" sz="1800" i="0" dirty="0">
                <a:effectLst/>
                <a:latin typeface="Victor Mono" panose="00000509000000000000" pitchFamily="49" charset="0"/>
              </a:rPr>
              <a:t>	</a:t>
            </a:r>
            <a:r>
              <a:rPr lang="en-US" dirty="0">
                <a:solidFill>
                  <a:srgbClr val="AC5B4C"/>
                </a:solidFill>
                <a:latin typeface="Victor Mono" panose="00000509000000000000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http://bezensek.com/blog/2014/08/13/deterministic-finite-state-machine</a:t>
            </a:r>
            <a:r>
              <a:rPr lang="en-US" dirty="0">
                <a:solidFill>
                  <a:srgbClr val="AC5B4C"/>
                </a:solidFill>
                <a:latin typeface="Victor Mono" panose="00000509000000000000" pitchFamily="49" charset="0"/>
              </a:rPr>
              <a:t>-</a:t>
            </a:r>
            <a:r>
              <a:rPr lang="ro-RO" dirty="0">
                <a:solidFill>
                  <a:srgbClr val="AC5B4C"/>
                </a:solidFill>
                <a:latin typeface="Victor Mono" panose="00000509000000000000" pitchFamily="49" charset="0"/>
              </a:rPr>
              <a:t>	</a:t>
            </a:r>
            <a:r>
              <a:rPr lang="en-US" dirty="0">
                <a:solidFill>
                  <a:srgbClr val="AC5B4C"/>
                </a:solidFill>
                <a:latin typeface="Victor Mono" panose="00000509000000000000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implementation-in-c-number/</a:t>
            </a:r>
            <a:endParaRPr lang="ro-RO" dirty="0">
              <a:solidFill>
                <a:srgbClr val="AC5B4C"/>
              </a:solidFill>
              <a:latin typeface="Victor Mono" panose="00000509000000000000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>
                <a:latin typeface="Victor Mono" panose="00000509000000000000" pitchFamily="49" charset="0"/>
              </a:rPr>
              <a:t>Wikipedia – Deterministic finite automaton</a:t>
            </a:r>
            <a:br>
              <a:rPr lang="ro-RO" dirty="0">
                <a:solidFill>
                  <a:srgbClr val="AC5B4C"/>
                </a:solidFill>
                <a:latin typeface="Victor Mono" panose="00000509000000000000" pitchFamily="49" charset="0"/>
              </a:rPr>
            </a:br>
            <a:r>
              <a:rPr lang="ro-RO" dirty="0">
                <a:solidFill>
                  <a:srgbClr val="AC5B4C"/>
                </a:solidFill>
                <a:latin typeface="Victor Mono" panose="00000509000000000000" pitchFamily="49" charset="0"/>
              </a:rPr>
              <a:t>	</a:t>
            </a:r>
            <a:r>
              <a:rPr lang="en-US" dirty="0">
                <a:solidFill>
                  <a:srgbClr val="AC5B4C"/>
                </a:solidFill>
                <a:latin typeface="Victor Mono" panose="00000509000000000000" pitchFamily="49" charset="0"/>
                <a:hlinkClick r:id="rId4"/>
              </a:rPr>
              <a:t>https://en.wikipedia.org/wiki/Deterministic_finite_automaton</a:t>
            </a:r>
            <a:endParaRPr lang="en-US" dirty="0">
              <a:solidFill>
                <a:srgbClr val="AC5B4C"/>
              </a:solidFill>
              <a:latin typeface="Victor Mono" panose="00000509000000000000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Victor Mono" panose="00000509000000000000" pitchFamily="49" charset="0"/>
              </a:rPr>
              <a:t>Note de curs – Limbaje formale </a:t>
            </a:r>
            <a:r>
              <a:rPr lang="ro-RO" dirty="0">
                <a:latin typeface="Victor Mono" panose="00000509000000000000" pitchFamily="49" charset="0"/>
              </a:rPr>
              <a:t>și compilatoare</a:t>
            </a:r>
            <a:endParaRPr lang="en-US" dirty="0">
              <a:latin typeface="Victor Mono" panose="00000509000000000000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E395E0-8D13-769A-A5FE-FDF13FEE6DA5}"/>
              </a:ext>
            </a:extLst>
          </p:cNvPr>
          <p:cNvSpPr txBox="1"/>
          <p:nvPr/>
        </p:nvSpPr>
        <p:spPr>
          <a:xfrm>
            <a:off x="559763" y="529358"/>
            <a:ext cx="2471928" cy="647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600" noProof="1">
                <a:latin typeface="Victor Mono" panose="00000509000000000000" pitchFamily="49" charset="0"/>
              </a:rPr>
              <a:t>Definiții</a:t>
            </a:r>
            <a:endParaRPr lang="en-US" sz="3600" dirty="0">
              <a:latin typeface="Victor Mono" panose="00000509000000000000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7">
                <a:extLst>
                  <a:ext uri="{FF2B5EF4-FFF2-40B4-BE49-F238E27FC236}">
                    <a16:creationId xmlns:a16="http://schemas.microsoft.com/office/drawing/2014/main" id="{649904F8-3E6C-3B99-3051-4BA822C219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9763" y="2605268"/>
                <a:ext cx="5143454" cy="2150165"/>
              </a:xfrm>
              <a:prstGeom prst="foldedCorner">
                <a:avLst/>
              </a:prstGeom>
              <a:solidFill>
                <a:srgbClr val="FEF3ED">
                  <a:alpha val="30196"/>
                </a:srgb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anchor="t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0"/>
                  </a:spcBef>
                  <a:buNone/>
                </a:pPr>
                <a:r>
                  <a:rPr lang="ro-RO" sz="1600" noProof="1">
                    <a:solidFill>
                      <a:schemeClr val="tx1"/>
                    </a:solidFill>
                    <a:latin typeface="Victor Mono" panose="00000509000000000000" pitchFamily="49" charset="0"/>
                  </a:rPr>
                  <a:t>Automat Finit Determinist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b="0" noProof="1">
                    <a:solidFill>
                      <a:srgbClr val="C00000"/>
                    </a:solidFill>
                    <a:effectLst/>
                    <a:latin typeface="Victor Mono" panose="00000509000000000000" pitchFamily="49" charset="0"/>
                    <a:ea typeface="Cambria Math" panose="02040503050406030204" pitchFamily="18" charset="0"/>
                  </a:rPr>
                  <a:t>Def.:</a:t>
                </a:r>
                <a:r>
                  <a:rPr lang="en-US" sz="1600" b="0" noProof="1">
                    <a:solidFill>
                      <a:schemeClr val="tx1"/>
                    </a:solidFill>
                    <a:effectLst/>
                    <a:latin typeface="Victor Mono" panose="00000509000000000000" pitchFamily="49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noProof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ro-RO" sz="1600" b="0" i="1" noProof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o-RO" sz="1600" b="0" i="1" noProof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600" b="0" i="1" noProof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ro-RO" sz="1600" b="0" i="1" noProof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ro-RO" sz="1600" b="0" i="1" noProof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ro-RO" sz="1600" b="0" i="1" noProof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o-RO" sz="1600" b="0" i="1" noProof="1" smtClea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1600" b="0" i="1" noProof="1" smtClea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ro-RO" sz="1600" b="0" i="1" noProof="1" smtClea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ro-RO" sz="1600" b="0" i="1" noProof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ro-RO" sz="1600" b="0" i="1" noProof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ro-RO" sz="1600" b="0" i="1" noProof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ro-RO" sz="1600" b="0" i="1" noProof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ro-RO" sz="1600" b="0" noProof="1">
                    <a:solidFill>
                      <a:schemeClr val="tx1"/>
                    </a:solidFill>
                    <a:effectLst/>
                    <a:latin typeface="Victor Mono" panose="00000509000000000000" pitchFamily="49" charset="0"/>
                  </a:rPr>
                  <a:t>, unde</a:t>
                </a:r>
                <a:r>
                  <a:rPr lang="en-US" sz="1600" noProof="1">
                    <a:solidFill>
                      <a:schemeClr val="tx1"/>
                    </a:solidFill>
                    <a:latin typeface="Victor Mono" panose="00000509000000000000" pitchFamily="49" charset="0"/>
                  </a:rPr>
                  <a:t>:</a:t>
                </a:r>
              </a:p>
              <a:p>
                <a:pPr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ro-RO" sz="1600" b="0" i="1" noProof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𝑆</m:t>
                    </m:r>
                    <m:r>
                      <a:rPr lang="ro-RO" sz="1600" b="0" i="1" noProof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600" b="0" i="1" noProof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noProof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noProof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600" b="0" i="1" noProof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600" b="0" i="1" noProof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b="0" i="1" noProof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noProof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600" b="0" i="1" noProof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noProof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sz="1600" b="0" i="1" noProof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noProof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600" b="0" i="1" noProof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b="0" noProof="1">
                    <a:solidFill>
                      <a:schemeClr val="tx1"/>
                    </a:solidFill>
                    <a:effectLst/>
                    <a:latin typeface="Victor Mono" panose="00000509000000000000" pitchFamily="49" charset="0"/>
                  </a:rPr>
                  <a:t> - </a:t>
                </a:r>
                <a:r>
                  <a:rPr lang="ro-RO" sz="1600" b="0" noProof="1">
                    <a:solidFill>
                      <a:schemeClr val="tx1"/>
                    </a:solidFill>
                    <a:effectLst/>
                    <a:latin typeface="Victor Mono" panose="00000509000000000000" pitchFamily="49" charset="0"/>
                  </a:rPr>
                  <a:t>mulțimea stărilor (finită)</a:t>
                </a:r>
              </a:p>
              <a:p>
                <a:pPr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noProof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600" b="0" i="1" noProof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o-RO" sz="1600" b="0" i="1" noProof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i="1" noProof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ro-RO" sz="1600" b="0" i="1" noProof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ro-RO" sz="1600" b="0" noProof="1">
                    <a:solidFill>
                      <a:schemeClr val="tx1"/>
                    </a:solidFill>
                    <a:effectLst/>
                    <a:latin typeface="Victor Mono" panose="00000509000000000000" pitchFamily="49" charset="0"/>
                  </a:rPr>
                  <a:t> – starea inițială</a:t>
                </a:r>
              </a:p>
              <a:p>
                <a:pPr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ro-RO" sz="1600" b="0" i="1" noProof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𝑇</m:t>
                    </m:r>
                    <m:r>
                      <a:rPr lang="ro-RO" sz="1600" b="0" i="1" noProof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ro-RO" sz="1600" b="0" i="1" noProof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ro-RO" sz="1600" b="0" noProof="1">
                    <a:solidFill>
                      <a:schemeClr val="tx1"/>
                    </a:solidFill>
                    <a:effectLst/>
                    <a:latin typeface="Victor Mono" panose="00000509000000000000" pitchFamily="49" charset="0"/>
                  </a:rPr>
                  <a:t> – mulțimea stărilor terminale/finale</a:t>
                </a:r>
              </a:p>
              <a:p>
                <a:pPr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1600" b="0" i="1" noProof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ro-RO" sz="1600" b="0" i="1" noProof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ro-RO" sz="1600" b="0" i="1" noProof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ro-RO" sz="1600" b="0" i="1" noProof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ro-RO" sz="1600" b="0" i="1" noProof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ro-RO" sz="1600" b="0" i="1" noProof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ro-RO" sz="1600" b="0" i="1" noProof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ro-RO" sz="1600" b="0" noProof="1">
                    <a:solidFill>
                      <a:schemeClr val="tx1"/>
                    </a:solidFill>
                    <a:effectLst/>
                    <a:latin typeface="Victor Mono" panose="00000509000000000000" pitchFamily="49" charset="0"/>
                  </a:rPr>
                  <a:t> – funcția de tranziție</a:t>
                </a:r>
                <a:br>
                  <a:rPr lang="ro-RO" sz="1600" b="0" noProof="1">
                    <a:solidFill>
                      <a:schemeClr val="tx1"/>
                    </a:solidFill>
                    <a:effectLst/>
                    <a:latin typeface="Victor Mono" panose="00000509000000000000" pitchFamily="49" charset="0"/>
                  </a:rPr>
                </a:br>
                <a14:m>
                  <m:oMath xmlns:m="http://schemas.openxmlformats.org/officeDocument/2006/math">
                    <m:r>
                      <a:rPr lang="ro-RO" sz="1600" b="0" i="1" noProof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ro-RO" sz="1600" b="0" i="1" noProof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600" b="0" i="1" noProof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ro-RO" sz="1600" b="0" i="1" noProof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ro-RO" sz="1600" b="0" i="1" noProof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ro-RO" sz="1600" b="0" i="1" noProof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noProof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1600" b="0" i="1" noProof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1600" b="0" i="1" noProof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b="0" i="1" noProof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  </m:t>
                    </m:r>
                    <m:r>
                      <a:rPr lang="en-US" sz="1600" b="0" i="1" noProof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1600" b="0" i="1" noProof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600" b="0" i="1" noProof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noProof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1600" b="0" i="1" noProof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i="1" noProof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i="1" noProof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1600" i="1" noProof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sz="1600" i="1" noProof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1600" i="1" noProof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1600" b="0" i="0" noProof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sz="1600" b="0" noProof="1">
                    <a:solidFill>
                      <a:schemeClr val="tx1"/>
                    </a:solidFill>
                    <a:effectLst/>
                    <a:latin typeface="Victor Mono" panose="00000509000000000000" pitchFamily="49" charset="0"/>
                  </a:rPr>
                  <a:t> </a:t>
                </a:r>
                <a:br>
                  <a:rPr lang="en-US" sz="1600" b="0" noProof="1">
                    <a:solidFill>
                      <a:schemeClr val="tx1"/>
                    </a:solidFill>
                    <a:effectLst/>
                    <a:latin typeface="Victor Mono" panose="00000509000000000000" pitchFamily="49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noProof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noProof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sz="1600" b="0" i="1" noProof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1600" b="0" i="1" noProof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noProof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noProof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noProof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𝑎𝑥</m:t>
                        </m:r>
                      </m:e>
                    </m:d>
                    <m:r>
                      <a:rPr lang="en-US" sz="1600" b="0" i="1" noProof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b="0" i="1" noProof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600" b="0" i="1" noProof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noProof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sz="1600" b="0" i="1" noProof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noProof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b="0" i="1" noProof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noProof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sz="1600" b="0" i="1" noProof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noProof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i="1" noProof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  </m:t>
                    </m:r>
                    <m:r>
                      <a:rPr lang="en-US" sz="1600" i="1" noProof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1600" i="1" noProof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b="0" i="1" noProof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1600" b="0" i="1" noProof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sz="1600" b="0" i="1" noProof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600" i="1" noProof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600" i="1" noProof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noProof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1600" b="0" i="1" noProof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600" b="0" noProof="1">
                    <a:solidFill>
                      <a:schemeClr val="tx1"/>
                    </a:solidFill>
                    <a:effectLst/>
                    <a:latin typeface="Victor Mono" panose="00000509000000000000" pitchFamily="49" charset="0"/>
                  </a:rPr>
                  <a:t> </a:t>
                </a:r>
                <a:br>
                  <a:rPr lang="en-US" sz="1600" b="0" noProof="1">
                    <a:solidFill>
                      <a:schemeClr val="tx1"/>
                    </a:solidFill>
                    <a:effectLst/>
                    <a:latin typeface="Victor Mono" panose="00000509000000000000" pitchFamily="49" charset="0"/>
                  </a:rPr>
                </a:br>
                <a:r>
                  <a:rPr lang="en-US" sz="1600" b="0" noProof="1">
                    <a:solidFill>
                      <a:schemeClr val="tx1"/>
                    </a:solidFill>
                    <a:effectLst/>
                    <a:latin typeface="Victor Mono" panose="00000509000000000000" pitchFamily="49" charset="0"/>
                  </a:rPr>
                  <a:t>	</a:t>
                </a:r>
                <a:r>
                  <a:rPr lang="ro-RO" sz="1600" b="0" noProof="1">
                    <a:solidFill>
                      <a:schemeClr val="tx1"/>
                    </a:solidFill>
                    <a:effectLst/>
                    <a:latin typeface="Victor Mono" panose="00000509000000000000" pitchFamily="49" charset="0"/>
                  </a:rPr>
                  <a:t>dacă </a:t>
                </a:r>
                <a14:m>
                  <m:oMath xmlns:m="http://schemas.openxmlformats.org/officeDocument/2006/math">
                    <m:r>
                      <a:rPr lang="en-US" sz="1600" b="0" i="1" noProof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noProof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noProof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600" b="0" i="1" noProof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⇒ </m:t>
                    </m:r>
                    <m:sSup>
                      <m:sSupPr>
                        <m:ctrlPr>
                          <a:rPr lang="en-US" sz="1600" b="0" i="1" noProof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noProof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sz="1600" b="0" i="1" noProof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600" b="0" i="1" noProof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b="0" i="1" noProof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endParaRPr lang="en-US" sz="1600" b="0" noProof="1">
                  <a:solidFill>
                    <a:schemeClr val="tx1"/>
                  </a:solidFill>
                  <a:effectLst/>
                  <a:latin typeface="Victor Mono" panose="00000509000000000000" pitchFamily="49" charset="0"/>
                </a:endParaRPr>
              </a:p>
            </p:txBody>
          </p:sp>
        </mc:Choice>
        <mc:Fallback xmlns="">
          <p:sp>
            <p:nvSpPr>
              <p:cNvPr id="5" name="Content Placeholder 7">
                <a:extLst>
                  <a:ext uri="{FF2B5EF4-FFF2-40B4-BE49-F238E27FC236}">
                    <a16:creationId xmlns:a16="http://schemas.microsoft.com/office/drawing/2014/main" id="{649904F8-3E6C-3B99-3051-4BA822C21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63" y="2605268"/>
                <a:ext cx="5143454" cy="2150165"/>
              </a:xfrm>
              <a:prstGeom prst="foldedCorner">
                <a:avLst/>
              </a:prstGeom>
              <a:blipFill>
                <a:blip r:embed="rId3"/>
                <a:stretch>
                  <a:fillRect l="-591" t="-1408" r="-355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262E8FE-7EAF-7751-F279-1EC8AC62F0B9}"/>
              </a:ext>
            </a:extLst>
          </p:cNvPr>
          <p:cNvSpPr txBox="1"/>
          <p:nvPr/>
        </p:nvSpPr>
        <p:spPr>
          <a:xfrm>
            <a:off x="2723215" y="1968430"/>
            <a:ext cx="816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noProof="1">
                <a:latin typeface="Victor Mono" panose="00000509000000000000" pitchFamily="49" charset="0"/>
              </a:rPr>
              <a:t>AFD</a:t>
            </a:r>
            <a:endParaRPr lang="en-US" sz="2800" dirty="0">
              <a:latin typeface="Victor Mono" panose="00000509000000000000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F64B08D4-9949-2E98-CFEE-E1D7E7690F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05920" y="3091370"/>
                <a:ext cx="4249916" cy="675260"/>
              </a:xfrm>
              <a:prstGeom prst="foldedCorner">
                <a:avLst/>
              </a:prstGeom>
              <a:solidFill>
                <a:srgbClr val="FEF3ED">
                  <a:alpha val="30196"/>
                </a:srgb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anchor="t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b="0" noProof="1">
                    <a:solidFill>
                      <a:srgbClr val="C00000"/>
                    </a:solidFill>
                    <a:effectLst/>
                    <a:latin typeface="Victor Mono" panose="00000509000000000000" pitchFamily="49" charset="0"/>
                    <a:ea typeface="Cambria Math" panose="02040503050406030204" pitchFamily="18" charset="0"/>
                  </a:rPr>
                  <a:t>Def.: </a:t>
                </a:r>
                <a:r>
                  <a:rPr lang="ro-RO" sz="1600" b="0" noProof="1">
                    <a:solidFill>
                      <a:schemeClr val="tx1"/>
                    </a:solidFill>
                    <a:effectLst/>
                    <a:latin typeface="Victor Mono" panose="00000509000000000000" pitchFamily="49" charset="0"/>
                  </a:rPr>
                  <a:t>Cuvântul</a:t>
                </a:r>
                <a:r>
                  <a:rPr lang="en-US" sz="1600" b="0" noProof="1">
                    <a:solidFill>
                      <a:schemeClr val="tx1"/>
                    </a:solidFill>
                    <a:effectLst/>
                    <a:latin typeface="Victor Mono" panose="00000509000000000000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noProof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b="0" i="1" noProof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600" b="0" i="1" noProof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noProof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1600" b="0" i="1" noProof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600" b="0" noProof="1">
                    <a:solidFill>
                      <a:schemeClr val="tx1"/>
                    </a:solidFill>
                    <a:effectLst/>
                    <a:latin typeface="Victor Mono" panose="00000509000000000000" pitchFamily="49" charset="0"/>
                  </a:rPr>
                  <a:t> este recunoscut de </a:t>
                </a:r>
                <a14:m>
                  <m:oMath xmlns:m="http://schemas.openxmlformats.org/officeDocument/2006/math">
                    <m:r>
                      <a:rPr lang="en-US" sz="1600" b="0" i="1" noProof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b="0" noProof="1">
                    <a:solidFill>
                      <a:schemeClr val="tx1"/>
                    </a:solidFill>
                    <a:effectLst/>
                    <a:latin typeface="Victor Mono" panose="00000509000000000000" pitchFamily="49" charset="0"/>
                  </a:rPr>
                  <a:t> automatul </a:t>
                </a:r>
                <a14:m>
                  <m:oMath xmlns:m="http://schemas.openxmlformats.org/officeDocument/2006/math">
                    <m:r>
                      <a:rPr lang="en-US" sz="1600" b="0" i="1" noProof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1600" b="0" noProof="1">
                    <a:solidFill>
                      <a:schemeClr val="tx1"/>
                    </a:solidFill>
                    <a:effectLst/>
                    <a:latin typeface="Victor Mono" panose="00000509000000000000" pitchFamily="49" charset="0"/>
                  </a:rPr>
                  <a:t> </a:t>
                </a:r>
                <a:r>
                  <a:rPr lang="ro-RO" sz="1600" b="0" noProof="1">
                    <a:solidFill>
                      <a:schemeClr val="tx1"/>
                    </a:solidFill>
                    <a:effectLst/>
                    <a:latin typeface="Victor Mono" panose="00000509000000000000" pitchFamily="49" charset="0"/>
                  </a:rPr>
                  <a:t>dacă </a:t>
                </a:r>
                <a14:m>
                  <m:oMath xmlns:m="http://schemas.openxmlformats.org/officeDocument/2006/math">
                    <m:r>
                      <a:rPr lang="ro-RO" sz="1600" b="0" i="1" noProof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600" i="1" noProof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 noProof="1" smtClea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noProof="1" smtClea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600" b="0" i="1" noProof="1" smtClea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600" b="0" i="1" noProof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noProof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600" b="0" i="1" noProof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b="0" i="1" noProof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600" b="0" noProof="1">
                    <a:solidFill>
                      <a:schemeClr val="tx1"/>
                    </a:solidFill>
                    <a:effectLst/>
                    <a:latin typeface="Victor Mono" panose="00000509000000000000" pitchFamily="49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F64B08D4-9949-2E98-CFEE-E1D7E7690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5920" y="3091370"/>
                <a:ext cx="4249916" cy="675260"/>
              </a:xfrm>
              <a:prstGeom prst="foldedCorner">
                <a:avLst/>
              </a:prstGeom>
              <a:blipFill>
                <a:blip r:embed="rId4"/>
                <a:stretch>
                  <a:fillRect l="-715" t="-4425" r="-1860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238ADD7-44A5-2A4C-891E-CFB4440CBDA2}"/>
              </a:ext>
            </a:extLst>
          </p:cNvPr>
          <p:cNvSpPr txBox="1"/>
          <p:nvPr/>
        </p:nvSpPr>
        <p:spPr>
          <a:xfrm>
            <a:off x="6410227" y="2547524"/>
            <a:ext cx="524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noProof="1">
                <a:latin typeface="Victor Mono" panose="00000509000000000000" pitchFamily="49" charset="0"/>
              </a:rPr>
              <a:t>Recunoașterea</a:t>
            </a:r>
            <a:r>
              <a:rPr lang="en-US" sz="2800" noProof="1">
                <a:latin typeface="Victor Mono" panose="00000509000000000000" pitchFamily="49" charset="0"/>
              </a:rPr>
              <a:t> </a:t>
            </a:r>
            <a:r>
              <a:rPr lang="ro-RO" sz="2800" noProof="1">
                <a:latin typeface="Victor Mono" panose="00000509000000000000" pitchFamily="49" charset="0"/>
              </a:rPr>
              <a:t>unui</a:t>
            </a:r>
            <a:r>
              <a:rPr lang="en-US" sz="2800" noProof="1">
                <a:latin typeface="Victor Mono" panose="00000509000000000000" pitchFamily="49" charset="0"/>
              </a:rPr>
              <a:t> </a:t>
            </a:r>
            <a:r>
              <a:rPr lang="ro-RO" sz="2800" noProof="1">
                <a:latin typeface="Victor Mono" panose="00000509000000000000" pitchFamily="49" charset="0"/>
              </a:rPr>
              <a:t>cuvânt</a:t>
            </a:r>
            <a:endParaRPr lang="en-US" sz="2800" dirty="0">
              <a:latin typeface="Victor Mono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138DBE5B-5F28-57B7-3B5F-21ADBCD40BC1}"/>
              </a:ext>
            </a:extLst>
          </p:cNvPr>
          <p:cNvSpPr txBox="1">
            <a:spLocks/>
          </p:cNvSpPr>
          <p:nvPr/>
        </p:nvSpPr>
        <p:spPr>
          <a:xfrm>
            <a:off x="5833601" y="1988634"/>
            <a:ext cx="4799834" cy="2790756"/>
          </a:xfrm>
          <a:prstGeom prst="foldedCorner">
            <a:avLst/>
          </a:prstGeom>
          <a:solidFill>
            <a:srgbClr val="FEF3ED">
              <a:alpha val="30196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sz="1600" b="0" noProof="1">
              <a:solidFill>
                <a:schemeClr val="tx1"/>
              </a:solidFill>
              <a:effectLst/>
              <a:latin typeface="Victor Mono" panose="00000509000000000000" pitchFamily="49" charset="0"/>
            </a:endParaRP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D08215C4-04B9-92AF-9233-8FE20E5A22CF}"/>
              </a:ext>
            </a:extLst>
          </p:cNvPr>
          <p:cNvSpPr txBox="1">
            <a:spLocks/>
          </p:cNvSpPr>
          <p:nvPr/>
        </p:nvSpPr>
        <p:spPr>
          <a:xfrm>
            <a:off x="1111691" y="1993235"/>
            <a:ext cx="4080169" cy="1933573"/>
          </a:xfrm>
          <a:prstGeom prst="foldedCorner">
            <a:avLst/>
          </a:prstGeom>
          <a:solidFill>
            <a:srgbClr val="FEF3ED">
              <a:alpha val="30196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sz="1600" b="0" noProof="1">
              <a:solidFill>
                <a:schemeClr val="tx1"/>
              </a:solidFill>
              <a:effectLst/>
              <a:latin typeface="Victor Mono" panose="00000509000000000000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D334EA-3728-6000-5D22-23F66C552928}"/>
              </a:ext>
            </a:extLst>
          </p:cNvPr>
          <p:cNvSpPr txBox="1"/>
          <p:nvPr/>
        </p:nvSpPr>
        <p:spPr>
          <a:xfrm>
            <a:off x="473350" y="385403"/>
            <a:ext cx="3946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noProof="1">
                <a:latin typeface="Victor Mono" panose="00000509000000000000" pitchFamily="49" charset="0"/>
              </a:rPr>
              <a:t>Exemple de AFD</a:t>
            </a:r>
            <a:endParaRPr lang="en-US" sz="3600" dirty="0">
              <a:latin typeface="Victor Mono" panose="00000509000000000000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6240B18-D23D-C11D-86AD-3C9C05B6DBB0}"/>
                  </a:ext>
                </a:extLst>
              </p:cNvPr>
              <p:cNvSpPr/>
              <p:nvPr/>
            </p:nvSpPr>
            <p:spPr>
              <a:xfrm>
                <a:off x="1807865" y="2856985"/>
                <a:ext cx="565608" cy="565608"/>
              </a:xfrm>
              <a:prstGeom prst="ellipse">
                <a:avLst/>
              </a:prstGeom>
              <a:noFill/>
              <a:ln w="38100">
                <a:solidFill>
                  <a:schemeClr val="accent6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6240B18-D23D-C11D-86AD-3C9C05B6DB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7865" y="2856985"/>
                <a:ext cx="565608" cy="56560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accent6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2C917AA-F3B8-CE74-4CE1-A3C4DBB0B3A2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1242257" y="3139789"/>
            <a:ext cx="5656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88BD1DD-299C-2981-30B4-37F05945CB2A}"/>
              </a:ext>
            </a:extLst>
          </p:cNvPr>
          <p:cNvGrpSpPr/>
          <p:nvPr/>
        </p:nvGrpSpPr>
        <p:grpSpPr>
          <a:xfrm>
            <a:off x="4070297" y="2790997"/>
            <a:ext cx="713296" cy="697584"/>
            <a:chOff x="3563331" y="2441543"/>
            <a:chExt cx="713296" cy="6975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263E5BB1-48BC-8D50-D57D-F08A30D920CD}"/>
                    </a:ext>
                  </a:extLst>
                </p:cNvPr>
                <p:cNvSpPr/>
                <p:nvPr/>
              </p:nvSpPr>
              <p:spPr>
                <a:xfrm>
                  <a:off x="3637175" y="2507531"/>
                  <a:ext cx="565608" cy="565608"/>
                </a:xfrm>
                <a:prstGeom prst="ellipse">
                  <a:avLst/>
                </a:prstGeom>
                <a:noFill/>
                <a:ln w="38100">
                  <a:solidFill>
                    <a:schemeClr val="accent6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263E5BB1-48BC-8D50-D57D-F08A30D920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7175" y="2507531"/>
                  <a:ext cx="565608" cy="565608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chemeClr val="accent6">
                      <a:lumMod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4D12584-6CB7-631E-CCEB-21C8305CC273}"/>
                </a:ext>
              </a:extLst>
            </p:cNvPr>
            <p:cNvSpPr/>
            <p:nvPr/>
          </p:nvSpPr>
          <p:spPr>
            <a:xfrm>
              <a:off x="3563331" y="2441543"/>
              <a:ext cx="713296" cy="697584"/>
            </a:xfrm>
            <a:prstGeom prst="ellipse">
              <a:avLst/>
            </a:prstGeom>
            <a:noFill/>
            <a:ln w="38100">
              <a:solidFill>
                <a:schemeClr val="accent6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BC9E0061-EFF8-0407-B7A4-16D8E688E08A}"/>
                  </a:ext>
                </a:extLst>
              </p:cNvPr>
              <p:cNvSpPr/>
              <p:nvPr/>
            </p:nvSpPr>
            <p:spPr>
              <a:xfrm>
                <a:off x="2939081" y="2856985"/>
                <a:ext cx="565608" cy="565608"/>
              </a:xfrm>
              <a:prstGeom prst="ellipse">
                <a:avLst/>
              </a:prstGeom>
              <a:noFill/>
              <a:ln w="38100">
                <a:solidFill>
                  <a:schemeClr val="accent6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BC9E0061-EFF8-0407-B7A4-16D8E688E0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081" y="2856985"/>
                <a:ext cx="565608" cy="56560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accent6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D9458CE-133B-F6B8-723B-421749805D06}"/>
              </a:ext>
            </a:extLst>
          </p:cNvPr>
          <p:cNvCxnSpPr>
            <a:cxnSpLocks/>
          </p:cNvCxnSpPr>
          <p:nvPr/>
        </p:nvCxnSpPr>
        <p:spPr>
          <a:xfrm>
            <a:off x="2373473" y="3141360"/>
            <a:ext cx="5656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5622DD1-B668-627C-BECD-878721615FE3}"/>
              </a:ext>
            </a:extLst>
          </p:cNvPr>
          <p:cNvCxnSpPr>
            <a:cxnSpLocks/>
          </p:cNvCxnSpPr>
          <p:nvPr/>
        </p:nvCxnSpPr>
        <p:spPr>
          <a:xfrm>
            <a:off x="3504689" y="3139789"/>
            <a:ext cx="5656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066DB045-F7D1-1590-FF76-8CFFCF48E9BA}"/>
              </a:ext>
            </a:extLst>
          </p:cNvPr>
          <p:cNvCxnSpPr>
            <a:stCxn id="12" idx="1"/>
            <a:endCxn id="12" idx="7"/>
          </p:cNvCxnSpPr>
          <p:nvPr/>
        </p:nvCxnSpPr>
        <p:spPr>
          <a:xfrm rot="5400000" flipH="1" flipV="1">
            <a:off x="3221885" y="2739843"/>
            <a:ext cx="12700" cy="399946"/>
          </a:xfrm>
          <a:prstGeom prst="curvedConnector3">
            <a:avLst>
              <a:gd name="adj1" fmla="val 3702213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EE40923-4408-F058-3382-06944FC279AC}"/>
              </a:ext>
            </a:extLst>
          </p:cNvPr>
          <p:cNvSpPr txBox="1"/>
          <p:nvPr/>
        </p:nvSpPr>
        <p:spPr>
          <a:xfrm>
            <a:off x="2456304" y="2708983"/>
            <a:ext cx="441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Victor Mono" panose="00000509000000000000" pitchFamily="49" charset="0"/>
              </a:rPr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EDD664-4A00-4A3E-542C-DC855B13EF2B}"/>
              </a:ext>
            </a:extLst>
          </p:cNvPr>
          <p:cNvSpPr txBox="1"/>
          <p:nvPr/>
        </p:nvSpPr>
        <p:spPr>
          <a:xfrm>
            <a:off x="3599977" y="2715333"/>
            <a:ext cx="262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Victor Mono" panose="00000509000000000000" pitchFamily="49" charset="0"/>
              </a:rPr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41AD64-CE97-1F4D-6063-9B80EC9064BA}"/>
              </a:ext>
            </a:extLst>
          </p:cNvPr>
          <p:cNvSpPr txBox="1"/>
          <p:nvPr/>
        </p:nvSpPr>
        <p:spPr>
          <a:xfrm>
            <a:off x="3062572" y="2072784"/>
            <a:ext cx="331326" cy="467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Victor Mono" panose="00000509000000000000" pitchFamily="49" charset="0"/>
              </a:rPr>
              <a:t>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4D0005C-F1EF-E7C0-4419-2F8FC9ADB533}"/>
                  </a:ext>
                </a:extLst>
              </p:cNvPr>
              <p:cNvSpPr/>
              <p:nvPr/>
            </p:nvSpPr>
            <p:spPr>
              <a:xfrm>
                <a:off x="8126883" y="2237208"/>
                <a:ext cx="565608" cy="565608"/>
              </a:xfrm>
              <a:prstGeom prst="ellipse">
                <a:avLst/>
              </a:prstGeom>
              <a:noFill/>
              <a:ln w="38100">
                <a:solidFill>
                  <a:schemeClr val="accent6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4D0005C-F1EF-E7C0-4419-2F8FC9ADB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6883" y="2237208"/>
                <a:ext cx="565608" cy="56560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accent6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1048474-1CE3-88CE-A7FC-92EB57E8E42E}"/>
                  </a:ext>
                </a:extLst>
              </p:cNvPr>
              <p:cNvSpPr/>
              <p:nvPr/>
            </p:nvSpPr>
            <p:spPr>
              <a:xfrm>
                <a:off x="8126883" y="3926808"/>
                <a:ext cx="565608" cy="565608"/>
              </a:xfrm>
              <a:prstGeom prst="ellipse">
                <a:avLst/>
              </a:prstGeom>
              <a:noFill/>
              <a:ln w="38100">
                <a:solidFill>
                  <a:schemeClr val="accent6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1048474-1CE3-88CE-A7FC-92EB57E8E4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6883" y="3926808"/>
                <a:ext cx="565608" cy="56560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accent6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13A817E8-B928-D6FA-697E-E7B5A59C3E5B}"/>
              </a:ext>
            </a:extLst>
          </p:cNvPr>
          <p:cNvSpPr txBox="1"/>
          <p:nvPr/>
        </p:nvSpPr>
        <p:spPr>
          <a:xfrm>
            <a:off x="1558997" y="1508670"/>
            <a:ext cx="30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latin typeface="Victor Mono" panose="00000509000000000000" pitchFamily="49" charset="0"/>
              </a:rPr>
              <a:t>Oricâți b între 2 de a</a:t>
            </a:r>
            <a:endParaRPr lang="en-US" dirty="0">
              <a:latin typeface="Victor Mono" panose="00000509000000000000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8295A5C-75BD-30E5-C470-1E400BEA1208}"/>
              </a:ext>
            </a:extLst>
          </p:cNvPr>
          <p:cNvGrpSpPr/>
          <p:nvPr/>
        </p:nvGrpSpPr>
        <p:grpSpPr>
          <a:xfrm>
            <a:off x="6723860" y="2991011"/>
            <a:ext cx="713296" cy="697584"/>
            <a:chOff x="7921657" y="4588033"/>
            <a:chExt cx="713296" cy="6975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AC9CF1DF-AB87-EE09-5F88-726E4991669C}"/>
                    </a:ext>
                  </a:extLst>
                </p:cNvPr>
                <p:cNvSpPr/>
                <p:nvPr/>
              </p:nvSpPr>
              <p:spPr>
                <a:xfrm>
                  <a:off x="7995501" y="4654019"/>
                  <a:ext cx="565608" cy="565608"/>
                </a:xfrm>
                <a:prstGeom prst="ellipse">
                  <a:avLst/>
                </a:prstGeom>
                <a:noFill/>
                <a:ln w="38100">
                  <a:solidFill>
                    <a:schemeClr val="accent6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AC9CF1DF-AB87-EE09-5F88-726E499166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5501" y="4654019"/>
                  <a:ext cx="565608" cy="565608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38100">
                  <a:solidFill>
                    <a:schemeClr val="accent6">
                      <a:lumMod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40871DF-0A43-3C53-16D3-CA6CE3A67290}"/>
                </a:ext>
              </a:extLst>
            </p:cNvPr>
            <p:cNvSpPr/>
            <p:nvPr/>
          </p:nvSpPr>
          <p:spPr>
            <a:xfrm>
              <a:off x="7921657" y="4588033"/>
              <a:ext cx="713296" cy="697584"/>
            </a:xfrm>
            <a:prstGeom prst="ellipse">
              <a:avLst/>
            </a:prstGeom>
            <a:noFill/>
            <a:ln w="38100">
              <a:solidFill>
                <a:schemeClr val="accent6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18E3843-8889-8DB5-C5BA-7F0D8C43BBB7}"/>
              </a:ext>
            </a:extLst>
          </p:cNvPr>
          <p:cNvCxnSpPr>
            <a:cxnSpLocks/>
          </p:cNvCxnSpPr>
          <p:nvPr/>
        </p:nvCxnSpPr>
        <p:spPr>
          <a:xfrm>
            <a:off x="6158252" y="3339801"/>
            <a:ext cx="5656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BA27EEA6-0A46-3B0F-4AA5-6DA81655F019}"/>
                  </a:ext>
                </a:extLst>
              </p:cNvPr>
              <p:cNvSpPr/>
              <p:nvPr/>
            </p:nvSpPr>
            <p:spPr>
              <a:xfrm>
                <a:off x="9255332" y="3056997"/>
                <a:ext cx="565608" cy="565608"/>
              </a:xfrm>
              <a:prstGeom prst="ellipse">
                <a:avLst/>
              </a:prstGeom>
              <a:noFill/>
              <a:ln w="38100">
                <a:solidFill>
                  <a:schemeClr val="accent6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o-RO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BA27EEA6-0A46-3B0F-4AA5-6DA81655F0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332" y="3056997"/>
                <a:ext cx="565608" cy="56560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chemeClr val="accent6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31B66B2-6128-94CC-BA63-94FD202A43E0}"/>
              </a:ext>
            </a:extLst>
          </p:cNvPr>
          <p:cNvCxnSpPr>
            <a:stCxn id="29" idx="7"/>
            <a:endCxn id="24" idx="2"/>
          </p:cNvCxnSpPr>
          <p:nvPr/>
        </p:nvCxnSpPr>
        <p:spPr>
          <a:xfrm flipV="1">
            <a:off x="7332696" y="2520012"/>
            <a:ext cx="794187" cy="5731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4B71A5B-A45D-074C-1D9F-F7F9A46A11EC}"/>
              </a:ext>
            </a:extLst>
          </p:cNvPr>
          <p:cNvCxnSpPr>
            <a:stCxn id="24" idx="3"/>
            <a:endCxn id="29" idx="6"/>
          </p:cNvCxnSpPr>
          <p:nvPr/>
        </p:nvCxnSpPr>
        <p:spPr>
          <a:xfrm flipH="1">
            <a:off x="7437156" y="2719985"/>
            <a:ext cx="772558" cy="6198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A269B15-D9CC-EF5B-7D44-EB235ECF759E}"/>
              </a:ext>
            </a:extLst>
          </p:cNvPr>
          <p:cNvCxnSpPr>
            <a:stCxn id="29" idx="5"/>
            <a:endCxn id="25" idx="1"/>
          </p:cNvCxnSpPr>
          <p:nvPr/>
        </p:nvCxnSpPr>
        <p:spPr>
          <a:xfrm>
            <a:off x="7332696" y="3586436"/>
            <a:ext cx="877018" cy="4232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0AFCA02-5EAF-3715-91CE-F262137522EF}"/>
              </a:ext>
            </a:extLst>
          </p:cNvPr>
          <p:cNvCxnSpPr>
            <a:stCxn id="25" idx="2"/>
            <a:endCxn id="29" idx="4"/>
          </p:cNvCxnSpPr>
          <p:nvPr/>
        </p:nvCxnSpPr>
        <p:spPr>
          <a:xfrm flipH="1" flipV="1">
            <a:off x="7080508" y="3688595"/>
            <a:ext cx="1046375" cy="5210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BC226FD-4617-1BB8-F456-2DD65C181947}"/>
              </a:ext>
            </a:extLst>
          </p:cNvPr>
          <p:cNvCxnSpPr>
            <a:stCxn id="25" idx="7"/>
            <a:endCxn id="32" idx="3"/>
          </p:cNvCxnSpPr>
          <p:nvPr/>
        </p:nvCxnSpPr>
        <p:spPr>
          <a:xfrm flipV="1">
            <a:off x="8609660" y="3539774"/>
            <a:ext cx="728503" cy="4698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8BD6C1F-D3A1-2A6A-25F4-FD71B4966A2C}"/>
              </a:ext>
            </a:extLst>
          </p:cNvPr>
          <p:cNvCxnSpPr>
            <a:stCxn id="32" idx="4"/>
            <a:endCxn id="25" idx="6"/>
          </p:cNvCxnSpPr>
          <p:nvPr/>
        </p:nvCxnSpPr>
        <p:spPr>
          <a:xfrm flipH="1">
            <a:off x="8692491" y="3622605"/>
            <a:ext cx="845645" cy="5870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D3D2850-433A-1524-995C-889ACE5DE061}"/>
              </a:ext>
            </a:extLst>
          </p:cNvPr>
          <p:cNvCxnSpPr>
            <a:stCxn id="32" idx="1"/>
            <a:endCxn id="24" idx="5"/>
          </p:cNvCxnSpPr>
          <p:nvPr/>
        </p:nvCxnSpPr>
        <p:spPr>
          <a:xfrm flipH="1" flipV="1">
            <a:off x="8609660" y="2719985"/>
            <a:ext cx="728503" cy="4198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C920C43-683A-96A5-6082-A3E234DD68AF}"/>
              </a:ext>
            </a:extLst>
          </p:cNvPr>
          <p:cNvCxnSpPr>
            <a:stCxn id="24" idx="6"/>
            <a:endCxn id="32" idx="0"/>
          </p:cNvCxnSpPr>
          <p:nvPr/>
        </p:nvCxnSpPr>
        <p:spPr>
          <a:xfrm>
            <a:off x="8692491" y="2520012"/>
            <a:ext cx="845645" cy="5369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5F365BC-B287-F62B-77F8-6AF7EC3AACED}"/>
              </a:ext>
            </a:extLst>
          </p:cNvPr>
          <p:cNvSpPr txBox="1"/>
          <p:nvPr/>
        </p:nvSpPr>
        <p:spPr>
          <a:xfrm>
            <a:off x="7409476" y="2456158"/>
            <a:ext cx="441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>
                <a:latin typeface="Victor Mono" panose="00000509000000000000" pitchFamily="49" charset="0"/>
              </a:rPr>
              <a:t>0</a:t>
            </a:r>
            <a:endParaRPr lang="en-US" sz="2400" dirty="0">
              <a:latin typeface="Victor Mono" panose="00000509000000000000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9376BA5-1628-0850-8D71-AF96A450F6CB}"/>
              </a:ext>
            </a:extLst>
          </p:cNvPr>
          <p:cNvSpPr txBox="1"/>
          <p:nvPr/>
        </p:nvSpPr>
        <p:spPr>
          <a:xfrm>
            <a:off x="9021711" y="3827889"/>
            <a:ext cx="385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>
                <a:latin typeface="Victor Mono" panose="00000509000000000000" pitchFamily="49" charset="0"/>
              </a:rPr>
              <a:t>0</a:t>
            </a:r>
            <a:endParaRPr lang="en-US" sz="2400" dirty="0">
              <a:latin typeface="Victor Mono" panose="00000509000000000000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0FA0758-F5DB-6CA0-2B0B-B5B341C9E415}"/>
              </a:ext>
            </a:extLst>
          </p:cNvPr>
          <p:cNvSpPr txBox="1"/>
          <p:nvPr/>
        </p:nvSpPr>
        <p:spPr>
          <a:xfrm>
            <a:off x="8689724" y="3410185"/>
            <a:ext cx="441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>
                <a:latin typeface="Victor Mono" panose="00000509000000000000" pitchFamily="49" charset="0"/>
              </a:rPr>
              <a:t>0</a:t>
            </a:r>
            <a:endParaRPr lang="en-US" sz="2400" dirty="0">
              <a:latin typeface="Victor Mono" panose="00000509000000000000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87C00DA-F9BD-156E-3ACE-1242C1A6A7A1}"/>
              </a:ext>
            </a:extLst>
          </p:cNvPr>
          <p:cNvSpPr txBox="1"/>
          <p:nvPr/>
        </p:nvSpPr>
        <p:spPr>
          <a:xfrm>
            <a:off x="7807598" y="2861378"/>
            <a:ext cx="441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>
                <a:latin typeface="Victor Mono" panose="00000509000000000000" pitchFamily="49" charset="0"/>
              </a:rPr>
              <a:t>0</a:t>
            </a:r>
            <a:endParaRPr lang="en-US" sz="2400" dirty="0">
              <a:latin typeface="Victor Mono" panose="00000509000000000000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966F012-4DBA-0AA1-A9DF-7338A52D1C2E}"/>
              </a:ext>
            </a:extLst>
          </p:cNvPr>
          <p:cNvSpPr txBox="1"/>
          <p:nvPr/>
        </p:nvSpPr>
        <p:spPr>
          <a:xfrm>
            <a:off x="7652739" y="3374123"/>
            <a:ext cx="441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>
                <a:latin typeface="Victor Mono" panose="00000509000000000000" pitchFamily="49" charset="0"/>
              </a:rPr>
              <a:t>1</a:t>
            </a:r>
            <a:endParaRPr lang="en-US" sz="2400" dirty="0">
              <a:latin typeface="Victor Mono" panose="00000509000000000000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FCD965E-9741-226E-8649-41A6612B8CBC}"/>
              </a:ext>
            </a:extLst>
          </p:cNvPr>
          <p:cNvSpPr txBox="1"/>
          <p:nvPr/>
        </p:nvSpPr>
        <p:spPr>
          <a:xfrm>
            <a:off x="7437156" y="3898292"/>
            <a:ext cx="441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>
                <a:latin typeface="Victor Mono" panose="00000509000000000000" pitchFamily="49" charset="0"/>
              </a:rPr>
              <a:t>1</a:t>
            </a:r>
            <a:endParaRPr lang="en-US" sz="2400" dirty="0">
              <a:latin typeface="Victor Mono" panose="00000509000000000000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AA5106F-64BB-DAEB-528F-F5F36994B1F5}"/>
              </a:ext>
            </a:extLst>
          </p:cNvPr>
          <p:cNvSpPr txBox="1"/>
          <p:nvPr/>
        </p:nvSpPr>
        <p:spPr>
          <a:xfrm>
            <a:off x="8689724" y="2868578"/>
            <a:ext cx="441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>
                <a:latin typeface="Victor Mono" panose="00000509000000000000" pitchFamily="49" charset="0"/>
              </a:rPr>
              <a:t>1</a:t>
            </a:r>
            <a:endParaRPr lang="en-US" sz="2400" dirty="0">
              <a:latin typeface="Victor Mono" panose="00000509000000000000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4C92C23-D063-393F-1252-920C18200C54}"/>
              </a:ext>
            </a:extLst>
          </p:cNvPr>
          <p:cNvSpPr txBox="1"/>
          <p:nvPr/>
        </p:nvSpPr>
        <p:spPr>
          <a:xfrm>
            <a:off x="9021413" y="2337323"/>
            <a:ext cx="441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>
                <a:latin typeface="Victor Mono" panose="00000509000000000000" pitchFamily="49" charset="0"/>
              </a:rPr>
              <a:t>1</a:t>
            </a:r>
            <a:endParaRPr lang="en-US" sz="2400" dirty="0">
              <a:latin typeface="Victor Mono" panose="00000509000000000000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BED7060-CBC4-787D-93AD-54EA86CB6729}"/>
              </a:ext>
            </a:extLst>
          </p:cNvPr>
          <p:cNvSpPr txBox="1"/>
          <p:nvPr/>
        </p:nvSpPr>
        <p:spPr>
          <a:xfrm>
            <a:off x="6954920" y="1514377"/>
            <a:ext cx="255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latin typeface="Victor Mono" panose="00000509000000000000" pitchFamily="49" charset="0"/>
              </a:rPr>
              <a:t>Număr par de 1 și 0</a:t>
            </a:r>
            <a:endParaRPr lang="en-US" dirty="0">
              <a:latin typeface="Victor Mono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10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920115C-B279-FC66-A28A-B9041CA0E993}"/>
              </a:ext>
            </a:extLst>
          </p:cNvPr>
          <p:cNvSpPr txBox="1">
            <a:spLocks/>
          </p:cNvSpPr>
          <p:nvPr/>
        </p:nvSpPr>
        <p:spPr>
          <a:xfrm>
            <a:off x="947158" y="2095073"/>
            <a:ext cx="4564380" cy="1712111"/>
          </a:xfrm>
          <a:prstGeom prst="foldedCorner">
            <a:avLst/>
          </a:prstGeom>
          <a:solidFill>
            <a:srgbClr val="FEF3ED">
              <a:alpha val="30196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800"/>
              </a:spcBef>
              <a:buNone/>
            </a:pPr>
            <a:r>
              <a:rPr lang="en-US" sz="1600" b="0" noProof="1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struct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i="1" noProof="1">
                <a:solidFill>
                  <a:srgbClr val="DF8E1D"/>
                </a:solidFill>
                <a:effectLst/>
                <a:latin typeface="Victor Mono" panose="00000509000000000000" pitchFamily="49" charset="0"/>
              </a:rPr>
              <a:t>Transition</a:t>
            </a:r>
            <a:endParaRPr lang="en-US" sz="1600" b="0" noProof="1">
              <a:solidFill>
                <a:srgbClr val="4C4F69"/>
              </a:solidFill>
              <a:effectLst/>
              <a:latin typeface="Victor Mono" panose="00000509000000000000" pitchFamily="49" charset="0"/>
            </a:endParaRPr>
          </a:p>
          <a:p>
            <a:pPr marL="0" indent="0">
              <a:buNone/>
            </a:pPr>
            <a:r>
              <a:rPr lang="en-US" sz="1600" b="0" noProof="1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{</a:t>
            </a:r>
            <a:endParaRPr lang="en-US" sz="1600" b="0" noProof="1">
              <a:solidFill>
                <a:srgbClr val="4C4F69"/>
              </a:solidFill>
              <a:effectLst/>
              <a:latin typeface="Victor Mono" panose="00000509000000000000" pitchFamily="49" charset="0"/>
            </a:endParaRPr>
          </a:p>
          <a:p>
            <a:pPr marL="0" indent="0">
              <a:buNone/>
            </a:pP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   </a:t>
            </a:r>
            <a:r>
              <a:rPr lang="en-US" sz="1600" b="0" noProof="1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public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noProof="1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string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fromState</a:t>
            </a:r>
            <a:r>
              <a:rPr lang="en-US" sz="1600" b="0" noProof="1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,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toState</a:t>
            </a:r>
            <a:r>
              <a:rPr lang="en-US" sz="1600" b="0" noProof="1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;</a:t>
            </a:r>
            <a:endParaRPr lang="en-US" sz="1600" b="0" noProof="1">
              <a:solidFill>
                <a:srgbClr val="4C4F69"/>
              </a:solidFill>
              <a:effectLst/>
              <a:latin typeface="Victor Mono" panose="00000509000000000000" pitchFamily="49" charset="0"/>
            </a:endParaRPr>
          </a:p>
          <a:p>
            <a:pPr marL="0" indent="0">
              <a:buNone/>
            </a:pP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    </a:t>
            </a:r>
            <a:r>
              <a:rPr lang="en-US" sz="1600" b="0" noProof="1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public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noProof="1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char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symbol</a:t>
            </a:r>
            <a:r>
              <a:rPr lang="en-US" sz="1600" b="0" noProof="1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;</a:t>
            </a:r>
            <a:endParaRPr lang="en-US" sz="1600" b="0" noProof="1">
              <a:solidFill>
                <a:srgbClr val="4C4F69"/>
              </a:solidFill>
              <a:effectLst/>
              <a:latin typeface="Victor Mono" panose="00000509000000000000" pitchFamily="49" charset="0"/>
            </a:endParaRPr>
          </a:p>
          <a:p>
            <a:pPr marL="0" indent="0">
              <a:buNone/>
            </a:pPr>
            <a:r>
              <a:rPr lang="en-US" sz="1600" b="0" noProof="1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}</a:t>
            </a:r>
            <a:endParaRPr lang="en-US" sz="1600" b="0" noProof="1">
              <a:solidFill>
                <a:srgbClr val="4C4F69"/>
              </a:solidFill>
              <a:effectLst/>
              <a:latin typeface="Victor Mono" panose="00000509000000000000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DBB75F-8140-9772-9F82-FF4BC59EFD66}"/>
              </a:ext>
            </a:extLst>
          </p:cNvPr>
          <p:cNvSpPr txBox="1"/>
          <p:nvPr/>
        </p:nvSpPr>
        <p:spPr>
          <a:xfrm>
            <a:off x="737608" y="1448742"/>
            <a:ext cx="4983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noProof="1">
                <a:latin typeface="Victor Mono" panose="00000509000000000000" pitchFamily="49" charset="0"/>
              </a:rPr>
              <a:t>Structura</a:t>
            </a:r>
            <a:r>
              <a:rPr lang="en-US" sz="3600" dirty="0">
                <a:latin typeface="Victor Mono" panose="00000509000000000000" pitchFamily="49" charset="0"/>
              </a:rPr>
              <a:t> </a:t>
            </a:r>
            <a:r>
              <a:rPr lang="ro-RO" sz="3600" dirty="0">
                <a:latin typeface="Victor Mono" panose="00000509000000000000" pitchFamily="49" charset="0"/>
              </a:rPr>
              <a:t>tranziție</a:t>
            </a:r>
            <a:endParaRPr lang="en-US" sz="3600" dirty="0">
              <a:latin typeface="Victor Mono" panose="00000509000000000000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936F3E-3AE7-BE55-9810-417F66F3FD8A}"/>
              </a:ext>
            </a:extLst>
          </p:cNvPr>
          <p:cNvSpPr txBox="1"/>
          <p:nvPr/>
        </p:nvSpPr>
        <p:spPr>
          <a:xfrm>
            <a:off x="8075223" y="417186"/>
            <a:ext cx="2471928" cy="647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600" noProof="1">
                <a:latin typeface="Victor Mono" panose="00000509000000000000" pitchFamily="49" charset="0"/>
              </a:rPr>
              <a:t>Clasa AFD</a:t>
            </a:r>
            <a:endParaRPr lang="en-US" sz="3600" dirty="0">
              <a:latin typeface="Victor Mono" panose="00000509000000000000" pitchFamily="49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DC7A62F-3842-3407-A342-DED147170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79708"/>
              </p:ext>
            </p:extLst>
          </p:nvPr>
        </p:nvGraphicFramePr>
        <p:xfrm>
          <a:off x="7420346" y="1212797"/>
          <a:ext cx="3781682" cy="28849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81682">
                  <a:extLst>
                    <a:ext uri="{9D8B030D-6E8A-4147-A177-3AD203B41FA5}">
                      <a16:colId xmlns:a16="http://schemas.microsoft.com/office/drawing/2014/main" val="918036094"/>
                    </a:ext>
                  </a:extLst>
                </a:gridCol>
              </a:tblGrid>
              <a:tr h="410211">
                <a:tc>
                  <a:txBody>
                    <a:bodyPr/>
                    <a:lstStyle/>
                    <a:p>
                      <a:pPr algn="ctr"/>
                      <a:r>
                        <a:rPr lang="ro-RO" sz="1800" dirty="0">
                          <a:latin typeface="Victor Mono" panose="00000509000000000000" pitchFamily="49" charset="0"/>
                        </a:rPr>
                        <a:t>AFD</a:t>
                      </a:r>
                      <a:endParaRPr lang="en-US" sz="1800" dirty="0">
                        <a:latin typeface="Victor Mono" panose="00000509000000000000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3ED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843694"/>
                  </a:ext>
                </a:extLst>
              </a:tr>
              <a:tr h="1263181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dirty="0">
                          <a:latin typeface="Victor Mono" panose="00000509000000000000" pitchFamily="49" charset="0"/>
                        </a:rPr>
                        <a:t>-</a:t>
                      </a:r>
                      <a:r>
                        <a:rPr lang="ro-RO" sz="1600" dirty="0">
                          <a:latin typeface="Victor Mono" panose="00000509000000000000" pitchFamily="49" charset="0"/>
                        </a:rPr>
                        <a:t>States </a:t>
                      </a:r>
                      <a:r>
                        <a:rPr lang="en-US" sz="1600" dirty="0">
                          <a:latin typeface="Victor Mono" panose="00000509000000000000" pitchFamily="49" charset="0"/>
                        </a:rPr>
                        <a:t>: List&lt;string&gt;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dirty="0">
                          <a:latin typeface="Victor Mono" panose="00000509000000000000" pitchFamily="49" charset="0"/>
                        </a:rPr>
                        <a:t>-Alphabet: List&lt;char&gt;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dirty="0">
                          <a:latin typeface="Victor Mono" panose="00000509000000000000" pitchFamily="49" charset="0"/>
                        </a:rPr>
                        <a:t>-Transitions : List&lt;Transition&gt;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dirty="0">
                          <a:latin typeface="Victor Mono" panose="00000509000000000000" pitchFamily="49" charset="0"/>
                        </a:rPr>
                        <a:t>-InitialState : string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dirty="0">
                          <a:latin typeface="Victor Mono" panose="00000509000000000000" pitchFamily="49" charset="0"/>
                        </a:rPr>
                        <a:t>-FinalStates : List&lt;string&gt;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3ED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578904"/>
                  </a:ext>
                </a:extLst>
              </a:tr>
              <a:tr h="1164076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dirty="0">
                          <a:latin typeface="Victor Mono" panose="00000509000000000000" pitchFamily="49" charset="0"/>
                        </a:rPr>
                        <a:t>+DFA() : void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dirty="0">
                          <a:latin typeface="Victor Mono" panose="00000509000000000000" pitchFamily="49" charset="0"/>
                        </a:rPr>
                        <a:t>-TransitionValid() : bool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dirty="0">
                          <a:latin typeface="Victor Mono" panose="00000509000000000000" pitchFamily="49" charset="0"/>
                        </a:rPr>
                        <a:t>+Parse() : void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dirty="0">
                          <a:latin typeface="Victor Mono" panose="00000509000000000000" pitchFamily="49" charset="0"/>
                        </a:rPr>
                        <a:t>+WriteAutomataConsole() : void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3ED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36046"/>
                  </a:ext>
                </a:extLst>
              </a:tr>
            </a:tbl>
          </a:graphicData>
        </a:graphic>
      </p:graphicFrame>
      <p:sp>
        <p:nvSpPr>
          <p:cNvPr id="23" name="Content Placeholder 7">
            <a:extLst>
              <a:ext uri="{FF2B5EF4-FFF2-40B4-BE49-F238E27FC236}">
                <a16:creationId xmlns:a16="http://schemas.microsoft.com/office/drawing/2014/main" id="{49B198D5-B091-506B-30FD-49D767B9C740}"/>
              </a:ext>
            </a:extLst>
          </p:cNvPr>
          <p:cNvSpPr txBox="1">
            <a:spLocks/>
          </p:cNvSpPr>
          <p:nvPr/>
        </p:nvSpPr>
        <p:spPr>
          <a:xfrm>
            <a:off x="7420346" y="4245956"/>
            <a:ext cx="3781682" cy="1544493"/>
          </a:xfrm>
          <a:prstGeom prst="foldedCorner">
            <a:avLst/>
          </a:prstGeom>
          <a:solidFill>
            <a:srgbClr val="FEF3ED">
              <a:alpha val="30196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0" noProof="1">
                <a:solidFill>
                  <a:schemeClr val="tx1"/>
                </a:solidFill>
                <a:effectLst/>
                <a:latin typeface="Victor Mono" panose="00000509000000000000" pitchFamily="49" charset="0"/>
              </a:rPr>
              <a:t>Atribute:</a:t>
            </a:r>
          </a:p>
          <a:p>
            <a:pPr>
              <a:spcBef>
                <a:spcPts val="0"/>
              </a:spcBef>
            </a:pPr>
            <a:r>
              <a:rPr lang="ro-RO" sz="1600" b="0" noProof="1">
                <a:solidFill>
                  <a:schemeClr val="tx1"/>
                </a:solidFill>
                <a:effectLst/>
                <a:latin typeface="Victor Mono" panose="00000509000000000000" pitchFamily="49" charset="0"/>
              </a:rPr>
              <a:t>S - Mul</a:t>
            </a:r>
            <a:r>
              <a:rPr lang="ro-RO" sz="1600" noProof="1">
                <a:solidFill>
                  <a:schemeClr val="tx1"/>
                </a:solidFill>
                <a:latin typeface="Victor Mono" panose="00000509000000000000" pitchFamily="49" charset="0"/>
              </a:rPr>
              <a:t>țimea stărilor</a:t>
            </a:r>
          </a:p>
          <a:p>
            <a:pPr>
              <a:spcBef>
                <a:spcPts val="0"/>
              </a:spcBef>
            </a:pPr>
            <a:r>
              <a:rPr lang="ro-RO" sz="1600" b="0" noProof="1">
                <a:solidFill>
                  <a:schemeClr val="tx1"/>
                </a:solidFill>
                <a:effectLst/>
                <a:latin typeface="Victor Mono" panose="00000509000000000000" pitchFamily="49" charset="0"/>
              </a:rPr>
              <a:t>A - Alfabetul</a:t>
            </a:r>
          </a:p>
          <a:p>
            <a:pPr>
              <a:spcBef>
                <a:spcPts val="0"/>
              </a:spcBef>
            </a:pPr>
            <a:r>
              <a:rPr lang="el-GR" sz="1600" b="0" noProof="1">
                <a:solidFill>
                  <a:schemeClr val="tx1"/>
                </a:solidFill>
                <a:effectLst/>
                <a:latin typeface="Victor Mono" panose="00000509000000000000" pitchFamily="49" charset="0"/>
              </a:rPr>
              <a:t>δ</a:t>
            </a:r>
            <a:r>
              <a:rPr lang="ro-RO" sz="1600" b="0" noProof="1">
                <a:solidFill>
                  <a:schemeClr val="tx1"/>
                </a:solidFill>
                <a:effectLst/>
                <a:latin typeface="Victor Mono" panose="00000509000000000000" pitchFamily="49" charset="0"/>
              </a:rPr>
              <a:t> – Tranzițiile</a:t>
            </a:r>
          </a:p>
          <a:p>
            <a:pPr>
              <a:spcBef>
                <a:spcPts val="0"/>
              </a:spcBef>
            </a:pPr>
            <a:r>
              <a:rPr lang="ro-RO" sz="1600" noProof="1">
                <a:solidFill>
                  <a:schemeClr val="tx1"/>
                </a:solidFill>
                <a:latin typeface="Victor Mono" panose="00000509000000000000" pitchFamily="49" charset="0"/>
              </a:rPr>
              <a:t>Starea inițială</a:t>
            </a:r>
          </a:p>
          <a:p>
            <a:pPr>
              <a:spcBef>
                <a:spcPts val="0"/>
              </a:spcBef>
            </a:pPr>
            <a:r>
              <a:rPr lang="ro-RO" sz="1600" noProof="1">
                <a:solidFill>
                  <a:schemeClr val="tx1"/>
                </a:solidFill>
                <a:latin typeface="Victor Mono" panose="00000509000000000000" pitchFamily="49" charset="0"/>
              </a:rPr>
              <a:t>T</a:t>
            </a:r>
            <a:r>
              <a:rPr lang="ro-RO" sz="1600" b="0" noProof="1">
                <a:solidFill>
                  <a:schemeClr val="tx1"/>
                </a:solidFill>
                <a:effectLst/>
                <a:latin typeface="Victor Mono" panose="00000509000000000000" pitchFamily="49" charset="0"/>
              </a:rPr>
              <a:t> – Mulțimea stărilor finale</a:t>
            </a:r>
            <a:endParaRPr lang="en-US" sz="1600" b="0" noProof="1">
              <a:solidFill>
                <a:schemeClr val="tx1"/>
              </a:solidFill>
              <a:effectLst/>
              <a:latin typeface="Victor Mono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44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0B58AAF3-4C4C-642C-4A4A-7D372D133BD2}"/>
              </a:ext>
            </a:extLst>
          </p:cNvPr>
          <p:cNvSpPr txBox="1">
            <a:spLocks/>
          </p:cNvSpPr>
          <p:nvPr/>
        </p:nvSpPr>
        <p:spPr>
          <a:xfrm>
            <a:off x="402336" y="290322"/>
            <a:ext cx="8364592" cy="6222964"/>
          </a:xfrm>
          <a:custGeom>
            <a:avLst/>
            <a:gdLst>
              <a:gd name="connsiteX0" fmla="*/ 0 w 9290304"/>
              <a:gd name="connsiteY0" fmla="*/ 0 h 5413366"/>
              <a:gd name="connsiteX1" fmla="*/ 7732996 w 9290304"/>
              <a:gd name="connsiteY1" fmla="*/ 0 h 5413366"/>
              <a:gd name="connsiteX2" fmla="*/ 7732996 w 9290304"/>
              <a:gd name="connsiteY2" fmla="*/ 1254721 h 5413366"/>
              <a:gd name="connsiteX3" fmla="*/ 9288430 w 9290304"/>
              <a:gd name="connsiteY3" fmla="*/ 1254721 h 5413366"/>
              <a:gd name="connsiteX4" fmla="*/ 9288419 w 9290304"/>
              <a:gd name="connsiteY4" fmla="*/ 1261694 h 5413366"/>
              <a:gd name="connsiteX5" fmla="*/ 9290304 w 9290304"/>
              <a:gd name="connsiteY5" fmla="*/ 4511120 h 5413366"/>
              <a:gd name="connsiteX6" fmla="*/ 8244057 w 9290304"/>
              <a:gd name="connsiteY6" fmla="*/ 5413366 h 5413366"/>
              <a:gd name="connsiteX7" fmla="*/ 0 w 9290304"/>
              <a:gd name="connsiteY7" fmla="*/ 5413366 h 5413366"/>
              <a:gd name="connsiteX8" fmla="*/ 0 w 9290304"/>
              <a:gd name="connsiteY8" fmla="*/ 5413366 h 541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90304" h="5413366">
                <a:moveTo>
                  <a:pt x="0" y="0"/>
                </a:moveTo>
                <a:lnTo>
                  <a:pt x="7732996" y="0"/>
                </a:lnTo>
                <a:lnTo>
                  <a:pt x="7732996" y="1254721"/>
                </a:lnTo>
                <a:lnTo>
                  <a:pt x="9288430" y="1254721"/>
                </a:lnTo>
                <a:lnTo>
                  <a:pt x="9288419" y="1261694"/>
                </a:lnTo>
                <a:cubicBezTo>
                  <a:pt x="9289047" y="2380064"/>
                  <a:pt x="9289676" y="3392751"/>
                  <a:pt x="9290304" y="4511120"/>
                </a:cubicBezTo>
                <a:lnTo>
                  <a:pt x="8244057" y="5413366"/>
                </a:lnTo>
                <a:lnTo>
                  <a:pt x="0" y="5413366"/>
                </a:lnTo>
                <a:lnTo>
                  <a:pt x="0" y="5413366"/>
                </a:lnTo>
                <a:close/>
              </a:path>
            </a:pathLst>
          </a:custGeom>
          <a:solidFill>
            <a:srgbClr val="FEF3ED">
              <a:alpha val="29804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noProof="1">
                <a:solidFill>
                  <a:srgbClr val="8839EF"/>
                </a:solidFill>
                <a:latin typeface="Victor Mono" panose="00000509000000000000" pitchFamily="49" charset="0"/>
              </a:rPr>
              <a:t>public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i="1" noProof="1">
                <a:solidFill>
                  <a:srgbClr val="DF8E1D"/>
                </a:solidFill>
                <a:latin typeface="Victor Mono" panose="00000509000000000000" pitchFamily="49" charset="0"/>
              </a:rPr>
              <a:t>DFA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(</a:t>
            </a:r>
            <a:r>
              <a:rPr lang="en-US" sz="1600" i="1" noProof="1">
                <a:solidFill>
                  <a:srgbClr val="DF8E1D"/>
                </a:solidFill>
                <a:latin typeface="Victor Mono" panose="00000509000000000000" pitchFamily="49" charset="0"/>
              </a:rPr>
              <a:t>List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&lt;</a:t>
            </a:r>
            <a:r>
              <a:rPr lang="en-US" sz="1600" noProof="1">
                <a:solidFill>
                  <a:srgbClr val="8839EF"/>
                </a:solidFill>
                <a:latin typeface="Victor Mono" panose="00000509000000000000" pitchFamily="49" charset="0"/>
              </a:rPr>
              <a:t>string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&gt;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i="1" noProof="1">
                <a:solidFill>
                  <a:srgbClr val="E64553"/>
                </a:solidFill>
                <a:latin typeface="Victor Mono" panose="00000509000000000000" pitchFamily="49" charset="0"/>
              </a:rPr>
              <a:t>states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,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i="1" noProof="1">
                <a:solidFill>
                  <a:srgbClr val="DF8E1D"/>
                </a:solidFill>
                <a:latin typeface="Victor Mono" panose="00000509000000000000" pitchFamily="49" charset="0"/>
              </a:rPr>
              <a:t>List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&lt;</a:t>
            </a:r>
            <a:r>
              <a:rPr lang="en-US" sz="1600" noProof="1">
                <a:solidFill>
                  <a:srgbClr val="8839EF"/>
                </a:solidFill>
                <a:latin typeface="Victor Mono" panose="00000509000000000000" pitchFamily="49" charset="0"/>
              </a:rPr>
              <a:t>char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&gt;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i="1" noProof="1">
                <a:solidFill>
                  <a:srgbClr val="E64553"/>
                </a:solidFill>
                <a:latin typeface="Victor Mono" panose="00000509000000000000" pitchFamily="49" charset="0"/>
              </a:rPr>
              <a:t>alphabet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,</a:t>
            </a:r>
            <a:b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          </a:t>
            </a:r>
            <a:r>
              <a:rPr lang="en-US" sz="1600" i="1" noProof="1">
                <a:solidFill>
                  <a:srgbClr val="DF8E1D"/>
                </a:solidFill>
                <a:latin typeface="Victor Mono" panose="00000509000000000000" pitchFamily="49" charset="0"/>
              </a:rPr>
              <a:t>List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&lt;</a:t>
            </a:r>
            <a:r>
              <a:rPr lang="en-US" sz="1600" i="1" noProof="1">
                <a:solidFill>
                  <a:srgbClr val="DF8E1D"/>
                </a:solidFill>
                <a:latin typeface="Victor Mono" panose="00000509000000000000" pitchFamily="49" charset="0"/>
              </a:rPr>
              <a:t>Transition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&gt;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i="1" noProof="1">
                <a:solidFill>
                  <a:srgbClr val="E64553"/>
                </a:solidFill>
                <a:latin typeface="Victor Mono" panose="00000509000000000000" pitchFamily="49" charset="0"/>
              </a:rPr>
              <a:t>transitions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,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noProof="1">
                <a:solidFill>
                  <a:srgbClr val="8839EF"/>
                </a:solidFill>
                <a:latin typeface="Victor Mono" panose="00000509000000000000" pitchFamily="49" charset="0"/>
              </a:rPr>
              <a:t>string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i="1" noProof="1">
                <a:solidFill>
                  <a:srgbClr val="E64553"/>
                </a:solidFill>
                <a:latin typeface="Victor Mono" panose="00000509000000000000" pitchFamily="49" charset="0"/>
              </a:rPr>
              <a:t>initialState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,</a:t>
            </a:r>
            <a:b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          </a:t>
            </a:r>
            <a:r>
              <a:rPr lang="en-US" sz="1600" i="1" noProof="1">
                <a:solidFill>
                  <a:srgbClr val="DF8E1D"/>
                </a:solidFill>
                <a:latin typeface="Victor Mono" panose="00000509000000000000" pitchFamily="49" charset="0"/>
              </a:rPr>
              <a:t>List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&lt;</a:t>
            </a:r>
            <a:r>
              <a:rPr lang="en-US" sz="1600" noProof="1">
                <a:solidFill>
                  <a:srgbClr val="8839EF"/>
                </a:solidFill>
                <a:latin typeface="Victor Mono" panose="00000509000000000000" pitchFamily="49" charset="0"/>
              </a:rPr>
              <a:t>string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&gt;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i="1" noProof="1">
                <a:solidFill>
                  <a:srgbClr val="E64553"/>
                </a:solidFill>
                <a:latin typeface="Victor Mono" panose="00000509000000000000" pitchFamily="49" charset="0"/>
              </a:rPr>
              <a:t>finalStates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)</a:t>
            </a:r>
            <a:endParaRPr lang="en-US" sz="1600" noProof="1">
              <a:solidFill>
                <a:srgbClr val="4C4F69"/>
              </a:solidFill>
              <a:latin typeface="Victor Mono" panose="00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{</a:t>
            </a:r>
            <a:endParaRPr lang="en-US" sz="1600" noProof="1">
              <a:solidFill>
                <a:srgbClr val="4C4F69"/>
              </a:solidFill>
              <a:latin typeface="Victor Mono" panose="00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   States </a:t>
            </a:r>
            <a:r>
              <a:rPr lang="en-US" sz="1600" noProof="1">
                <a:solidFill>
                  <a:srgbClr val="179299"/>
                </a:solidFill>
                <a:latin typeface="Victor Mono" panose="00000509000000000000" pitchFamily="49" charset="0"/>
              </a:rPr>
              <a:t>=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i="1" noProof="1">
                <a:solidFill>
                  <a:srgbClr val="E64553"/>
                </a:solidFill>
                <a:latin typeface="Victor Mono" panose="00000509000000000000" pitchFamily="49" charset="0"/>
              </a:rPr>
              <a:t>states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;</a:t>
            </a:r>
            <a:endParaRPr lang="en-US" sz="1600" noProof="1">
              <a:solidFill>
                <a:srgbClr val="4C4F69"/>
              </a:solidFill>
              <a:latin typeface="Victor Mono" panose="00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   Alphabet </a:t>
            </a:r>
            <a:r>
              <a:rPr lang="en-US" sz="1600" noProof="1">
                <a:solidFill>
                  <a:srgbClr val="179299"/>
                </a:solidFill>
                <a:latin typeface="Victor Mono" panose="00000509000000000000" pitchFamily="49" charset="0"/>
              </a:rPr>
              <a:t>=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i="1" noProof="1">
                <a:solidFill>
                  <a:srgbClr val="E64553"/>
                </a:solidFill>
                <a:latin typeface="Victor Mono" panose="00000509000000000000" pitchFamily="49" charset="0"/>
              </a:rPr>
              <a:t>alphabet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;</a:t>
            </a:r>
            <a:endParaRPr lang="en-US" sz="1600" noProof="1">
              <a:solidFill>
                <a:srgbClr val="4C4F69"/>
              </a:solidFill>
              <a:latin typeface="Victor Mono" panose="00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b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   Transitions </a:t>
            </a:r>
            <a:r>
              <a:rPr lang="en-US" sz="1600" noProof="1">
                <a:solidFill>
                  <a:srgbClr val="179299"/>
                </a:solidFill>
                <a:latin typeface="Victor Mono" panose="00000509000000000000" pitchFamily="49" charset="0"/>
              </a:rPr>
              <a:t>=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noProof="1">
                <a:solidFill>
                  <a:srgbClr val="8839EF"/>
                </a:solidFill>
                <a:latin typeface="Victor Mono" panose="00000509000000000000" pitchFamily="49" charset="0"/>
              </a:rPr>
              <a:t>new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i="1" noProof="1">
                <a:solidFill>
                  <a:srgbClr val="DF8E1D"/>
                </a:solidFill>
                <a:latin typeface="Victor Mono" panose="00000509000000000000" pitchFamily="49" charset="0"/>
              </a:rPr>
              <a:t>List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&lt;</a:t>
            </a:r>
            <a:r>
              <a:rPr lang="en-US" sz="1600" i="1" noProof="1">
                <a:solidFill>
                  <a:srgbClr val="DF8E1D"/>
                </a:solidFill>
                <a:latin typeface="Victor Mono" panose="00000509000000000000" pitchFamily="49" charset="0"/>
              </a:rPr>
              <a:t>Transition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&gt;();</a:t>
            </a:r>
            <a:endParaRPr lang="en-US" sz="1600" noProof="1">
              <a:solidFill>
                <a:srgbClr val="4C4F69"/>
              </a:solidFill>
              <a:latin typeface="Victor Mono" panose="00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   </a:t>
            </a:r>
            <a:r>
              <a:rPr lang="en-US" sz="1600" noProof="1">
                <a:solidFill>
                  <a:srgbClr val="8839EF"/>
                </a:solidFill>
                <a:latin typeface="Victor Mono" panose="00000509000000000000" pitchFamily="49" charset="0"/>
              </a:rPr>
              <a:t>foreach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(</a:t>
            </a:r>
            <a:r>
              <a:rPr lang="en-US" sz="1600" i="1" noProof="1">
                <a:solidFill>
                  <a:srgbClr val="DF8E1D"/>
                </a:solidFill>
                <a:latin typeface="Victor Mono" panose="00000509000000000000" pitchFamily="49" charset="0"/>
              </a:rPr>
              <a:t>Transition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trans </a:t>
            </a:r>
            <a:r>
              <a:rPr lang="en-US" sz="1600" noProof="1">
                <a:solidFill>
                  <a:srgbClr val="8839EF"/>
                </a:solidFill>
                <a:latin typeface="Victor Mono" panose="00000509000000000000" pitchFamily="49" charset="0"/>
              </a:rPr>
              <a:t>in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i="1" noProof="1">
                <a:solidFill>
                  <a:srgbClr val="E64553"/>
                </a:solidFill>
                <a:latin typeface="Victor Mono" panose="00000509000000000000" pitchFamily="49" charset="0"/>
              </a:rPr>
              <a:t>transitions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)</a:t>
            </a:r>
            <a:endParaRPr lang="en-US" sz="1600" noProof="1">
              <a:solidFill>
                <a:srgbClr val="4C4F69"/>
              </a:solidFill>
              <a:latin typeface="Victor Mono" panose="00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noProof="1">
                <a:solidFill>
                  <a:srgbClr val="8839EF"/>
                </a:solidFill>
                <a:latin typeface="Victor Mono" panose="00000509000000000000" pitchFamily="49" charset="0"/>
              </a:rPr>
              <a:t>        if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(</a:t>
            </a:r>
            <a:r>
              <a:rPr lang="en-US" sz="1600" i="1" noProof="1">
                <a:solidFill>
                  <a:srgbClr val="1E66F5"/>
                </a:solidFill>
                <a:latin typeface="Victor Mono" panose="00000509000000000000" pitchFamily="49" charset="0"/>
              </a:rPr>
              <a:t>TransitionValid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(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trans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))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Transitions</a:t>
            </a:r>
            <a:r>
              <a:rPr lang="en-US" sz="1600" noProof="1">
                <a:solidFill>
                  <a:srgbClr val="179299"/>
                </a:solidFill>
                <a:latin typeface="Victor Mono" panose="00000509000000000000" pitchFamily="49" charset="0"/>
              </a:rPr>
              <a:t>.</a:t>
            </a:r>
            <a:r>
              <a:rPr lang="en-US" sz="1600" i="1" noProof="1">
                <a:solidFill>
                  <a:srgbClr val="1E66F5"/>
                </a:solidFill>
                <a:latin typeface="Victor Mono" panose="00000509000000000000" pitchFamily="49" charset="0"/>
              </a:rPr>
              <a:t>Add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(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trans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);</a:t>
            </a:r>
            <a:endParaRPr lang="en-US" sz="1600" noProof="1">
              <a:solidFill>
                <a:srgbClr val="4C4F69"/>
              </a:solidFill>
              <a:latin typeface="Victor Mono" panose="00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        </a:t>
            </a:r>
            <a:r>
              <a:rPr lang="en-US" sz="1600" noProof="1">
                <a:solidFill>
                  <a:srgbClr val="8839EF"/>
                </a:solidFill>
                <a:latin typeface="Victor Mono" panose="00000509000000000000" pitchFamily="49" charset="0"/>
              </a:rPr>
              <a:t>else throw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noProof="1">
                <a:solidFill>
                  <a:srgbClr val="8839EF"/>
                </a:solidFill>
                <a:latin typeface="Victor Mono" panose="00000509000000000000" pitchFamily="49" charset="0"/>
              </a:rPr>
              <a:t>new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i="1" noProof="1">
                <a:solidFill>
                  <a:srgbClr val="DF8E1D"/>
                </a:solidFill>
                <a:latin typeface="Victor Mono" panose="00000509000000000000" pitchFamily="49" charset="0"/>
              </a:rPr>
              <a:t>DataException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(</a:t>
            </a:r>
            <a:r>
              <a:rPr lang="en-US" sz="1600" noProof="1">
                <a:solidFill>
                  <a:srgbClr val="40A02B"/>
                </a:solidFill>
                <a:latin typeface="Victor Mono" panose="00000509000000000000" pitchFamily="49" charset="0"/>
              </a:rPr>
              <a:t>"Invalid transition list"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);</a:t>
            </a:r>
            <a:endParaRPr lang="en-US" sz="1600" noProof="1">
              <a:solidFill>
                <a:srgbClr val="4C4F69"/>
              </a:solidFill>
              <a:latin typeface="Victor Mono" panose="00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b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    </a:t>
            </a:r>
            <a:r>
              <a:rPr lang="en-US" sz="1600" noProof="1">
                <a:solidFill>
                  <a:srgbClr val="8839EF"/>
                </a:solidFill>
                <a:latin typeface="Victor Mono" panose="00000509000000000000" pitchFamily="49" charset="0"/>
              </a:rPr>
              <a:t>if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(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States</a:t>
            </a:r>
            <a:r>
              <a:rPr lang="en-US" sz="1600" noProof="1">
                <a:solidFill>
                  <a:srgbClr val="179299"/>
                </a:solidFill>
                <a:latin typeface="Victor Mono" panose="00000509000000000000" pitchFamily="49" charset="0"/>
              </a:rPr>
              <a:t>.</a:t>
            </a:r>
            <a:r>
              <a:rPr lang="en-US" sz="1600" i="1" noProof="1">
                <a:solidFill>
                  <a:srgbClr val="1E66F5"/>
                </a:solidFill>
                <a:latin typeface="Victor Mono" panose="00000509000000000000" pitchFamily="49" charset="0"/>
              </a:rPr>
              <a:t>Contains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(</a:t>
            </a:r>
            <a:r>
              <a:rPr lang="en-US" sz="1600" i="1" noProof="1">
                <a:solidFill>
                  <a:srgbClr val="E64553"/>
                </a:solidFill>
                <a:latin typeface="Victor Mono" panose="00000509000000000000" pitchFamily="49" charset="0"/>
              </a:rPr>
              <a:t>initialState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))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InitialState </a:t>
            </a:r>
            <a:r>
              <a:rPr lang="en-US" sz="1600" noProof="1">
                <a:solidFill>
                  <a:srgbClr val="179299"/>
                </a:solidFill>
                <a:latin typeface="Victor Mono" panose="00000509000000000000" pitchFamily="49" charset="0"/>
              </a:rPr>
              <a:t>=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i="1" noProof="1">
                <a:solidFill>
                  <a:srgbClr val="E64553"/>
                </a:solidFill>
                <a:latin typeface="Victor Mono" panose="00000509000000000000" pitchFamily="49" charset="0"/>
              </a:rPr>
              <a:t>initialState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;</a:t>
            </a:r>
            <a:endParaRPr lang="en-US" sz="1600" noProof="1">
              <a:solidFill>
                <a:srgbClr val="4C4F69"/>
              </a:solidFill>
              <a:latin typeface="Victor Mono" panose="00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    </a:t>
            </a:r>
            <a:r>
              <a:rPr lang="en-US" sz="1600" noProof="1">
                <a:solidFill>
                  <a:srgbClr val="8839EF"/>
                </a:solidFill>
                <a:latin typeface="Victor Mono" panose="00000509000000000000" pitchFamily="49" charset="0"/>
              </a:rPr>
              <a:t>else throw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noProof="1">
                <a:solidFill>
                  <a:srgbClr val="8839EF"/>
                </a:solidFill>
                <a:latin typeface="Victor Mono" panose="00000509000000000000" pitchFamily="49" charset="0"/>
              </a:rPr>
              <a:t>new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i="1" noProof="1">
                <a:solidFill>
                  <a:srgbClr val="DF8E1D"/>
                </a:solidFill>
                <a:latin typeface="Victor Mono" panose="00000509000000000000" pitchFamily="49" charset="0"/>
              </a:rPr>
              <a:t>DataException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(</a:t>
            </a:r>
            <a:r>
              <a:rPr lang="en-US" sz="1600" noProof="1">
                <a:solidFill>
                  <a:srgbClr val="40A02B"/>
                </a:solidFill>
                <a:latin typeface="Victor Mono" panose="00000509000000000000" pitchFamily="49" charset="0"/>
              </a:rPr>
              <a:t>"Invalid initial state"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);</a:t>
            </a:r>
            <a:endParaRPr lang="en-US" sz="1600" noProof="1">
              <a:solidFill>
                <a:srgbClr val="4C4F69"/>
              </a:solidFill>
              <a:latin typeface="Victor Mono" panose="00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b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    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FinalStates </a:t>
            </a:r>
            <a:r>
              <a:rPr lang="en-US" sz="1600" noProof="1">
                <a:solidFill>
                  <a:srgbClr val="179299"/>
                </a:solidFill>
                <a:latin typeface="Victor Mono" panose="00000509000000000000" pitchFamily="49" charset="0"/>
              </a:rPr>
              <a:t>=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noProof="1">
                <a:solidFill>
                  <a:srgbClr val="8839EF"/>
                </a:solidFill>
                <a:latin typeface="Victor Mono" panose="00000509000000000000" pitchFamily="49" charset="0"/>
              </a:rPr>
              <a:t>new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i="1" noProof="1">
                <a:solidFill>
                  <a:srgbClr val="DF8E1D"/>
                </a:solidFill>
                <a:latin typeface="Victor Mono" panose="00000509000000000000" pitchFamily="49" charset="0"/>
              </a:rPr>
              <a:t>List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&lt;</a:t>
            </a:r>
            <a:r>
              <a:rPr lang="en-US" sz="1600" noProof="1">
                <a:solidFill>
                  <a:srgbClr val="8839EF"/>
                </a:solidFill>
                <a:latin typeface="Victor Mono" panose="00000509000000000000" pitchFamily="49" charset="0"/>
              </a:rPr>
              <a:t>string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&gt;();</a:t>
            </a:r>
            <a:endParaRPr lang="en-US" sz="1600" noProof="1">
              <a:solidFill>
                <a:srgbClr val="4C4F69"/>
              </a:solidFill>
              <a:latin typeface="Victor Mono" panose="00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    </a:t>
            </a:r>
            <a:r>
              <a:rPr lang="en-US" sz="1600" noProof="1">
                <a:solidFill>
                  <a:srgbClr val="8839EF"/>
                </a:solidFill>
                <a:latin typeface="Victor Mono" panose="00000509000000000000" pitchFamily="49" charset="0"/>
              </a:rPr>
              <a:t>foreach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(</a:t>
            </a:r>
            <a:r>
              <a:rPr lang="en-US" sz="1600" noProof="1">
                <a:solidFill>
                  <a:srgbClr val="8839EF"/>
                </a:solidFill>
                <a:latin typeface="Victor Mono" panose="00000509000000000000" pitchFamily="49" charset="0"/>
              </a:rPr>
              <a:t>string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state </a:t>
            </a:r>
            <a:r>
              <a:rPr lang="en-US" sz="1600" noProof="1">
                <a:solidFill>
                  <a:srgbClr val="8839EF"/>
                </a:solidFill>
                <a:latin typeface="Victor Mono" panose="00000509000000000000" pitchFamily="49" charset="0"/>
              </a:rPr>
              <a:t>in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i="1" noProof="1">
                <a:solidFill>
                  <a:srgbClr val="E64553"/>
                </a:solidFill>
                <a:latin typeface="Victor Mono" panose="00000509000000000000" pitchFamily="49" charset="0"/>
              </a:rPr>
              <a:t>finalStates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)</a:t>
            </a:r>
            <a:endParaRPr lang="en-US" sz="1600" noProof="1">
              <a:solidFill>
                <a:srgbClr val="4C4F69"/>
              </a:solidFill>
              <a:latin typeface="Victor Mono" panose="00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        </a:t>
            </a:r>
            <a:r>
              <a:rPr lang="en-US" sz="1600" noProof="1">
                <a:solidFill>
                  <a:srgbClr val="8839EF"/>
                </a:solidFill>
                <a:latin typeface="Victor Mono" panose="00000509000000000000" pitchFamily="49" charset="0"/>
              </a:rPr>
              <a:t>if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(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States</a:t>
            </a:r>
            <a:r>
              <a:rPr lang="en-US" sz="1600" noProof="1">
                <a:solidFill>
                  <a:srgbClr val="179299"/>
                </a:solidFill>
                <a:latin typeface="Victor Mono" panose="00000509000000000000" pitchFamily="49" charset="0"/>
              </a:rPr>
              <a:t>.</a:t>
            </a:r>
            <a:r>
              <a:rPr lang="en-US" sz="1600" i="1" noProof="1">
                <a:solidFill>
                  <a:srgbClr val="1E66F5"/>
                </a:solidFill>
                <a:latin typeface="Victor Mono" panose="00000509000000000000" pitchFamily="49" charset="0"/>
              </a:rPr>
              <a:t>Contains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(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state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))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FinalStates</a:t>
            </a:r>
            <a:r>
              <a:rPr lang="en-US" sz="1600" noProof="1">
                <a:solidFill>
                  <a:srgbClr val="179299"/>
                </a:solidFill>
                <a:latin typeface="Victor Mono" panose="00000509000000000000" pitchFamily="49" charset="0"/>
              </a:rPr>
              <a:t>.</a:t>
            </a:r>
            <a:r>
              <a:rPr lang="en-US" sz="1600" i="1" noProof="1">
                <a:solidFill>
                  <a:srgbClr val="1E66F5"/>
                </a:solidFill>
                <a:latin typeface="Victor Mono" panose="00000509000000000000" pitchFamily="49" charset="0"/>
              </a:rPr>
              <a:t>Add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(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state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);</a:t>
            </a:r>
            <a:endParaRPr lang="en-US" sz="1600" noProof="1">
              <a:solidFill>
                <a:srgbClr val="4C4F69"/>
              </a:solidFill>
              <a:latin typeface="Victor Mono" panose="00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        </a:t>
            </a:r>
            <a:r>
              <a:rPr lang="en-US" sz="1600" noProof="1">
                <a:solidFill>
                  <a:srgbClr val="8839EF"/>
                </a:solidFill>
                <a:latin typeface="Victor Mono" panose="00000509000000000000" pitchFamily="49" charset="0"/>
              </a:rPr>
              <a:t>else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noProof="1">
                <a:solidFill>
                  <a:srgbClr val="8839EF"/>
                </a:solidFill>
                <a:latin typeface="Victor Mono" panose="00000509000000000000" pitchFamily="49" charset="0"/>
              </a:rPr>
              <a:t>throw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noProof="1">
                <a:solidFill>
                  <a:srgbClr val="8839EF"/>
                </a:solidFill>
                <a:latin typeface="Victor Mono" panose="00000509000000000000" pitchFamily="49" charset="0"/>
              </a:rPr>
              <a:t>new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i="1" noProof="1">
                <a:solidFill>
                  <a:srgbClr val="DF8E1D"/>
                </a:solidFill>
                <a:latin typeface="Victor Mono" panose="00000509000000000000" pitchFamily="49" charset="0"/>
              </a:rPr>
              <a:t>DataException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(</a:t>
            </a:r>
            <a:r>
              <a:rPr lang="en-US" sz="1600" noProof="1">
                <a:solidFill>
                  <a:srgbClr val="40A02B"/>
                </a:solidFill>
                <a:latin typeface="Victor Mono" panose="00000509000000000000" pitchFamily="49" charset="0"/>
              </a:rPr>
              <a:t>"Invalid final state list"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);</a:t>
            </a:r>
            <a:endParaRPr lang="en-US" sz="1600" noProof="1">
              <a:solidFill>
                <a:srgbClr val="4C4F69"/>
              </a:solidFill>
              <a:latin typeface="Victor Mono" panose="00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7C7F93"/>
                </a:solidFill>
                <a:latin typeface="Victor Mono" panose="00000509000000000000" pitchFamily="49" charset="0"/>
              </a:rPr>
              <a:t>}</a:t>
            </a:r>
            <a:endParaRPr lang="en-US" sz="1600" dirty="0">
              <a:solidFill>
                <a:srgbClr val="4C4F69"/>
              </a:solidFill>
              <a:latin typeface="Victor Mono" panose="00000509000000000000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517114-C743-039C-B397-0CB0D3A83ADF}"/>
              </a:ext>
            </a:extLst>
          </p:cNvPr>
          <p:cNvSpPr txBox="1"/>
          <p:nvPr/>
        </p:nvSpPr>
        <p:spPr>
          <a:xfrm>
            <a:off x="7552803" y="398607"/>
            <a:ext cx="350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600" noProof="1">
                <a:latin typeface="Victor Mono" panose="00000509000000000000" pitchFamily="49" charset="0"/>
              </a:rPr>
              <a:t>Constructorul</a:t>
            </a:r>
          </a:p>
          <a:p>
            <a:pPr>
              <a:spcAft>
                <a:spcPts val="1200"/>
              </a:spcAft>
            </a:pPr>
            <a:r>
              <a:rPr lang="ro-RO" sz="3600" noProof="1">
                <a:latin typeface="Victor Mono" panose="00000509000000000000" pitchFamily="49" charset="0"/>
              </a:rPr>
              <a:t>Clasei AFD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16995FE6-31BE-9EBD-1F42-1B940664A50D}"/>
              </a:ext>
            </a:extLst>
          </p:cNvPr>
          <p:cNvSpPr/>
          <p:nvPr/>
        </p:nvSpPr>
        <p:spPr>
          <a:xfrm>
            <a:off x="7861954" y="5480058"/>
            <a:ext cx="915370" cy="1012277"/>
          </a:xfrm>
          <a:custGeom>
            <a:avLst/>
            <a:gdLst>
              <a:gd name="connsiteX0" fmla="*/ 0 w 1048702"/>
              <a:gd name="connsiteY0" fmla="*/ 869723 h 869723"/>
              <a:gd name="connsiteX1" fmla="*/ 310038 w 1048702"/>
              <a:gd name="connsiteY1" fmla="*/ 0 h 869723"/>
              <a:gd name="connsiteX2" fmla="*/ 1048702 w 1048702"/>
              <a:gd name="connsiteY2" fmla="*/ 869723 h 869723"/>
              <a:gd name="connsiteX3" fmla="*/ 0 w 1048702"/>
              <a:gd name="connsiteY3" fmla="*/ 869723 h 869723"/>
              <a:gd name="connsiteX0" fmla="*/ 0 w 1053465"/>
              <a:gd name="connsiteY0" fmla="*/ 1033463 h 1033463"/>
              <a:gd name="connsiteX1" fmla="*/ 310038 w 1053465"/>
              <a:gd name="connsiteY1" fmla="*/ 163740 h 1033463"/>
              <a:gd name="connsiteX2" fmla="*/ 1053465 w 1053465"/>
              <a:gd name="connsiteY2" fmla="*/ 0 h 1033463"/>
              <a:gd name="connsiteX3" fmla="*/ 0 w 1053465"/>
              <a:gd name="connsiteY3" fmla="*/ 1033463 h 1033463"/>
              <a:gd name="connsiteX0" fmla="*/ 0 w 1039177"/>
              <a:gd name="connsiteY0" fmla="*/ 1019175 h 1019175"/>
              <a:gd name="connsiteX1" fmla="*/ 310038 w 1039177"/>
              <a:gd name="connsiteY1" fmla="*/ 149452 h 1019175"/>
              <a:gd name="connsiteX2" fmla="*/ 1039177 w 1039177"/>
              <a:gd name="connsiteY2" fmla="*/ 0 h 1019175"/>
              <a:gd name="connsiteX3" fmla="*/ 0 w 1039177"/>
              <a:gd name="connsiteY3" fmla="*/ 1019175 h 1019175"/>
              <a:gd name="connsiteX0" fmla="*/ 0 w 1053465"/>
              <a:gd name="connsiteY0" fmla="*/ 1023938 h 1023938"/>
              <a:gd name="connsiteX1" fmla="*/ 310038 w 1053465"/>
              <a:gd name="connsiteY1" fmla="*/ 154215 h 1023938"/>
              <a:gd name="connsiteX2" fmla="*/ 1053465 w 1053465"/>
              <a:gd name="connsiteY2" fmla="*/ 0 h 1023938"/>
              <a:gd name="connsiteX3" fmla="*/ 0 w 1053465"/>
              <a:gd name="connsiteY3" fmla="*/ 1023938 h 1023938"/>
              <a:gd name="connsiteX0" fmla="*/ 0 w 1053465"/>
              <a:gd name="connsiteY0" fmla="*/ 1023938 h 1023938"/>
              <a:gd name="connsiteX1" fmla="*/ 300513 w 1053465"/>
              <a:gd name="connsiteY1" fmla="*/ 287565 h 1023938"/>
              <a:gd name="connsiteX2" fmla="*/ 1053465 w 1053465"/>
              <a:gd name="connsiteY2" fmla="*/ 0 h 1023938"/>
              <a:gd name="connsiteX3" fmla="*/ 0 w 1053465"/>
              <a:gd name="connsiteY3" fmla="*/ 1023938 h 1023938"/>
              <a:gd name="connsiteX0" fmla="*/ 0 w 1053465"/>
              <a:gd name="connsiteY0" fmla="*/ 1023938 h 1023938"/>
              <a:gd name="connsiteX1" fmla="*/ 281463 w 1053465"/>
              <a:gd name="connsiteY1" fmla="*/ 235178 h 1023938"/>
              <a:gd name="connsiteX2" fmla="*/ 1053465 w 1053465"/>
              <a:gd name="connsiteY2" fmla="*/ 0 h 1023938"/>
              <a:gd name="connsiteX3" fmla="*/ 0 w 1053465"/>
              <a:gd name="connsiteY3" fmla="*/ 1023938 h 1023938"/>
              <a:gd name="connsiteX0" fmla="*/ 0 w 1029653"/>
              <a:gd name="connsiteY0" fmla="*/ 1004888 h 1004888"/>
              <a:gd name="connsiteX1" fmla="*/ 281463 w 1029653"/>
              <a:gd name="connsiteY1" fmla="*/ 216128 h 1004888"/>
              <a:gd name="connsiteX2" fmla="*/ 1029653 w 1029653"/>
              <a:gd name="connsiteY2" fmla="*/ 0 h 1004888"/>
              <a:gd name="connsiteX3" fmla="*/ 0 w 1029653"/>
              <a:gd name="connsiteY3" fmla="*/ 1004888 h 1004888"/>
              <a:gd name="connsiteX0" fmla="*/ 0 w 1039178"/>
              <a:gd name="connsiteY0" fmla="*/ 1023938 h 1023938"/>
              <a:gd name="connsiteX1" fmla="*/ 281463 w 1039178"/>
              <a:gd name="connsiteY1" fmla="*/ 235178 h 1023938"/>
              <a:gd name="connsiteX2" fmla="*/ 1039178 w 1039178"/>
              <a:gd name="connsiteY2" fmla="*/ 0 h 1023938"/>
              <a:gd name="connsiteX3" fmla="*/ 0 w 1039178"/>
              <a:gd name="connsiteY3" fmla="*/ 1023938 h 1023938"/>
              <a:gd name="connsiteX0" fmla="*/ 0 w 1024891"/>
              <a:gd name="connsiteY0" fmla="*/ 1023938 h 1023938"/>
              <a:gd name="connsiteX1" fmla="*/ 281463 w 1024891"/>
              <a:gd name="connsiteY1" fmla="*/ 235178 h 1023938"/>
              <a:gd name="connsiteX2" fmla="*/ 1024891 w 1024891"/>
              <a:gd name="connsiteY2" fmla="*/ 0 h 1023938"/>
              <a:gd name="connsiteX3" fmla="*/ 0 w 1024891"/>
              <a:gd name="connsiteY3" fmla="*/ 1023938 h 1023938"/>
              <a:gd name="connsiteX0" fmla="*/ 0 w 1010604"/>
              <a:gd name="connsiteY0" fmla="*/ 1004888 h 1004888"/>
              <a:gd name="connsiteX1" fmla="*/ 267176 w 1010604"/>
              <a:gd name="connsiteY1" fmla="*/ 235178 h 1004888"/>
              <a:gd name="connsiteX2" fmla="*/ 1010604 w 1010604"/>
              <a:gd name="connsiteY2" fmla="*/ 0 h 1004888"/>
              <a:gd name="connsiteX3" fmla="*/ 0 w 1010604"/>
              <a:gd name="connsiteY3" fmla="*/ 1004888 h 1004888"/>
              <a:gd name="connsiteX0" fmla="*/ 0 w 1015367"/>
              <a:gd name="connsiteY0" fmla="*/ 995363 h 995363"/>
              <a:gd name="connsiteX1" fmla="*/ 271939 w 1015367"/>
              <a:gd name="connsiteY1" fmla="*/ 235178 h 995363"/>
              <a:gd name="connsiteX2" fmla="*/ 1015367 w 1015367"/>
              <a:gd name="connsiteY2" fmla="*/ 0 h 995363"/>
              <a:gd name="connsiteX3" fmla="*/ 0 w 1015367"/>
              <a:gd name="connsiteY3" fmla="*/ 995363 h 995363"/>
              <a:gd name="connsiteX0" fmla="*/ 0 w 1010604"/>
              <a:gd name="connsiteY0" fmla="*/ 1014413 h 1014413"/>
              <a:gd name="connsiteX1" fmla="*/ 267176 w 1010604"/>
              <a:gd name="connsiteY1" fmla="*/ 235178 h 1014413"/>
              <a:gd name="connsiteX2" fmla="*/ 1010604 w 1010604"/>
              <a:gd name="connsiteY2" fmla="*/ 0 h 1014413"/>
              <a:gd name="connsiteX3" fmla="*/ 0 w 1010604"/>
              <a:gd name="connsiteY3" fmla="*/ 1014413 h 1014413"/>
              <a:gd name="connsiteX0" fmla="*/ 0 w 1010604"/>
              <a:gd name="connsiteY0" fmla="*/ 1014413 h 1014413"/>
              <a:gd name="connsiteX1" fmla="*/ 219551 w 1010604"/>
              <a:gd name="connsiteY1" fmla="*/ 320903 h 1014413"/>
              <a:gd name="connsiteX2" fmla="*/ 1010604 w 1010604"/>
              <a:gd name="connsiteY2" fmla="*/ 0 h 1014413"/>
              <a:gd name="connsiteX3" fmla="*/ 0 w 1010604"/>
              <a:gd name="connsiteY3" fmla="*/ 1014413 h 1014413"/>
              <a:gd name="connsiteX0" fmla="*/ 0 w 1010604"/>
              <a:gd name="connsiteY0" fmla="*/ 1014413 h 1014413"/>
              <a:gd name="connsiteX1" fmla="*/ 257651 w 1010604"/>
              <a:gd name="connsiteY1" fmla="*/ 297091 h 1014413"/>
              <a:gd name="connsiteX2" fmla="*/ 1010604 w 1010604"/>
              <a:gd name="connsiteY2" fmla="*/ 0 h 1014413"/>
              <a:gd name="connsiteX3" fmla="*/ 0 w 1010604"/>
              <a:gd name="connsiteY3" fmla="*/ 1014413 h 1014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0604" h="1014413">
                <a:moveTo>
                  <a:pt x="0" y="1014413"/>
                </a:moveTo>
                <a:lnTo>
                  <a:pt x="257651" y="297091"/>
                </a:lnTo>
                <a:lnTo>
                  <a:pt x="1010604" y="0"/>
                </a:lnTo>
                <a:lnTo>
                  <a:pt x="0" y="1014413"/>
                </a:lnTo>
                <a:close/>
              </a:path>
            </a:pathLst>
          </a:custGeom>
          <a:solidFill>
            <a:srgbClr val="C4BAB7">
              <a:alpha val="30196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198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0B58AAF3-4C4C-642C-4A4A-7D372D133BD2}"/>
              </a:ext>
            </a:extLst>
          </p:cNvPr>
          <p:cNvSpPr txBox="1">
            <a:spLocks/>
          </p:cNvSpPr>
          <p:nvPr/>
        </p:nvSpPr>
        <p:spPr>
          <a:xfrm>
            <a:off x="402336" y="290322"/>
            <a:ext cx="8364592" cy="6222964"/>
          </a:xfrm>
          <a:custGeom>
            <a:avLst/>
            <a:gdLst>
              <a:gd name="connsiteX0" fmla="*/ 0 w 9290304"/>
              <a:gd name="connsiteY0" fmla="*/ 0 h 5413366"/>
              <a:gd name="connsiteX1" fmla="*/ 7732996 w 9290304"/>
              <a:gd name="connsiteY1" fmla="*/ 0 h 5413366"/>
              <a:gd name="connsiteX2" fmla="*/ 7732996 w 9290304"/>
              <a:gd name="connsiteY2" fmla="*/ 1254721 h 5413366"/>
              <a:gd name="connsiteX3" fmla="*/ 9288430 w 9290304"/>
              <a:gd name="connsiteY3" fmla="*/ 1254721 h 5413366"/>
              <a:gd name="connsiteX4" fmla="*/ 9288419 w 9290304"/>
              <a:gd name="connsiteY4" fmla="*/ 1261694 h 5413366"/>
              <a:gd name="connsiteX5" fmla="*/ 9290304 w 9290304"/>
              <a:gd name="connsiteY5" fmla="*/ 4511120 h 5413366"/>
              <a:gd name="connsiteX6" fmla="*/ 8244057 w 9290304"/>
              <a:gd name="connsiteY6" fmla="*/ 5413366 h 5413366"/>
              <a:gd name="connsiteX7" fmla="*/ 0 w 9290304"/>
              <a:gd name="connsiteY7" fmla="*/ 5413366 h 5413366"/>
              <a:gd name="connsiteX8" fmla="*/ 0 w 9290304"/>
              <a:gd name="connsiteY8" fmla="*/ 5413366 h 541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90304" h="5413366">
                <a:moveTo>
                  <a:pt x="0" y="0"/>
                </a:moveTo>
                <a:lnTo>
                  <a:pt x="7732996" y="0"/>
                </a:lnTo>
                <a:lnTo>
                  <a:pt x="7732996" y="1254721"/>
                </a:lnTo>
                <a:lnTo>
                  <a:pt x="9288430" y="1254721"/>
                </a:lnTo>
                <a:lnTo>
                  <a:pt x="9288419" y="1261694"/>
                </a:lnTo>
                <a:cubicBezTo>
                  <a:pt x="9289047" y="2380064"/>
                  <a:pt x="9289676" y="3392751"/>
                  <a:pt x="9290304" y="4511120"/>
                </a:cubicBezTo>
                <a:lnTo>
                  <a:pt x="8244057" y="5413366"/>
                </a:lnTo>
                <a:lnTo>
                  <a:pt x="0" y="5413366"/>
                </a:lnTo>
                <a:lnTo>
                  <a:pt x="0" y="5413366"/>
                </a:lnTo>
                <a:close/>
              </a:path>
            </a:pathLst>
          </a:custGeom>
          <a:solidFill>
            <a:srgbClr val="FEF3ED">
              <a:alpha val="29804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noProof="1">
                <a:solidFill>
                  <a:srgbClr val="8839EF"/>
                </a:solidFill>
                <a:latin typeface="Victor Mono" panose="00000509000000000000" pitchFamily="49" charset="0"/>
              </a:rPr>
              <a:t>public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i="1" noProof="1">
                <a:solidFill>
                  <a:srgbClr val="DF8E1D"/>
                </a:solidFill>
                <a:latin typeface="Victor Mono" panose="00000509000000000000" pitchFamily="49" charset="0"/>
              </a:rPr>
              <a:t>DFA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(</a:t>
            </a:r>
            <a:r>
              <a:rPr lang="en-US" sz="1600" i="1" noProof="1">
                <a:solidFill>
                  <a:srgbClr val="DF8E1D"/>
                </a:solidFill>
                <a:latin typeface="Victor Mono" panose="00000509000000000000" pitchFamily="49" charset="0"/>
              </a:rPr>
              <a:t>List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&lt;</a:t>
            </a:r>
            <a:r>
              <a:rPr lang="en-US" sz="1600" noProof="1">
                <a:solidFill>
                  <a:srgbClr val="8839EF"/>
                </a:solidFill>
                <a:latin typeface="Victor Mono" panose="00000509000000000000" pitchFamily="49" charset="0"/>
              </a:rPr>
              <a:t>string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&gt;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i="1" noProof="1">
                <a:solidFill>
                  <a:srgbClr val="E64553"/>
                </a:solidFill>
                <a:latin typeface="Victor Mono" panose="00000509000000000000" pitchFamily="49" charset="0"/>
              </a:rPr>
              <a:t>states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,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i="1" noProof="1">
                <a:solidFill>
                  <a:srgbClr val="DF8E1D"/>
                </a:solidFill>
                <a:latin typeface="Victor Mono" panose="00000509000000000000" pitchFamily="49" charset="0"/>
              </a:rPr>
              <a:t>List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&lt;</a:t>
            </a:r>
            <a:r>
              <a:rPr lang="en-US" sz="1600" noProof="1">
                <a:solidFill>
                  <a:srgbClr val="8839EF"/>
                </a:solidFill>
                <a:latin typeface="Victor Mono" panose="00000509000000000000" pitchFamily="49" charset="0"/>
              </a:rPr>
              <a:t>char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&gt;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i="1" noProof="1">
                <a:solidFill>
                  <a:srgbClr val="E64553"/>
                </a:solidFill>
                <a:latin typeface="Victor Mono" panose="00000509000000000000" pitchFamily="49" charset="0"/>
              </a:rPr>
              <a:t>alphabet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,</a:t>
            </a:r>
            <a:b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          </a:t>
            </a:r>
            <a:r>
              <a:rPr lang="en-US" sz="1600" i="1" noProof="1">
                <a:solidFill>
                  <a:srgbClr val="DF8E1D"/>
                </a:solidFill>
                <a:latin typeface="Victor Mono" panose="00000509000000000000" pitchFamily="49" charset="0"/>
              </a:rPr>
              <a:t>List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&lt;</a:t>
            </a:r>
            <a:r>
              <a:rPr lang="en-US" sz="1600" i="1" noProof="1">
                <a:solidFill>
                  <a:srgbClr val="DF8E1D"/>
                </a:solidFill>
                <a:latin typeface="Victor Mono" panose="00000509000000000000" pitchFamily="49" charset="0"/>
              </a:rPr>
              <a:t>Transition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&gt;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i="1" noProof="1">
                <a:solidFill>
                  <a:srgbClr val="E64553"/>
                </a:solidFill>
                <a:latin typeface="Victor Mono" panose="00000509000000000000" pitchFamily="49" charset="0"/>
              </a:rPr>
              <a:t>transitions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,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noProof="1">
                <a:solidFill>
                  <a:srgbClr val="8839EF"/>
                </a:solidFill>
                <a:latin typeface="Victor Mono" panose="00000509000000000000" pitchFamily="49" charset="0"/>
              </a:rPr>
              <a:t>string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i="1" noProof="1">
                <a:solidFill>
                  <a:srgbClr val="E64553"/>
                </a:solidFill>
                <a:latin typeface="Victor Mono" panose="00000509000000000000" pitchFamily="49" charset="0"/>
              </a:rPr>
              <a:t>initialState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,</a:t>
            </a:r>
            <a:b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          </a:t>
            </a:r>
            <a:r>
              <a:rPr lang="en-US" sz="1600" i="1" noProof="1">
                <a:solidFill>
                  <a:srgbClr val="DF8E1D"/>
                </a:solidFill>
                <a:latin typeface="Victor Mono" panose="00000509000000000000" pitchFamily="49" charset="0"/>
              </a:rPr>
              <a:t>List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&lt;</a:t>
            </a:r>
            <a:r>
              <a:rPr lang="en-US" sz="1600" noProof="1">
                <a:solidFill>
                  <a:srgbClr val="8839EF"/>
                </a:solidFill>
                <a:latin typeface="Victor Mono" panose="00000509000000000000" pitchFamily="49" charset="0"/>
              </a:rPr>
              <a:t>string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&gt;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i="1" noProof="1">
                <a:solidFill>
                  <a:srgbClr val="E64553"/>
                </a:solidFill>
                <a:latin typeface="Victor Mono" panose="00000509000000000000" pitchFamily="49" charset="0"/>
              </a:rPr>
              <a:t>finalStates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)</a:t>
            </a:r>
            <a:endParaRPr lang="en-US" sz="1600" noProof="1">
              <a:solidFill>
                <a:srgbClr val="4C4F69"/>
              </a:solidFill>
              <a:latin typeface="Victor Mono" panose="00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{</a:t>
            </a:r>
            <a:endParaRPr lang="en-US" sz="1600" noProof="1">
              <a:solidFill>
                <a:srgbClr val="4C4F69"/>
              </a:solidFill>
              <a:latin typeface="Victor Mono" panose="00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   States </a:t>
            </a:r>
            <a:r>
              <a:rPr lang="en-US" sz="1600" noProof="1">
                <a:solidFill>
                  <a:srgbClr val="179299"/>
                </a:solidFill>
                <a:latin typeface="Victor Mono" panose="00000509000000000000" pitchFamily="49" charset="0"/>
              </a:rPr>
              <a:t>=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i="1" noProof="1">
                <a:solidFill>
                  <a:srgbClr val="E64553"/>
                </a:solidFill>
                <a:latin typeface="Victor Mono" panose="00000509000000000000" pitchFamily="49" charset="0"/>
              </a:rPr>
              <a:t>states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;</a:t>
            </a:r>
            <a:endParaRPr lang="en-US" sz="1600" noProof="1">
              <a:solidFill>
                <a:srgbClr val="4C4F69"/>
              </a:solidFill>
              <a:latin typeface="Victor Mono" panose="00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   Alphabet </a:t>
            </a:r>
            <a:r>
              <a:rPr lang="en-US" sz="1600" noProof="1">
                <a:solidFill>
                  <a:srgbClr val="179299"/>
                </a:solidFill>
                <a:latin typeface="Victor Mono" panose="00000509000000000000" pitchFamily="49" charset="0"/>
              </a:rPr>
              <a:t>=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i="1" noProof="1">
                <a:solidFill>
                  <a:srgbClr val="E64553"/>
                </a:solidFill>
                <a:latin typeface="Victor Mono" panose="00000509000000000000" pitchFamily="49" charset="0"/>
              </a:rPr>
              <a:t>alphabet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;</a:t>
            </a:r>
            <a:endParaRPr lang="en-US" sz="1600" noProof="1">
              <a:solidFill>
                <a:srgbClr val="4C4F69"/>
              </a:solidFill>
              <a:latin typeface="Victor Mono" panose="00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b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   Transitions </a:t>
            </a:r>
            <a:r>
              <a:rPr lang="en-US" sz="1600" noProof="1">
                <a:solidFill>
                  <a:srgbClr val="179299"/>
                </a:solidFill>
                <a:latin typeface="Victor Mono" panose="00000509000000000000" pitchFamily="49" charset="0"/>
              </a:rPr>
              <a:t>=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noProof="1">
                <a:solidFill>
                  <a:srgbClr val="8839EF"/>
                </a:solidFill>
                <a:latin typeface="Victor Mono" panose="00000509000000000000" pitchFamily="49" charset="0"/>
              </a:rPr>
              <a:t>new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i="1" noProof="1">
                <a:solidFill>
                  <a:srgbClr val="DF8E1D"/>
                </a:solidFill>
                <a:latin typeface="Victor Mono" panose="00000509000000000000" pitchFamily="49" charset="0"/>
              </a:rPr>
              <a:t>List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&lt;</a:t>
            </a:r>
            <a:r>
              <a:rPr lang="en-US" sz="1600" i="1" noProof="1">
                <a:solidFill>
                  <a:srgbClr val="DF8E1D"/>
                </a:solidFill>
                <a:latin typeface="Victor Mono" panose="00000509000000000000" pitchFamily="49" charset="0"/>
              </a:rPr>
              <a:t>Transition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&gt;();</a:t>
            </a:r>
            <a:endParaRPr lang="en-US" sz="1600" noProof="1">
              <a:solidFill>
                <a:srgbClr val="4C4F69"/>
              </a:solidFill>
              <a:latin typeface="Victor Mono" panose="00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   </a:t>
            </a:r>
            <a:r>
              <a:rPr lang="en-US" sz="1600" noProof="1">
                <a:solidFill>
                  <a:srgbClr val="8839EF"/>
                </a:solidFill>
                <a:latin typeface="Victor Mono" panose="00000509000000000000" pitchFamily="49" charset="0"/>
              </a:rPr>
              <a:t>foreach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(</a:t>
            </a:r>
            <a:r>
              <a:rPr lang="en-US" sz="1600" i="1" noProof="1">
                <a:solidFill>
                  <a:srgbClr val="DF8E1D"/>
                </a:solidFill>
                <a:latin typeface="Victor Mono" panose="00000509000000000000" pitchFamily="49" charset="0"/>
              </a:rPr>
              <a:t>Transition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trans </a:t>
            </a:r>
            <a:r>
              <a:rPr lang="en-US" sz="1600" noProof="1">
                <a:solidFill>
                  <a:srgbClr val="8839EF"/>
                </a:solidFill>
                <a:latin typeface="Victor Mono" panose="00000509000000000000" pitchFamily="49" charset="0"/>
              </a:rPr>
              <a:t>in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i="1" noProof="1">
                <a:solidFill>
                  <a:srgbClr val="E64553"/>
                </a:solidFill>
                <a:latin typeface="Victor Mono" panose="00000509000000000000" pitchFamily="49" charset="0"/>
              </a:rPr>
              <a:t>transitions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)</a:t>
            </a:r>
            <a:endParaRPr lang="en-US" sz="1600" noProof="1">
              <a:solidFill>
                <a:srgbClr val="4C4F69"/>
              </a:solidFill>
              <a:latin typeface="Victor Mono" panose="00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noProof="1">
                <a:solidFill>
                  <a:srgbClr val="8839EF"/>
                </a:solidFill>
                <a:latin typeface="Victor Mono" panose="00000509000000000000" pitchFamily="49" charset="0"/>
              </a:rPr>
              <a:t>        if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(</a:t>
            </a:r>
            <a:r>
              <a:rPr lang="en-US" sz="1600" i="1" noProof="1">
                <a:solidFill>
                  <a:srgbClr val="1E66F5"/>
                </a:solidFill>
                <a:latin typeface="Victor Mono" panose="00000509000000000000" pitchFamily="49" charset="0"/>
              </a:rPr>
              <a:t>TransitionValid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(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trans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))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Transitions</a:t>
            </a:r>
            <a:r>
              <a:rPr lang="en-US" sz="1600" noProof="1">
                <a:solidFill>
                  <a:srgbClr val="179299"/>
                </a:solidFill>
                <a:latin typeface="Victor Mono" panose="00000509000000000000" pitchFamily="49" charset="0"/>
              </a:rPr>
              <a:t>.</a:t>
            </a:r>
            <a:r>
              <a:rPr lang="en-US" sz="1600" i="1" noProof="1">
                <a:solidFill>
                  <a:srgbClr val="1E66F5"/>
                </a:solidFill>
                <a:latin typeface="Victor Mono" panose="00000509000000000000" pitchFamily="49" charset="0"/>
              </a:rPr>
              <a:t>Add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(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trans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);</a:t>
            </a:r>
            <a:endParaRPr lang="en-US" sz="1600" noProof="1">
              <a:solidFill>
                <a:srgbClr val="4C4F69"/>
              </a:solidFill>
              <a:latin typeface="Victor Mono" panose="00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        </a:t>
            </a:r>
            <a:r>
              <a:rPr lang="en-US" sz="1600" noProof="1">
                <a:solidFill>
                  <a:srgbClr val="8839EF"/>
                </a:solidFill>
                <a:latin typeface="Victor Mono" panose="00000509000000000000" pitchFamily="49" charset="0"/>
              </a:rPr>
              <a:t>else throw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noProof="1">
                <a:solidFill>
                  <a:srgbClr val="8839EF"/>
                </a:solidFill>
                <a:latin typeface="Victor Mono" panose="00000509000000000000" pitchFamily="49" charset="0"/>
              </a:rPr>
              <a:t>new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i="1" noProof="1">
                <a:solidFill>
                  <a:srgbClr val="DF8E1D"/>
                </a:solidFill>
                <a:latin typeface="Victor Mono" panose="00000509000000000000" pitchFamily="49" charset="0"/>
              </a:rPr>
              <a:t>DataException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(</a:t>
            </a:r>
            <a:r>
              <a:rPr lang="en-US" sz="1600" noProof="1">
                <a:solidFill>
                  <a:srgbClr val="40A02B"/>
                </a:solidFill>
                <a:latin typeface="Victor Mono" panose="00000509000000000000" pitchFamily="49" charset="0"/>
              </a:rPr>
              <a:t>"Invalid transition list"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);</a:t>
            </a:r>
            <a:endParaRPr lang="en-US" sz="1600" noProof="1">
              <a:solidFill>
                <a:srgbClr val="4C4F69"/>
              </a:solidFill>
              <a:latin typeface="Victor Mono" panose="00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b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    </a:t>
            </a:r>
            <a:r>
              <a:rPr lang="en-US" sz="1600" noProof="1">
                <a:solidFill>
                  <a:srgbClr val="8839EF"/>
                </a:solidFill>
                <a:latin typeface="Victor Mono" panose="00000509000000000000" pitchFamily="49" charset="0"/>
              </a:rPr>
              <a:t>if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(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States</a:t>
            </a:r>
            <a:r>
              <a:rPr lang="en-US" sz="1600" noProof="1">
                <a:solidFill>
                  <a:srgbClr val="179299"/>
                </a:solidFill>
                <a:latin typeface="Victor Mono" panose="00000509000000000000" pitchFamily="49" charset="0"/>
              </a:rPr>
              <a:t>.</a:t>
            </a:r>
            <a:r>
              <a:rPr lang="en-US" sz="1600" i="1" noProof="1">
                <a:solidFill>
                  <a:srgbClr val="1E66F5"/>
                </a:solidFill>
                <a:latin typeface="Victor Mono" panose="00000509000000000000" pitchFamily="49" charset="0"/>
              </a:rPr>
              <a:t>Contains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(</a:t>
            </a:r>
            <a:r>
              <a:rPr lang="en-US" sz="1600" i="1" noProof="1">
                <a:solidFill>
                  <a:srgbClr val="E64553"/>
                </a:solidFill>
                <a:latin typeface="Victor Mono" panose="00000509000000000000" pitchFamily="49" charset="0"/>
              </a:rPr>
              <a:t>initialState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))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InitialState </a:t>
            </a:r>
            <a:r>
              <a:rPr lang="en-US" sz="1600" noProof="1">
                <a:solidFill>
                  <a:srgbClr val="179299"/>
                </a:solidFill>
                <a:latin typeface="Victor Mono" panose="00000509000000000000" pitchFamily="49" charset="0"/>
              </a:rPr>
              <a:t>=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i="1" noProof="1">
                <a:solidFill>
                  <a:srgbClr val="E64553"/>
                </a:solidFill>
                <a:latin typeface="Victor Mono" panose="00000509000000000000" pitchFamily="49" charset="0"/>
              </a:rPr>
              <a:t>initialState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;</a:t>
            </a:r>
            <a:endParaRPr lang="en-US" sz="1600" noProof="1">
              <a:solidFill>
                <a:srgbClr val="4C4F69"/>
              </a:solidFill>
              <a:latin typeface="Victor Mono" panose="00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    </a:t>
            </a:r>
            <a:r>
              <a:rPr lang="en-US" sz="1600" noProof="1">
                <a:solidFill>
                  <a:srgbClr val="8839EF"/>
                </a:solidFill>
                <a:latin typeface="Victor Mono" panose="00000509000000000000" pitchFamily="49" charset="0"/>
              </a:rPr>
              <a:t>else throw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noProof="1">
                <a:solidFill>
                  <a:srgbClr val="8839EF"/>
                </a:solidFill>
                <a:latin typeface="Victor Mono" panose="00000509000000000000" pitchFamily="49" charset="0"/>
              </a:rPr>
              <a:t>new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i="1" noProof="1">
                <a:solidFill>
                  <a:srgbClr val="DF8E1D"/>
                </a:solidFill>
                <a:latin typeface="Victor Mono" panose="00000509000000000000" pitchFamily="49" charset="0"/>
              </a:rPr>
              <a:t>DataException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(</a:t>
            </a:r>
            <a:r>
              <a:rPr lang="en-US" sz="1600" noProof="1">
                <a:solidFill>
                  <a:srgbClr val="40A02B"/>
                </a:solidFill>
                <a:latin typeface="Victor Mono" panose="00000509000000000000" pitchFamily="49" charset="0"/>
              </a:rPr>
              <a:t>"Invalid initial state"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);</a:t>
            </a:r>
            <a:endParaRPr lang="en-US" sz="1600" noProof="1">
              <a:solidFill>
                <a:srgbClr val="4C4F69"/>
              </a:solidFill>
              <a:latin typeface="Victor Mono" panose="00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b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    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FinalStates </a:t>
            </a:r>
            <a:r>
              <a:rPr lang="en-US" sz="1600" noProof="1">
                <a:solidFill>
                  <a:srgbClr val="179299"/>
                </a:solidFill>
                <a:latin typeface="Victor Mono" panose="00000509000000000000" pitchFamily="49" charset="0"/>
              </a:rPr>
              <a:t>=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noProof="1">
                <a:solidFill>
                  <a:srgbClr val="8839EF"/>
                </a:solidFill>
                <a:latin typeface="Victor Mono" panose="00000509000000000000" pitchFamily="49" charset="0"/>
              </a:rPr>
              <a:t>new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i="1" noProof="1">
                <a:solidFill>
                  <a:srgbClr val="DF8E1D"/>
                </a:solidFill>
                <a:latin typeface="Victor Mono" panose="00000509000000000000" pitchFamily="49" charset="0"/>
              </a:rPr>
              <a:t>List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&lt;</a:t>
            </a:r>
            <a:r>
              <a:rPr lang="en-US" sz="1600" noProof="1">
                <a:solidFill>
                  <a:srgbClr val="8839EF"/>
                </a:solidFill>
                <a:latin typeface="Victor Mono" panose="00000509000000000000" pitchFamily="49" charset="0"/>
              </a:rPr>
              <a:t>string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&gt;();</a:t>
            </a:r>
            <a:endParaRPr lang="en-US" sz="1600" noProof="1">
              <a:solidFill>
                <a:srgbClr val="4C4F69"/>
              </a:solidFill>
              <a:latin typeface="Victor Mono" panose="00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    </a:t>
            </a:r>
            <a:r>
              <a:rPr lang="en-US" sz="1600" noProof="1">
                <a:solidFill>
                  <a:srgbClr val="8839EF"/>
                </a:solidFill>
                <a:latin typeface="Victor Mono" panose="00000509000000000000" pitchFamily="49" charset="0"/>
              </a:rPr>
              <a:t>foreach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(</a:t>
            </a:r>
            <a:r>
              <a:rPr lang="en-US" sz="1600" noProof="1">
                <a:solidFill>
                  <a:srgbClr val="8839EF"/>
                </a:solidFill>
                <a:latin typeface="Victor Mono" panose="00000509000000000000" pitchFamily="49" charset="0"/>
              </a:rPr>
              <a:t>string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state </a:t>
            </a:r>
            <a:r>
              <a:rPr lang="en-US" sz="1600" noProof="1">
                <a:solidFill>
                  <a:srgbClr val="8839EF"/>
                </a:solidFill>
                <a:latin typeface="Victor Mono" panose="00000509000000000000" pitchFamily="49" charset="0"/>
              </a:rPr>
              <a:t>in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i="1" noProof="1">
                <a:solidFill>
                  <a:srgbClr val="E64553"/>
                </a:solidFill>
                <a:latin typeface="Victor Mono" panose="00000509000000000000" pitchFamily="49" charset="0"/>
              </a:rPr>
              <a:t>finalStates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)</a:t>
            </a:r>
            <a:endParaRPr lang="en-US" sz="1600" noProof="1">
              <a:solidFill>
                <a:srgbClr val="4C4F69"/>
              </a:solidFill>
              <a:latin typeface="Victor Mono" panose="00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        </a:t>
            </a:r>
            <a:r>
              <a:rPr lang="en-US" sz="1600" noProof="1">
                <a:solidFill>
                  <a:srgbClr val="8839EF"/>
                </a:solidFill>
                <a:latin typeface="Victor Mono" panose="00000509000000000000" pitchFamily="49" charset="0"/>
              </a:rPr>
              <a:t>if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(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States</a:t>
            </a:r>
            <a:r>
              <a:rPr lang="en-US" sz="1600" noProof="1">
                <a:solidFill>
                  <a:srgbClr val="179299"/>
                </a:solidFill>
                <a:latin typeface="Victor Mono" panose="00000509000000000000" pitchFamily="49" charset="0"/>
              </a:rPr>
              <a:t>.</a:t>
            </a:r>
            <a:r>
              <a:rPr lang="en-US" sz="1600" i="1" noProof="1">
                <a:solidFill>
                  <a:srgbClr val="1E66F5"/>
                </a:solidFill>
                <a:latin typeface="Victor Mono" panose="00000509000000000000" pitchFamily="49" charset="0"/>
              </a:rPr>
              <a:t>Contains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(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state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))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FinalStates</a:t>
            </a:r>
            <a:r>
              <a:rPr lang="en-US" sz="1600" noProof="1">
                <a:solidFill>
                  <a:srgbClr val="179299"/>
                </a:solidFill>
                <a:latin typeface="Victor Mono" panose="00000509000000000000" pitchFamily="49" charset="0"/>
              </a:rPr>
              <a:t>.</a:t>
            </a:r>
            <a:r>
              <a:rPr lang="en-US" sz="1600" i="1" noProof="1">
                <a:solidFill>
                  <a:srgbClr val="1E66F5"/>
                </a:solidFill>
                <a:latin typeface="Victor Mono" panose="00000509000000000000" pitchFamily="49" charset="0"/>
              </a:rPr>
              <a:t>Add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(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state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);</a:t>
            </a:r>
            <a:endParaRPr lang="en-US" sz="1600" noProof="1">
              <a:solidFill>
                <a:srgbClr val="4C4F69"/>
              </a:solidFill>
              <a:latin typeface="Victor Mono" panose="00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        </a:t>
            </a:r>
            <a:r>
              <a:rPr lang="en-US" sz="1600" noProof="1">
                <a:solidFill>
                  <a:srgbClr val="8839EF"/>
                </a:solidFill>
                <a:latin typeface="Victor Mono" panose="00000509000000000000" pitchFamily="49" charset="0"/>
              </a:rPr>
              <a:t>else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noProof="1">
                <a:solidFill>
                  <a:srgbClr val="8839EF"/>
                </a:solidFill>
                <a:latin typeface="Victor Mono" panose="00000509000000000000" pitchFamily="49" charset="0"/>
              </a:rPr>
              <a:t>throw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noProof="1">
                <a:solidFill>
                  <a:srgbClr val="8839EF"/>
                </a:solidFill>
                <a:latin typeface="Victor Mono" panose="00000509000000000000" pitchFamily="49" charset="0"/>
              </a:rPr>
              <a:t>new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i="1" noProof="1">
                <a:solidFill>
                  <a:srgbClr val="DF8E1D"/>
                </a:solidFill>
                <a:latin typeface="Victor Mono" panose="00000509000000000000" pitchFamily="49" charset="0"/>
              </a:rPr>
              <a:t>DataException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(</a:t>
            </a:r>
            <a:r>
              <a:rPr lang="en-US" sz="1600" noProof="1">
                <a:solidFill>
                  <a:srgbClr val="40A02B"/>
                </a:solidFill>
                <a:latin typeface="Victor Mono" panose="00000509000000000000" pitchFamily="49" charset="0"/>
              </a:rPr>
              <a:t>"Invalid final state list"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);</a:t>
            </a:r>
            <a:endParaRPr lang="en-US" sz="1600" noProof="1">
              <a:solidFill>
                <a:srgbClr val="4C4F69"/>
              </a:solidFill>
              <a:latin typeface="Victor Mono" panose="00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7C7F93"/>
                </a:solidFill>
                <a:latin typeface="Victor Mono" panose="00000509000000000000" pitchFamily="49" charset="0"/>
              </a:rPr>
              <a:t>}</a:t>
            </a:r>
            <a:endParaRPr lang="en-US" sz="1600" dirty="0">
              <a:solidFill>
                <a:srgbClr val="4C4F69"/>
              </a:solidFill>
              <a:latin typeface="Victor Mono" panose="00000509000000000000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517114-C743-039C-B397-0CB0D3A83ADF}"/>
              </a:ext>
            </a:extLst>
          </p:cNvPr>
          <p:cNvSpPr txBox="1"/>
          <p:nvPr/>
        </p:nvSpPr>
        <p:spPr>
          <a:xfrm>
            <a:off x="7552803" y="398607"/>
            <a:ext cx="350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600" noProof="1">
                <a:latin typeface="Victor Mono" panose="00000509000000000000" pitchFamily="49" charset="0"/>
              </a:rPr>
              <a:t>Constructorul</a:t>
            </a:r>
          </a:p>
          <a:p>
            <a:pPr>
              <a:spcAft>
                <a:spcPts val="1200"/>
              </a:spcAft>
            </a:pPr>
            <a:r>
              <a:rPr lang="ro-RO" sz="3600" noProof="1">
                <a:latin typeface="Victor Mono" panose="00000509000000000000" pitchFamily="49" charset="0"/>
              </a:rPr>
              <a:t>Clasei AFD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12473D-BF63-888D-FD60-51E125CA0C61}"/>
              </a:ext>
            </a:extLst>
          </p:cNvPr>
          <p:cNvSpPr txBox="1"/>
          <p:nvPr/>
        </p:nvSpPr>
        <p:spPr>
          <a:xfrm>
            <a:off x="9305403" y="2710049"/>
            <a:ext cx="1913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>
                <a:latin typeface="Victor Mono" panose="00000509000000000000" pitchFamily="49" charset="0"/>
              </a:rPr>
              <a:t>validează lista</a:t>
            </a:r>
          </a:p>
          <a:p>
            <a:r>
              <a:rPr lang="ro-RO" sz="1600" dirty="0">
                <a:latin typeface="Victor Mono" panose="00000509000000000000" pitchFamily="49" charset="0"/>
              </a:rPr>
              <a:t>tranzițiilor</a:t>
            </a:r>
            <a:endParaRPr lang="en-US" sz="1600" dirty="0">
              <a:latin typeface="Victor Mono" panose="00000509000000000000" pitchFamily="49" charset="0"/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2CE2726D-BBD0-22CC-B100-098B24553013}"/>
              </a:ext>
            </a:extLst>
          </p:cNvPr>
          <p:cNvSpPr/>
          <p:nvPr/>
        </p:nvSpPr>
        <p:spPr>
          <a:xfrm>
            <a:off x="7861955" y="2337848"/>
            <a:ext cx="273378" cy="132917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16995FE6-31BE-9EBD-1F42-1B940664A50D}"/>
              </a:ext>
            </a:extLst>
          </p:cNvPr>
          <p:cNvSpPr/>
          <p:nvPr/>
        </p:nvSpPr>
        <p:spPr>
          <a:xfrm>
            <a:off x="7861954" y="5480058"/>
            <a:ext cx="915370" cy="1012277"/>
          </a:xfrm>
          <a:custGeom>
            <a:avLst/>
            <a:gdLst>
              <a:gd name="connsiteX0" fmla="*/ 0 w 1048702"/>
              <a:gd name="connsiteY0" fmla="*/ 869723 h 869723"/>
              <a:gd name="connsiteX1" fmla="*/ 310038 w 1048702"/>
              <a:gd name="connsiteY1" fmla="*/ 0 h 869723"/>
              <a:gd name="connsiteX2" fmla="*/ 1048702 w 1048702"/>
              <a:gd name="connsiteY2" fmla="*/ 869723 h 869723"/>
              <a:gd name="connsiteX3" fmla="*/ 0 w 1048702"/>
              <a:gd name="connsiteY3" fmla="*/ 869723 h 869723"/>
              <a:gd name="connsiteX0" fmla="*/ 0 w 1053465"/>
              <a:gd name="connsiteY0" fmla="*/ 1033463 h 1033463"/>
              <a:gd name="connsiteX1" fmla="*/ 310038 w 1053465"/>
              <a:gd name="connsiteY1" fmla="*/ 163740 h 1033463"/>
              <a:gd name="connsiteX2" fmla="*/ 1053465 w 1053465"/>
              <a:gd name="connsiteY2" fmla="*/ 0 h 1033463"/>
              <a:gd name="connsiteX3" fmla="*/ 0 w 1053465"/>
              <a:gd name="connsiteY3" fmla="*/ 1033463 h 1033463"/>
              <a:gd name="connsiteX0" fmla="*/ 0 w 1039177"/>
              <a:gd name="connsiteY0" fmla="*/ 1019175 h 1019175"/>
              <a:gd name="connsiteX1" fmla="*/ 310038 w 1039177"/>
              <a:gd name="connsiteY1" fmla="*/ 149452 h 1019175"/>
              <a:gd name="connsiteX2" fmla="*/ 1039177 w 1039177"/>
              <a:gd name="connsiteY2" fmla="*/ 0 h 1019175"/>
              <a:gd name="connsiteX3" fmla="*/ 0 w 1039177"/>
              <a:gd name="connsiteY3" fmla="*/ 1019175 h 1019175"/>
              <a:gd name="connsiteX0" fmla="*/ 0 w 1053465"/>
              <a:gd name="connsiteY0" fmla="*/ 1023938 h 1023938"/>
              <a:gd name="connsiteX1" fmla="*/ 310038 w 1053465"/>
              <a:gd name="connsiteY1" fmla="*/ 154215 h 1023938"/>
              <a:gd name="connsiteX2" fmla="*/ 1053465 w 1053465"/>
              <a:gd name="connsiteY2" fmla="*/ 0 h 1023938"/>
              <a:gd name="connsiteX3" fmla="*/ 0 w 1053465"/>
              <a:gd name="connsiteY3" fmla="*/ 1023938 h 1023938"/>
              <a:gd name="connsiteX0" fmla="*/ 0 w 1053465"/>
              <a:gd name="connsiteY0" fmla="*/ 1023938 h 1023938"/>
              <a:gd name="connsiteX1" fmla="*/ 300513 w 1053465"/>
              <a:gd name="connsiteY1" fmla="*/ 287565 h 1023938"/>
              <a:gd name="connsiteX2" fmla="*/ 1053465 w 1053465"/>
              <a:gd name="connsiteY2" fmla="*/ 0 h 1023938"/>
              <a:gd name="connsiteX3" fmla="*/ 0 w 1053465"/>
              <a:gd name="connsiteY3" fmla="*/ 1023938 h 1023938"/>
              <a:gd name="connsiteX0" fmla="*/ 0 w 1053465"/>
              <a:gd name="connsiteY0" fmla="*/ 1023938 h 1023938"/>
              <a:gd name="connsiteX1" fmla="*/ 281463 w 1053465"/>
              <a:gd name="connsiteY1" fmla="*/ 235178 h 1023938"/>
              <a:gd name="connsiteX2" fmla="*/ 1053465 w 1053465"/>
              <a:gd name="connsiteY2" fmla="*/ 0 h 1023938"/>
              <a:gd name="connsiteX3" fmla="*/ 0 w 1053465"/>
              <a:gd name="connsiteY3" fmla="*/ 1023938 h 1023938"/>
              <a:gd name="connsiteX0" fmla="*/ 0 w 1029653"/>
              <a:gd name="connsiteY0" fmla="*/ 1004888 h 1004888"/>
              <a:gd name="connsiteX1" fmla="*/ 281463 w 1029653"/>
              <a:gd name="connsiteY1" fmla="*/ 216128 h 1004888"/>
              <a:gd name="connsiteX2" fmla="*/ 1029653 w 1029653"/>
              <a:gd name="connsiteY2" fmla="*/ 0 h 1004888"/>
              <a:gd name="connsiteX3" fmla="*/ 0 w 1029653"/>
              <a:gd name="connsiteY3" fmla="*/ 1004888 h 1004888"/>
              <a:gd name="connsiteX0" fmla="*/ 0 w 1039178"/>
              <a:gd name="connsiteY0" fmla="*/ 1023938 h 1023938"/>
              <a:gd name="connsiteX1" fmla="*/ 281463 w 1039178"/>
              <a:gd name="connsiteY1" fmla="*/ 235178 h 1023938"/>
              <a:gd name="connsiteX2" fmla="*/ 1039178 w 1039178"/>
              <a:gd name="connsiteY2" fmla="*/ 0 h 1023938"/>
              <a:gd name="connsiteX3" fmla="*/ 0 w 1039178"/>
              <a:gd name="connsiteY3" fmla="*/ 1023938 h 1023938"/>
              <a:gd name="connsiteX0" fmla="*/ 0 w 1024891"/>
              <a:gd name="connsiteY0" fmla="*/ 1023938 h 1023938"/>
              <a:gd name="connsiteX1" fmla="*/ 281463 w 1024891"/>
              <a:gd name="connsiteY1" fmla="*/ 235178 h 1023938"/>
              <a:gd name="connsiteX2" fmla="*/ 1024891 w 1024891"/>
              <a:gd name="connsiteY2" fmla="*/ 0 h 1023938"/>
              <a:gd name="connsiteX3" fmla="*/ 0 w 1024891"/>
              <a:gd name="connsiteY3" fmla="*/ 1023938 h 1023938"/>
              <a:gd name="connsiteX0" fmla="*/ 0 w 1010604"/>
              <a:gd name="connsiteY0" fmla="*/ 1004888 h 1004888"/>
              <a:gd name="connsiteX1" fmla="*/ 267176 w 1010604"/>
              <a:gd name="connsiteY1" fmla="*/ 235178 h 1004888"/>
              <a:gd name="connsiteX2" fmla="*/ 1010604 w 1010604"/>
              <a:gd name="connsiteY2" fmla="*/ 0 h 1004888"/>
              <a:gd name="connsiteX3" fmla="*/ 0 w 1010604"/>
              <a:gd name="connsiteY3" fmla="*/ 1004888 h 1004888"/>
              <a:gd name="connsiteX0" fmla="*/ 0 w 1015367"/>
              <a:gd name="connsiteY0" fmla="*/ 995363 h 995363"/>
              <a:gd name="connsiteX1" fmla="*/ 271939 w 1015367"/>
              <a:gd name="connsiteY1" fmla="*/ 235178 h 995363"/>
              <a:gd name="connsiteX2" fmla="*/ 1015367 w 1015367"/>
              <a:gd name="connsiteY2" fmla="*/ 0 h 995363"/>
              <a:gd name="connsiteX3" fmla="*/ 0 w 1015367"/>
              <a:gd name="connsiteY3" fmla="*/ 995363 h 995363"/>
              <a:gd name="connsiteX0" fmla="*/ 0 w 1010604"/>
              <a:gd name="connsiteY0" fmla="*/ 1014413 h 1014413"/>
              <a:gd name="connsiteX1" fmla="*/ 267176 w 1010604"/>
              <a:gd name="connsiteY1" fmla="*/ 235178 h 1014413"/>
              <a:gd name="connsiteX2" fmla="*/ 1010604 w 1010604"/>
              <a:gd name="connsiteY2" fmla="*/ 0 h 1014413"/>
              <a:gd name="connsiteX3" fmla="*/ 0 w 1010604"/>
              <a:gd name="connsiteY3" fmla="*/ 1014413 h 1014413"/>
              <a:gd name="connsiteX0" fmla="*/ 0 w 1010604"/>
              <a:gd name="connsiteY0" fmla="*/ 1014413 h 1014413"/>
              <a:gd name="connsiteX1" fmla="*/ 219551 w 1010604"/>
              <a:gd name="connsiteY1" fmla="*/ 320903 h 1014413"/>
              <a:gd name="connsiteX2" fmla="*/ 1010604 w 1010604"/>
              <a:gd name="connsiteY2" fmla="*/ 0 h 1014413"/>
              <a:gd name="connsiteX3" fmla="*/ 0 w 1010604"/>
              <a:gd name="connsiteY3" fmla="*/ 1014413 h 1014413"/>
              <a:gd name="connsiteX0" fmla="*/ 0 w 1010604"/>
              <a:gd name="connsiteY0" fmla="*/ 1014413 h 1014413"/>
              <a:gd name="connsiteX1" fmla="*/ 257651 w 1010604"/>
              <a:gd name="connsiteY1" fmla="*/ 297091 h 1014413"/>
              <a:gd name="connsiteX2" fmla="*/ 1010604 w 1010604"/>
              <a:gd name="connsiteY2" fmla="*/ 0 h 1014413"/>
              <a:gd name="connsiteX3" fmla="*/ 0 w 1010604"/>
              <a:gd name="connsiteY3" fmla="*/ 1014413 h 1014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0604" h="1014413">
                <a:moveTo>
                  <a:pt x="0" y="1014413"/>
                </a:moveTo>
                <a:lnTo>
                  <a:pt x="257651" y="297091"/>
                </a:lnTo>
                <a:lnTo>
                  <a:pt x="1010604" y="0"/>
                </a:lnTo>
                <a:lnTo>
                  <a:pt x="0" y="1014413"/>
                </a:lnTo>
                <a:close/>
              </a:path>
            </a:pathLst>
          </a:custGeom>
          <a:solidFill>
            <a:srgbClr val="C4BAB7">
              <a:alpha val="30196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816B0F6-6D4B-A123-13BF-CC2C2AE5FD07}"/>
              </a:ext>
            </a:extLst>
          </p:cNvPr>
          <p:cNvCxnSpPr>
            <a:endCxn id="10" idx="1"/>
          </p:cNvCxnSpPr>
          <p:nvPr/>
        </p:nvCxnSpPr>
        <p:spPr>
          <a:xfrm>
            <a:off x="8135332" y="3002436"/>
            <a:ext cx="11700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324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0B58AAF3-4C4C-642C-4A4A-7D372D133BD2}"/>
              </a:ext>
            </a:extLst>
          </p:cNvPr>
          <p:cNvSpPr txBox="1">
            <a:spLocks/>
          </p:cNvSpPr>
          <p:nvPr/>
        </p:nvSpPr>
        <p:spPr>
          <a:xfrm>
            <a:off x="402336" y="290322"/>
            <a:ext cx="8364592" cy="6222964"/>
          </a:xfrm>
          <a:custGeom>
            <a:avLst/>
            <a:gdLst>
              <a:gd name="connsiteX0" fmla="*/ 0 w 9290304"/>
              <a:gd name="connsiteY0" fmla="*/ 0 h 5413366"/>
              <a:gd name="connsiteX1" fmla="*/ 7732996 w 9290304"/>
              <a:gd name="connsiteY1" fmla="*/ 0 h 5413366"/>
              <a:gd name="connsiteX2" fmla="*/ 7732996 w 9290304"/>
              <a:gd name="connsiteY2" fmla="*/ 1254721 h 5413366"/>
              <a:gd name="connsiteX3" fmla="*/ 9288430 w 9290304"/>
              <a:gd name="connsiteY3" fmla="*/ 1254721 h 5413366"/>
              <a:gd name="connsiteX4" fmla="*/ 9288419 w 9290304"/>
              <a:gd name="connsiteY4" fmla="*/ 1261694 h 5413366"/>
              <a:gd name="connsiteX5" fmla="*/ 9290304 w 9290304"/>
              <a:gd name="connsiteY5" fmla="*/ 4511120 h 5413366"/>
              <a:gd name="connsiteX6" fmla="*/ 8244057 w 9290304"/>
              <a:gd name="connsiteY6" fmla="*/ 5413366 h 5413366"/>
              <a:gd name="connsiteX7" fmla="*/ 0 w 9290304"/>
              <a:gd name="connsiteY7" fmla="*/ 5413366 h 5413366"/>
              <a:gd name="connsiteX8" fmla="*/ 0 w 9290304"/>
              <a:gd name="connsiteY8" fmla="*/ 5413366 h 541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90304" h="5413366">
                <a:moveTo>
                  <a:pt x="0" y="0"/>
                </a:moveTo>
                <a:lnTo>
                  <a:pt x="7732996" y="0"/>
                </a:lnTo>
                <a:lnTo>
                  <a:pt x="7732996" y="1254721"/>
                </a:lnTo>
                <a:lnTo>
                  <a:pt x="9288430" y="1254721"/>
                </a:lnTo>
                <a:lnTo>
                  <a:pt x="9288419" y="1261694"/>
                </a:lnTo>
                <a:cubicBezTo>
                  <a:pt x="9289047" y="2380064"/>
                  <a:pt x="9289676" y="3392751"/>
                  <a:pt x="9290304" y="4511120"/>
                </a:cubicBezTo>
                <a:lnTo>
                  <a:pt x="8244057" y="5413366"/>
                </a:lnTo>
                <a:lnTo>
                  <a:pt x="0" y="5413366"/>
                </a:lnTo>
                <a:lnTo>
                  <a:pt x="0" y="5413366"/>
                </a:lnTo>
                <a:close/>
              </a:path>
            </a:pathLst>
          </a:custGeom>
          <a:solidFill>
            <a:srgbClr val="FEF3ED">
              <a:alpha val="29804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noProof="1">
                <a:solidFill>
                  <a:srgbClr val="8839EF"/>
                </a:solidFill>
                <a:latin typeface="Victor Mono" panose="00000509000000000000" pitchFamily="49" charset="0"/>
              </a:rPr>
              <a:t>public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i="1" noProof="1">
                <a:solidFill>
                  <a:srgbClr val="DF8E1D"/>
                </a:solidFill>
                <a:latin typeface="Victor Mono" panose="00000509000000000000" pitchFamily="49" charset="0"/>
              </a:rPr>
              <a:t>DFA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(</a:t>
            </a:r>
            <a:r>
              <a:rPr lang="en-US" sz="1600" i="1" noProof="1">
                <a:solidFill>
                  <a:srgbClr val="DF8E1D"/>
                </a:solidFill>
                <a:latin typeface="Victor Mono" panose="00000509000000000000" pitchFamily="49" charset="0"/>
              </a:rPr>
              <a:t>List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&lt;</a:t>
            </a:r>
            <a:r>
              <a:rPr lang="en-US" sz="1600" noProof="1">
                <a:solidFill>
                  <a:srgbClr val="8839EF"/>
                </a:solidFill>
                <a:latin typeface="Victor Mono" panose="00000509000000000000" pitchFamily="49" charset="0"/>
              </a:rPr>
              <a:t>string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&gt;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i="1" noProof="1">
                <a:solidFill>
                  <a:srgbClr val="E64553"/>
                </a:solidFill>
                <a:latin typeface="Victor Mono" panose="00000509000000000000" pitchFamily="49" charset="0"/>
              </a:rPr>
              <a:t>states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,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i="1" noProof="1">
                <a:solidFill>
                  <a:srgbClr val="DF8E1D"/>
                </a:solidFill>
                <a:latin typeface="Victor Mono" panose="00000509000000000000" pitchFamily="49" charset="0"/>
              </a:rPr>
              <a:t>List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&lt;</a:t>
            </a:r>
            <a:r>
              <a:rPr lang="en-US" sz="1600" noProof="1">
                <a:solidFill>
                  <a:srgbClr val="8839EF"/>
                </a:solidFill>
                <a:latin typeface="Victor Mono" panose="00000509000000000000" pitchFamily="49" charset="0"/>
              </a:rPr>
              <a:t>char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&gt;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i="1" noProof="1">
                <a:solidFill>
                  <a:srgbClr val="E64553"/>
                </a:solidFill>
                <a:latin typeface="Victor Mono" panose="00000509000000000000" pitchFamily="49" charset="0"/>
              </a:rPr>
              <a:t>alphabet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,</a:t>
            </a:r>
            <a:b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          </a:t>
            </a:r>
            <a:r>
              <a:rPr lang="en-US" sz="1600" i="1" noProof="1">
                <a:solidFill>
                  <a:srgbClr val="DF8E1D"/>
                </a:solidFill>
                <a:latin typeface="Victor Mono" panose="00000509000000000000" pitchFamily="49" charset="0"/>
              </a:rPr>
              <a:t>List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&lt;</a:t>
            </a:r>
            <a:r>
              <a:rPr lang="en-US" sz="1600" i="1" noProof="1">
                <a:solidFill>
                  <a:srgbClr val="DF8E1D"/>
                </a:solidFill>
                <a:latin typeface="Victor Mono" panose="00000509000000000000" pitchFamily="49" charset="0"/>
              </a:rPr>
              <a:t>Transition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&gt;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i="1" noProof="1">
                <a:solidFill>
                  <a:srgbClr val="E64553"/>
                </a:solidFill>
                <a:latin typeface="Victor Mono" panose="00000509000000000000" pitchFamily="49" charset="0"/>
              </a:rPr>
              <a:t>transitions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,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noProof="1">
                <a:solidFill>
                  <a:srgbClr val="8839EF"/>
                </a:solidFill>
                <a:latin typeface="Victor Mono" panose="00000509000000000000" pitchFamily="49" charset="0"/>
              </a:rPr>
              <a:t>string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i="1" noProof="1">
                <a:solidFill>
                  <a:srgbClr val="E64553"/>
                </a:solidFill>
                <a:latin typeface="Victor Mono" panose="00000509000000000000" pitchFamily="49" charset="0"/>
              </a:rPr>
              <a:t>initialState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,</a:t>
            </a:r>
            <a:b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          </a:t>
            </a:r>
            <a:r>
              <a:rPr lang="en-US" sz="1600" i="1" noProof="1">
                <a:solidFill>
                  <a:srgbClr val="DF8E1D"/>
                </a:solidFill>
                <a:latin typeface="Victor Mono" panose="00000509000000000000" pitchFamily="49" charset="0"/>
              </a:rPr>
              <a:t>List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&lt;</a:t>
            </a:r>
            <a:r>
              <a:rPr lang="en-US" sz="1600" noProof="1">
                <a:solidFill>
                  <a:srgbClr val="8839EF"/>
                </a:solidFill>
                <a:latin typeface="Victor Mono" panose="00000509000000000000" pitchFamily="49" charset="0"/>
              </a:rPr>
              <a:t>string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&gt;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i="1" noProof="1">
                <a:solidFill>
                  <a:srgbClr val="E64553"/>
                </a:solidFill>
                <a:latin typeface="Victor Mono" panose="00000509000000000000" pitchFamily="49" charset="0"/>
              </a:rPr>
              <a:t>finalStates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)</a:t>
            </a:r>
            <a:endParaRPr lang="en-US" sz="1600" noProof="1">
              <a:solidFill>
                <a:srgbClr val="4C4F69"/>
              </a:solidFill>
              <a:latin typeface="Victor Mono" panose="00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{</a:t>
            </a:r>
            <a:endParaRPr lang="en-US" sz="1600" noProof="1">
              <a:solidFill>
                <a:srgbClr val="4C4F69"/>
              </a:solidFill>
              <a:latin typeface="Victor Mono" panose="00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   States </a:t>
            </a:r>
            <a:r>
              <a:rPr lang="en-US" sz="1600" noProof="1">
                <a:solidFill>
                  <a:srgbClr val="179299"/>
                </a:solidFill>
                <a:latin typeface="Victor Mono" panose="00000509000000000000" pitchFamily="49" charset="0"/>
              </a:rPr>
              <a:t>=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i="1" noProof="1">
                <a:solidFill>
                  <a:srgbClr val="E64553"/>
                </a:solidFill>
                <a:latin typeface="Victor Mono" panose="00000509000000000000" pitchFamily="49" charset="0"/>
              </a:rPr>
              <a:t>states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;</a:t>
            </a:r>
            <a:endParaRPr lang="en-US" sz="1600" noProof="1">
              <a:solidFill>
                <a:srgbClr val="4C4F69"/>
              </a:solidFill>
              <a:latin typeface="Victor Mono" panose="00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   Alphabet </a:t>
            </a:r>
            <a:r>
              <a:rPr lang="en-US" sz="1600" noProof="1">
                <a:solidFill>
                  <a:srgbClr val="179299"/>
                </a:solidFill>
                <a:latin typeface="Victor Mono" panose="00000509000000000000" pitchFamily="49" charset="0"/>
              </a:rPr>
              <a:t>=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i="1" noProof="1">
                <a:solidFill>
                  <a:srgbClr val="E64553"/>
                </a:solidFill>
                <a:latin typeface="Victor Mono" panose="00000509000000000000" pitchFamily="49" charset="0"/>
              </a:rPr>
              <a:t>alphabet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;</a:t>
            </a:r>
            <a:endParaRPr lang="en-US" sz="1600" noProof="1">
              <a:solidFill>
                <a:srgbClr val="4C4F69"/>
              </a:solidFill>
              <a:latin typeface="Victor Mono" panose="00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b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   Transitions </a:t>
            </a:r>
            <a:r>
              <a:rPr lang="en-US" sz="1600" noProof="1">
                <a:solidFill>
                  <a:srgbClr val="179299"/>
                </a:solidFill>
                <a:latin typeface="Victor Mono" panose="00000509000000000000" pitchFamily="49" charset="0"/>
              </a:rPr>
              <a:t>=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noProof="1">
                <a:solidFill>
                  <a:srgbClr val="8839EF"/>
                </a:solidFill>
                <a:latin typeface="Victor Mono" panose="00000509000000000000" pitchFamily="49" charset="0"/>
              </a:rPr>
              <a:t>new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i="1" noProof="1">
                <a:solidFill>
                  <a:srgbClr val="DF8E1D"/>
                </a:solidFill>
                <a:latin typeface="Victor Mono" panose="00000509000000000000" pitchFamily="49" charset="0"/>
              </a:rPr>
              <a:t>List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&lt;</a:t>
            </a:r>
            <a:r>
              <a:rPr lang="en-US" sz="1600" i="1" noProof="1">
                <a:solidFill>
                  <a:srgbClr val="DF8E1D"/>
                </a:solidFill>
                <a:latin typeface="Victor Mono" panose="00000509000000000000" pitchFamily="49" charset="0"/>
              </a:rPr>
              <a:t>Transition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&gt;();</a:t>
            </a:r>
            <a:endParaRPr lang="en-US" sz="1600" noProof="1">
              <a:solidFill>
                <a:srgbClr val="4C4F69"/>
              </a:solidFill>
              <a:latin typeface="Victor Mono" panose="00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   </a:t>
            </a:r>
            <a:r>
              <a:rPr lang="en-US" sz="1600" noProof="1">
                <a:solidFill>
                  <a:srgbClr val="8839EF"/>
                </a:solidFill>
                <a:latin typeface="Victor Mono" panose="00000509000000000000" pitchFamily="49" charset="0"/>
              </a:rPr>
              <a:t>foreach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(</a:t>
            </a:r>
            <a:r>
              <a:rPr lang="en-US" sz="1600" i="1" noProof="1">
                <a:solidFill>
                  <a:srgbClr val="DF8E1D"/>
                </a:solidFill>
                <a:latin typeface="Victor Mono" panose="00000509000000000000" pitchFamily="49" charset="0"/>
              </a:rPr>
              <a:t>Transition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trans </a:t>
            </a:r>
            <a:r>
              <a:rPr lang="en-US" sz="1600" noProof="1">
                <a:solidFill>
                  <a:srgbClr val="8839EF"/>
                </a:solidFill>
                <a:latin typeface="Victor Mono" panose="00000509000000000000" pitchFamily="49" charset="0"/>
              </a:rPr>
              <a:t>in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i="1" noProof="1">
                <a:solidFill>
                  <a:srgbClr val="E64553"/>
                </a:solidFill>
                <a:latin typeface="Victor Mono" panose="00000509000000000000" pitchFamily="49" charset="0"/>
              </a:rPr>
              <a:t>transitions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)</a:t>
            </a:r>
            <a:endParaRPr lang="en-US" sz="1600" noProof="1">
              <a:solidFill>
                <a:srgbClr val="4C4F69"/>
              </a:solidFill>
              <a:latin typeface="Victor Mono" panose="00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noProof="1">
                <a:solidFill>
                  <a:srgbClr val="8839EF"/>
                </a:solidFill>
                <a:latin typeface="Victor Mono" panose="00000509000000000000" pitchFamily="49" charset="0"/>
              </a:rPr>
              <a:t>        if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(</a:t>
            </a:r>
            <a:r>
              <a:rPr lang="en-US" sz="1600" i="1" noProof="1">
                <a:solidFill>
                  <a:srgbClr val="1E66F5"/>
                </a:solidFill>
                <a:latin typeface="Victor Mono" panose="00000509000000000000" pitchFamily="49" charset="0"/>
              </a:rPr>
              <a:t>TransitionValid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(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trans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))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Transitions</a:t>
            </a:r>
            <a:r>
              <a:rPr lang="en-US" sz="1600" noProof="1">
                <a:solidFill>
                  <a:srgbClr val="179299"/>
                </a:solidFill>
                <a:latin typeface="Victor Mono" panose="00000509000000000000" pitchFamily="49" charset="0"/>
              </a:rPr>
              <a:t>.</a:t>
            </a:r>
            <a:r>
              <a:rPr lang="en-US" sz="1600" i="1" noProof="1">
                <a:solidFill>
                  <a:srgbClr val="1E66F5"/>
                </a:solidFill>
                <a:latin typeface="Victor Mono" panose="00000509000000000000" pitchFamily="49" charset="0"/>
              </a:rPr>
              <a:t>Add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(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trans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);</a:t>
            </a:r>
            <a:endParaRPr lang="en-US" sz="1600" noProof="1">
              <a:solidFill>
                <a:srgbClr val="4C4F69"/>
              </a:solidFill>
              <a:latin typeface="Victor Mono" panose="00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        </a:t>
            </a:r>
            <a:r>
              <a:rPr lang="en-US" sz="1600" noProof="1">
                <a:solidFill>
                  <a:srgbClr val="8839EF"/>
                </a:solidFill>
                <a:latin typeface="Victor Mono" panose="00000509000000000000" pitchFamily="49" charset="0"/>
              </a:rPr>
              <a:t>else throw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noProof="1">
                <a:solidFill>
                  <a:srgbClr val="8839EF"/>
                </a:solidFill>
                <a:latin typeface="Victor Mono" panose="00000509000000000000" pitchFamily="49" charset="0"/>
              </a:rPr>
              <a:t>new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i="1" noProof="1">
                <a:solidFill>
                  <a:srgbClr val="DF8E1D"/>
                </a:solidFill>
                <a:latin typeface="Victor Mono" panose="00000509000000000000" pitchFamily="49" charset="0"/>
              </a:rPr>
              <a:t>DataException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(</a:t>
            </a:r>
            <a:r>
              <a:rPr lang="en-US" sz="1600" noProof="1">
                <a:solidFill>
                  <a:srgbClr val="40A02B"/>
                </a:solidFill>
                <a:latin typeface="Victor Mono" panose="00000509000000000000" pitchFamily="49" charset="0"/>
              </a:rPr>
              <a:t>"Invalid transition list"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);</a:t>
            </a:r>
            <a:endParaRPr lang="en-US" sz="1600" noProof="1">
              <a:solidFill>
                <a:srgbClr val="4C4F69"/>
              </a:solidFill>
              <a:latin typeface="Victor Mono" panose="00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b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    </a:t>
            </a:r>
            <a:r>
              <a:rPr lang="en-US" sz="1600" noProof="1">
                <a:solidFill>
                  <a:srgbClr val="8839EF"/>
                </a:solidFill>
                <a:latin typeface="Victor Mono" panose="00000509000000000000" pitchFamily="49" charset="0"/>
              </a:rPr>
              <a:t>if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(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States</a:t>
            </a:r>
            <a:r>
              <a:rPr lang="en-US" sz="1600" noProof="1">
                <a:solidFill>
                  <a:srgbClr val="179299"/>
                </a:solidFill>
                <a:latin typeface="Victor Mono" panose="00000509000000000000" pitchFamily="49" charset="0"/>
              </a:rPr>
              <a:t>.</a:t>
            </a:r>
            <a:r>
              <a:rPr lang="en-US" sz="1600" i="1" noProof="1">
                <a:solidFill>
                  <a:srgbClr val="1E66F5"/>
                </a:solidFill>
                <a:latin typeface="Victor Mono" panose="00000509000000000000" pitchFamily="49" charset="0"/>
              </a:rPr>
              <a:t>Contains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(</a:t>
            </a:r>
            <a:r>
              <a:rPr lang="en-US" sz="1600" i="1" noProof="1">
                <a:solidFill>
                  <a:srgbClr val="E64553"/>
                </a:solidFill>
                <a:latin typeface="Victor Mono" panose="00000509000000000000" pitchFamily="49" charset="0"/>
              </a:rPr>
              <a:t>initialState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))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InitialState </a:t>
            </a:r>
            <a:r>
              <a:rPr lang="en-US" sz="1600" noProof="1">
                <a:solidFill>
                  <a:srgbClr val="179299"/>
                </a:solidFill>
                <a:latin typeface="Victor Mono" panose="00000509000000000000" pitchFamily="49" charset="0"/>
              </a:rPr>
              <a:t>=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i="1" noProof="1">
                <a:solidFill>
                  <a:srgbClr val="E64553"/>
                </a:solidFill>
                <a:latin typeface="Victor Mono" panose="00000509000000000000" pitchFamily="49" charset="0"/>
              </a:rPr>
              <a:t>initialState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;</a:t>
            </a:r>
            <a:endParaRPr lang="en-US" sz="1600" noProof="1">
              <a:solidFill>
                <a:srgbClr val="4C4F69"/>
              </a:solidFill>
              <a:latin typeface="Victor Mono" panose="00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    </a:t>
            </a:r>
            <a:r>
              <a:rPr lang="en-US" sz="1600" noProof="1">
                <a:solidFill>
                  <a:srgbClr val="8839EF"/>
                </a:solidFill>
                <a:latin typeface="Victor Mono" panose="00000509000000000000" pitchFamily="49" charset="0"/>
              </a:rPr>
              <a:t>else throw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noProof="1">
                <a:solidFill>
                  <a:srgbClr val="8839EF"/>
                </a:solidFill>
                <a:latin typeface="Victor Mono" panose="00000509000000000000" pitchFamily="49" charset="0"/>
              </a:rPr>
              <a:t>new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i="1" noProof="1">
                <a:solidFill>
                  <a:srgbClr val="DF8E1D"/>
                </a:solidFill>
                <a:latin typeface="Victor Mono" panose="00000509000000000000" pitchFamily="49" charset="0"/>
              </a:rPr>
              <a:t>DataException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(</a:t>
            </a:r>
            <a:r>
              <a:rPr lang="en-US" sz="1600" noProof="1">
                <a:solidFill>
                  <a:srgbClr val="40A02B"/>
                </a:solidFill>
                <a:latin typeface="Victor Mono" panose="00000509000000000000" pitchFamily="49" charset="0"/>
              </a:rPr>
              <a:t>"Invalid initial state"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);</a:t>
            </a:r>
            <a:endParaRPr lang="en-US" sz="1600" noProof="1">
              <a:solidFill>
                <a:srgbClr val="4C4F69"/>
              </a:solidFill>
              <a:latin typeface="Victor Mono" panose="00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b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    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FinalStates </a:t>
            </a:r>
            <a:r>
              <a:rPr lang="en-US" sz="1600" noProof="1">
                <a:solidFill>
                  <a:srgbClr val="179299"/>
                </a:solidFill>
                <a:latin typeface="Victor Mono" panose="00000509000000000000" pitchFamily="49" charset="0"/>
              </a:rPr>
              <a:t>=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noProof="1">
                <a:solidFill>
                  <a:srgbClr val="8839EF"/>
                </a:solidFill>
                <a:latin typeface="Victor Mono" panose="00000509000000000000" pitchFamily="49" charset="0"/>
              </a:rPr>
              <a:t>new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i="1" noProof="1">
                <a:solidFill>
                  <a:srgbClr val="DF8E1D"/>
                </a:solidFill>
                <a:latin typeface="Victor Mono" panose="00000509000000000000" pitchFamily="49" charset="0"/>
              </a:rPr>
              <a:t>List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&lt;</a:t>
            </a:r>
            <a:r>
              <a:rPr lang="en-US" sz="1600" noProof="1">
                <a:solidFill>
                  <a:srgbClr val="8839EF"/>
                </a:solidFill>
                <a:latin typeface="Victor Mono" panose="00000509000000000000" pitchFamily="49" charset="0"/>
              </a:rPr>
              <a:t>string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&gt;();</a:t>
            </a:r>
            <a:endParaRPr lang="en-US" sz="1600" noProof="1">
              <a:solidFill>
                <a:srgbClr val="4C4F69"/>
              </a:solidFill>
              <a:latin typeface="Victor Mono" panose="00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    </a:t>
            </a:r>
            <a:r>
              <a:rPr lang="en-US" sz="1600" noProof="1">
                <a:solidFill>
                  <a:srgbClr val="8839EF"/>
                </a:solidFill>
                <a:latin typeface="Victor Mono" panose="00000509000000000000" pitchFamily="49" charset="0"/>
              </a:rPr>
              <a:t>foreach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(</a:t>
            </a:r>
            <a:r>
              <a:rPr lang="en-US" sz="1600" noProof="1">
                <a:solidFill>
                  <a:srgbClr val="8839EF"/>
                </a:solidFill>
                <a:latin typeface="Victor Mono" panose="00000509000000000000" pitchFamily="49" charset="0"/>
              </a:rPr>
              <a:t>string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state </a:t>
            </a:r>
            <a:r>
              <a:rPr lang="en-US" sz="1600" noProof="1">
                <a:solidFill>
                  <a:srgbClr val="8839EF"/>
                </a:solidFill>
                <a:latin typeface="Victor Mono" panose="00000509000000000000" pitchFamily="49" charset="0"/>
              </a:rPr>
              <a:t>in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i="1" noProof="1">
                <a:solidFill>
                  <a:srgbClr val="E64553"/>
                </a:solidFill>
                <a:latin typeface="Victor Mono" panose="00000509000000000000" pitchFamily="49" charset="0"/>
              </a:rPr>
              <a:t>finalStates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)</a:t>
            </a:r>
            <a:endParaRPr lang="en-US" sz="1600" noProof="1">
              <a:solidFill>
                <a:srgbClr val="4C4F69"/>
              </a:solidFill>
              <a:latin typeface="Victor Mono" panose="00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        </a:t>
            </a:r>
            <a:r>
              <a:rPr lang="en-US" sz="1600" noProof="1">
                <a:solidFill>
                  <a:srgbClr val="8839EF"/>
                </a:solidFill>
                <a:latin typeface="Victor Mono" panose="00000509000000000000" pitchFamily="49" charset="0"/>
              </a:rPr>
              <a:t>if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(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States</a:t>
            </a:r>
            <a:r>
              <a:rPr lang="en-US" sz="1600" noProof="1">
                <a:solidFill>
                  <a:srgbClr val="179299"/>
                </a:solidFill>
                <a:latin typeface="Victor Mono" panose="00000509000000000000" pitchFamily="49" charset="0"/>
              </a:rPr>
              <a:t>.</a:t>
            </a:r>
            <a:r>
              <a:rPr lang="en-US" sz="1600" i="1" noProof="1">
                <a:solidFill>
                  <a:srgbClr val="1E66F5"/>
                </a:solidFill>
                <a:latin typeface="Victor Mono" panose="00000509000000000000" pitchFamily="49" charset="0"/>
              </a:rPr>
              <a:t>Contains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(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state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))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FinalStates</a:t>
            </a:r>
            <a:r>
              <a:rPr lang="en-US" sz="1600" noProof="1">
                <a:solidFill>
                  <a:srgbClr val="179299"/>
                </a:solidFill>
                <a:latin typeface="Victor Mono" panose="00000509000000000000" pitchFamily="49" charset="0"/>
              </a:rPr>
              <a:t>.</a:t>
            </a:r>
            <a:r>
              <a:rPr lang="en-US" sz="1600" i="1" noProof="1">
                <a:solidFill>
                  <a:srgbClr val="1E66F5"/>
                </a:solidFill>
                <a:latin typeface="Victor Mono" panose="00000509000000000000" pitchFamily="49" charset="0"/>
              </a:rPr>
              <a:t>Add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(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state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);</a:t>
            </a:r>
            <a:endParaRPr lang="en-US" sz="1600" noProof="1">
              <a:solidFill>
                <a:srgbClr val="4C4F69"/>
              </a:solidFill>
              <a:latin typeface="Victor Mono" panose="00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        </a:t>
            </a:r>
            <a:r>
              <a:rPr lang="en-US" sz="1600" noProof="1">
                <a:solidFill>
                  <a:srgbClr val="8839EF"/>
                </a:solidFill>
                <a:latin typeface="Victor Mono" panose="00000509000000000000" pitchFamily="49" charset="0"/>
              </a:rPr>
              <a:t>else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noProof="1">
                <a:solidFill>
                  <a:srgbClr val="8839EF"/>
                </a:solidFill>
                <a:latin typeface="Victor Mono" panose="00000509000000000000" pitchFamily="49" charset="0"/>
              </a:rPr>
              <a:t>throw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noProof="1">
                <a:solidFill>
                  <a:srgbClr val="8839EF"/>
                </a:solidFill>
                <a:latin typeface="Victor Mono" panose="00000509000000000000" pitchFamily="49" charset="0"/>
              </a:rPr>
              <a:t>new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i="1" noProof="1">
                <a:solidFill>
                  <a:srgbClr val="DF8E1D"/>
                </a:solidFill>
                <a:latin typeface="Victor Mono" panose="00000509000000000000" pitchFamily="49" charset="0"/>
              </a:rPr>
              <a:t>DataException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(</a:t>
            </a:r>
            <a:r>
              <a:rPr lang="en-US" sz="1600" noProof="1">
                <a:solidFill>
                  <a:srgbClr val="40A02B"/>
                </a:solidFill>
                <a:latin typeface="Victor Mono" panose="00000509000000000000" pitchFamily="49" charset="0"/>
              </a:rPr>
              <a:t>"Invalid final state list"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);</a:t>
            </a:r>
            <a:endParaRPr lang="en-US" sz="1600" noProof="1">
              <a:solidFill>
                <a:srgbClr val="4C4F69"/>
              </a:solidFill>
              <a:latin typeface="Victor Mono" panose="00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7C7F93"/>
                </a:solidFill>
                <a:latin typeface="Victor Mono" panose="00000509000000000000" pitchFamily="49" charset="0"/>
              </a:rPr>
              <a:t>}</a:t>
            </a:r>
            <a:endParaRPr lang="en-US" sz="1600" dirty="0">
              <a:solidFill>
                <a:srgbClr val="4C4F69"/>
              </a:solidFill>
              <a:latin typeface="Victor Mono" panose="00000509000000000000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517114-C743-039C-B397-0CB0D3A83ADF}"/>
              </a:ext>
            </a:extLst>
          </p:cNvPr>
          <p:cNvSpPr txBox="1"/>
          <p:nvPr/>
        </p:nvSpPr>
        <p:spPr>
          <a:xfrm>
            <a:off x="7552803" y="398607"/>
            <a:ext cx="350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600" noProof="1">
                <a:latin typeface="Victor Mono" panose="00000509000000000000" pitchFamily="49" charset="0"/>
              </a:rPr>
              <a:t>Constructorul</a:t>
            </a:r>
          </a:p>
          <a:p>
            <a:pPr>
              <a:spcAft>
                <a:spcPts val="1200"/>
              </a:spcAft>
            </a:pPr>
            <a:r>
              <a:rPr lang="ro-RO" sz="3600" noProof="1">
                <a:latin typeface="Victor Mono" panose="00000509000000000000" pitchFamily="49" charset="0"/>
              </a:rPr>
              <a:t>Clasei AFD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66DA8830-6E3C-987D-2B2A-2A3FD4BE6416}"/>
              </a:ext>
            </a:extLst>
          </p:cNvPr>
          <p:cNvSpPr/>
          <p:nvPr/>
        </p:nvSpPr>
        <p:spPr>
          <a:xfrm>
            <a:off x="8135333" y="3885416"/>
            <a:ext cx="273378" cy="70543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A679BB-260B-766B-D16F-1FF3CA677EF5}"/>
              </a:ext>
            </a:extLst>
          </p:cNvPr>
          <p:cNvSpPr txBox="1"/>
          <p:nvPr/>
        </p:nvSpPr>
        <p:spPr>
          <a:xfrm>
            <a:off x="9305403" y="3945747"/>
            <a:ext cx="2106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>
                <a:latin typeface="Victor Mono" panose="00000509000000000000" pitchFamily="49" charset="0"/>
              </a:rPr>
              <a:t>validează starea</a:t>
            </a:r>
          </a:p>
          <a:p>
            <a:r>
              <a:rPr lang="ro-RO" sz="1600" dirty="0">
                <a:latin typeface="Victor Mono" panose="00000509000000000000" pitchFamily="49" charset="0"/>
              </a:rPr>
              <a:t>inițială</a:t>
            </a:r>
            <a:endParaRPr lang="en-US" sz="1600" dirty="0">
              <a:latin typeface="Victor Mono" panose="00000509000000000000" pitchFamily="49" charset="0"/>
            </a:endParaRP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16995FE6-31BE-9EBD-1F42-1B940664A50D}"/>
              </a:ext>
            </a:extLst>
          </p:cNvPr>
          <p:cNvSpPr/>
          <p:nvPr/>
        </p:nvSpPr>
        <p:spPr>
          <a:xfrm>
            <a:off x="7861954" y="5480058"/>
            <a:ext cx="915370" cy="1012277"/>
          </a:xfrm>
          <a:custGeom>
            <a:avLst/>
            <a:gdLst>
              <a:gd name="connsiteX0" fmla="*/ 0 w 1048702"/>
              <a:gd name="connsiteY0" fmla="*/ 869723 h 869723"/>
              <a:gd name="connsiteX1" fmla="*/ 310038 w 1048702"/>
              <a:gd name="connsiteY1" fmla="*/ 0 h 869723"/>
              <a:gd name="connsiteX2" fmla="*/ 1048702 w 1048702"/>
              <a:gd name="connsiteY2" fmla="*/ 869723 h 869723"/>
              <a:gd name="connsiteX3" fmla="*/ 0 w 1048702"/>
              <a:gd name="connsiteY3" fmla="*/ 869723 h 869723"/>
              <a:gd name="connsiteX0" fmla="*/ 0 w 1053465"/>
              <a:gd name="connsiteY0" fmla="*/ 1033463 h 1033463"/>
              <a:gd name="connsiteX1" fmla="*/ 310038 w 1053465"/>
              <a:gd name="connsiteY1" fmla="*/ 163740 h 1033463"/>
              <a:gd name="connsiteX2" fmla="*/ 1053465 w 1053465"/>
              <a:gd name="connsiteY2" fmla="*/ 0 h 1033463"/>
              <a:gd name="connsiteX3" fmla="*/ 0 w 1053465"/>
              <a:gd name="connsiteY3" fmla="*/ 1033463 h 1033463"/>
              <a:gd name="connsiteX0" fmla="*/ 0 w 1039177"/>
              <a:gd name="connsiteY0" fmla="*/ 1019175 h 1019175"/>
              <a:gd name="connsiteX1" fmla="*/ 310038 w 1039177"/>
              <a:gd name="connsiteY1" fmla="*/ 149452 h 1019175"/>
              <a:gd name="connsiteX2" fmla="*/ 1039177 w 1039177"/>
              <a:gd name="connsiteY2" fmla="*/ 0 h 1019175"/>
              <a:gd name="connsiteX3" fmla="*/ 0 w 1039177"/>
              <a:gd name="connsiteY3" fmla="*/ 1019175 h 1019175"/>
              <a:gd name="connsiteX0" fmla="*/ 0 w 1053465"/>
              <a:gd name="connsiteY0" fmla="*/ 1023938 h 1023938"/>
              <a:gd name="connsiteX1" fmla="*/ 310038 w 1053465"/>
              <a:gd name="connsiteY1" fmla="*/ 154215 h 1023938"/>
              <a:gd name="connsiteX2" fmla="*/ 1053465 w 1053465"/>
              <a:gd name="connsiteY2" fmla="*/ 0 h 1023938"/>
              <a:gd name="connsiteX3" fmla="*/ 0 w 1053465"/>
              <a:gd name="connsiteY3" fmla="*/ 1023938 h 1023938"/>
              <a:gd name="connsiteX0" fmla="*/ 0 w 1053465"/>
              <a:gd name="connsiteY0" fmla="*/ 1023938 h 1023938"/>
              <a:gd name="connsiteX1" fmla="*/ 300513 w 1053465"/>
              <a:gd name="connsiteY1" fmla="*/ 287565 h 1023938"/>
              <a:gd name="connsiteX2" fmla="*/ 1053465 w 1053465"/>
              <a:gd name="connsiteY2" fmla="*/ 0 h 1023938"/>
              <a:gd name="connsiteX3" fmla="*/ 0 w 1053465"/>
              <a:gd name="connsiteY3" fmla="*/ 1023938 h 1023938"/>
              <a:gd name="connsiteX0" fmla="*/ 0 w 1053465"/>
              <a:gd name="connsiteY0" fmla="*/ 1023938 h 1023938"/>
              <a:gd name="connsiteX1" fmla="*/ 281463 w 1053465"/>
              <a:gd name="connsiteY1" fmla="*/ 235178 h 1023938"/>
              <a:gd name="connsiteX2" fmla="*/ 1053465 w 1053465"/>
              <a:gd name="connsiteY2" fmla="*/ 0 h 1023938"/>
              <a:gd name="connsiteX3" fmla="*/ 0 w 1053465"/>
              <a:gd name="connsiteY3" fmla="*/ 1023938 h 1023938"/>
              <a:gd name="connsiteX0" fmla="*/ 0 w 1029653"/>
              <a:gd name="connsiteY0" fmla="*/ 1004888 h 1004888"/>
              <a:gd name="connsiteX1" fmla="*/ 281463 w 1029653"/>
              <a:gd name="connsiteY1" fmla="*/ 216128 h 1004888"/>
              <a:gd name="connsiteX2" fmla="*/ 1029653 w 1029653"/>
              <a:gd name="connsiteY2" fmla="*/ 0 h 1004888"/>
              <a:gd name="connsiteX3" fmla="*/ 0 w 1029653"/>
              <a:gd name="connsiteY3" fmla="*/ 1004888 h 1004888"/>
              <a:gd name="connsiteX0" fmla="*/ 0 w 1039178"/>
              <a:gd name="connsiteY0" fmla="*/ 1023938 h 1023938"/>
              <a:gd name="connsiteX1" fmla="*/ 281463 w 1039178"/>
              <a:gd name="connsiteY1" fmla="*/ 235178 h 1023938"/>
              <a:gd name="connsiteX2" fmla="*/ 1039178 w 1039178"/>
              <a:gd name="connsiteY2" fmla="*/ 0 h 1023938"/>
              <a:gd name="connsiteX3" fmla="*/ 0 w 1039178"/>
              <a:gd name="connsiteY3" fmla="*/ 1023938 h 1023938"/>
              <a:gd name="connsiteX0" fmla="*/ 0 w 1024891"/>
              <a:gd name="connsiteY0" fmla="*/ 1023938 h 1023938"/>
              <a:gd name="connsiteX1" fmla="*/ 281463 w 1024891"/>
              <a:gd name="connsiteY1" fmla="*/ 235178 h 1023938"/>
              <a:gd name="connsiteX2" fmla="*/ 1024891 w 1024891"/>
              <a:gd name="connsiteY2" fmla="*/ 0 h 1023938"/>
              <a:gd name="connsiteX3" fmla="*/ 0 w 1024891"/>
              <a:gd name="connsiteY3" fmla="*/ 1023938 h 1023938"/>
              <a:gd name="connsiteX0" fmla="*/ 0 w 1010604"/>
              <a:gd name="connsiteY0" fmla="*/ 1004888 h 1004888"/>
              <a:gd name="connsiteX1" fmla="*/ 267176 w 1010604"/>
              <a:gd name="connsiteY1" fmla="*/ 235178 h 1004888"/>
              <a:gd name="connsiteX2" fmla="*/ 1010604 w 1010604"/>
              <a:gd name="connsiteY2" fmla="*/ 0 h 1004888"/>
              <a:gd name="connsiteX3" fmla="*/ 0 w 1010604"/>
              <a:gd name="connsiteY3" fmla="*/ 1004888 h 1004888"/>
              <a:gd name="connsiteX0" fmla="*/ 0 w 1015367"/>
              <a:gd name="connsiteY0" fmla="*/ 995363 h 995363"/>
              <a:gd name="connsiteX1" fmla="*/ 271939 w 1015367"/>
              <a:gd name="connsiteY1" fmla="*/ 235178 h 995363"/>
              <a:gd name="connsiteX2" fmla="*/ 1015367 w 1015367"/>
              <a:gd name="connsiteY2" fmla="*/ 0 h 995363"/>
              <a:gd name="connsiteX3" fmla="*/ 0 w 1015367"/>
              <a:gd name="connsiteY3" fmla="*/ 995363 h 995363"/>
              <a:gd name="connsiteX0" fmla="*/ 0 w 1010604"/>
              <a:gd name="connsiteY0" fmla="*/ 1014413 h 1014413"/>
              <a:gd name="connsiteX1" fmla="*/ 267176 w 1010604"/>
              <a:gd name="connsiteY1" fmla="*/ 235178 h 1014413"/>
              <a:gd name="connsiteX2" fmla="*/ 1010604 w 1010604"/>
              <a:gd name="connsiteY2" fmla="*/ 0 h 1014413"/>
              <a:gd name="connsiteX3" fmla="*/ 0 w 1010604"/>
              <a:gd name="connsiteY3" fmla="*/ 1014413 h 1014413"/>
              <a:gd name="connsiteX0" fmla="*/ 0 w 1010604"/>
              <a:gd name="connsiteY0" fmla="*/ 1014413 h 1014413"/>
              <a:gd name="connsiteX1" fmla="*/ 219551 w 1010604"/>
              <a:gd name="connsiteY1" fmla="*/ 320903 h 1014413"/>
              <a:gd name="connsiteX2" fmla="*/ 1010604 w 1010604"/>
              <a:gd name="connsiteY2" fmla="*/ 0 h 1014413"/>
              <a:gd name="connsiteX3" fmla="*/ 0 w 1010604"/>
              <a:gd name="connsiteY3" fmla="*/ 1014413 h 1014413"/>
              <a:gd name="connsiteX0" fmla="*/ 0 w 1010604"/>
              <a:gd name="connsiteY0" fmla="*/ 1014413 h 1014413"/>
              <a:gd name="connsiteX1" fmla="*/ 257651 w 1010604"/>
              <a:gd name="connsiteY1" fmla="*/ 297091 h 1014413"/>
              <a:gd name="connsiteX2" fmla="*/ 1010604 w 1010604"/>
              <a:gd name="connsiteY2" fmla="*/ 0 h 1014413"/>
              <a:gd name="connsiteX3" fmla="*/ 0 w 1010604"/>
              <a:gd name="connsiteY3" fmla="*/ 1014413 h 1014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0604" h="1014413">
                <a:moveTo>
                  <a:pt x="0" y="1014413"/>
                </a:moveTo>
                <a:lnTo>
                  <a:pt x="257651" y="297091"/>
                </a:lnTo>
                <a:lnTo>
                  <a:pt x="1010604" y="0"/>
                </a:lnTo>
                <a:lnTo>
                  <a:pt x="0" y="1014413"/>
                </a:lnTo>
                <a:close/>
              </a:path>
            </a:pathLst>
          </a:custGeom>
          <a:solidFill>
            <a:srgbClr val="C4BAB7">
              <a:alpha val="30196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181B37-65BF-8A37-8022-4FA40D775EA3}"/>
              </a:ext>
            </a:extLst>
          </p:cNvPr>
          <p:cNvCxnSpPr>
            <a:endCxn id="13" idx="1"/>
          </p:cNvCxnSpPr>
          <p:nvPr/>
        </p:nvCxnSpPr>
        <p:spPr>
          <a:xfrm>
            <a:off x="8418136" y="4238134"/>
            <a:ext cx="8872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2372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0B58AAF3-4C4C-642C-4A4A-7D372D133BD2}"/>
              </a:ext>
            </a:extLst>
          </p:cNvPr>
          <p:cNvSpPr txBox="1">
            <a:spLocks/>
          </p:cNvSpPr>
          <p:nvPr/>
        </p:nvSpPr>
        <p:spPr>
          <a:xfrm>
            <a:off x="402336" y="290322"/>
            <a:ext cx="8364592" cy="6222964"/>
          </a:xfrm>
          <a:custGeom>
            <a:avLst/>
            <a:gdLst>
              <a:gd name="connsiteX0" fmla="*/ 0 w 9290304"/>
              <a:gd name="connsiteY0" fmla="*/ 0 h 5413366"/>
              <a:gd name="connsiteX1" fmla="*/ 7732996 w 9290304"/>
              <a:gd name="connsiteY1" fmla="*/ 0 h 5413366"/>
              <a:gd name="connsiteX2" fmla="*/ 7732996 w 9290304"/>
              <a:gd name="connsiteY2" fmla="*/ 1254721 h 5413366"/>
              <a:gd name="connsiteX3" fmla="*/ 9288430 w 9290304"/>
              <a:gd name="connsiteY3" fmla="*/ 1254721 h 5413366"/>
              <a:gd name="connsiteX4" fmla="*/ 9288419 w 9290304"/>
              <a:gd name="connsiteY4" fmla="*/ 1261694 h 5413366"/>
              <a:gd name="connsiteX5" fmla="*/ 9290304 w 9290304"/>
              <a:gd name="connsiteY5" fmla="*/ 4511120 h 5413366"/>
              <a:gd name="connsiteX6" fmla="*/ 8244057 w 9290304"/>
              <a:gd name="connsiteY6" fmla="*/ 5413366 h 5413366"/>
              <a:gd name="connsiteX7" fmla="*/ 0 w 9290304"/>
              <a:gd name="connsiteY7" fmla="*/ 5413366 h 5413366"/>
              <a:gd name="connsiteX8" fmla="*/ 0 w 9290304"/>
              <a:gd name="connsiteY8" fmla="*/ 5413366 h 541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90304" h="5413366">
                <a:moveTo>
                  <a:pt x="0" y="0"/>
                </a:moveTo>
                <a:lnTo>
                  <a:pt x="7732996" y="0"/>
                </a:lnTo>
                <a:lnTo>
                  <a:pt x="7732996" y="1254721"/>
                </a:lnTo>
                <a:lnTo>
                  <a:pt x="9288430" y="1254721"/>
                </a:lnTo>
                <a:lnTo>
                  <a:pt x="9288419" y="1261694"/>
                </a:lnTo>
                <a:cubicBezTo>
                  <a:pt x="9289047" y="2380064"/>
                  <a:pt x="9289676" y="3392751"/>
                  <a:pt x="9290304" y="4511120"/>
                </a:cubicBezTo>
                <a:lnTo>
                  <a:pt x="8244057" y="5413366"/>
                </a:lnTo>
                <a:lnTo>
                  <a:pt x="0" y="5413366"/>
                </a:lnTo>
                <a:lnTo>
                  <a:pt x="0" y="5413366"/>
                </a:lnTo>
                <a:close/>
              </a:path>
            </a:pathLst>
          </a:custGeom>
          <a:solidFill>
            <a:srgbClr val="FEF3ED">
              <a:alpha val="29804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noProof="1">
                <a:solidFill>
                  <a:srgbClr val="8839EF"/>
                </a:solidFill>
                <a:latin typeface="Victor Mono" panose="00000509000000000000" pitchFamily="49" charset="0"/>
              </a:rPr>
              <a:t>public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i="1" noProof="1">
                <a:solidFill>
                  <a:srgbClr val="DF8E1D"/>
                </a:solidFill>
                <a:latin typeface="Victor Mono" panose="00000509000000000000" pitchFamily="49" charset="0"/>
              </a:rPr>
              <a:t>DFA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(</a:t>
            </a:r>
            <a:r>
              <a:rPr lang="en-US" sz="1600" i="1" noProof="1">
                <a:solidFill>
                  <a:srgbClr val="DF8E1D"/>
                </a:solidFill>
                <a:latin typeface="Victor Mono" panose="00000509000000000000" pitchFamily="49" charset="0"/>
              </a:rPr>
              <a:t>List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&lt;</a:t>
            </a:r>
            <a:r>
              <a:rPr lang="en-US" sz="1600" noProof="1">
                <a:solidFill>
                  <a:srgbClr val="8839EF"/>
                </a:solidFill>
                <a:latin typeface="Victor Mono" panose="00000509000000000000" pitchFamily="49" charset="0"/>
              </a:rPr>
              <a:t>string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&gt;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i="1" noProof="1">
                <a:solidFill>
                  <a:srgbClr val="E64553"/>
                </a:solidFill>
                <a:latin typeface="Victor Mono" panose="00000509000000000000" pitchFamily="49" charset="0"/>
              </a:rPr>
              <a:t>states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,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i="1" noProof="1">
                <a:solidFill>
                  <a:srgbClr val="DF8E1D"/>
                </a:solidFill>
                <a:latin typeface="Victor Mono" panose="00000509000000000000" pitchFamily="49" charset="0"/>
              </a:rPr>
              <a:t>List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&lt;</a:t>
            </a:r>
            <a:r>
              <a:rPr lang="en-US" sz="1600" noProof="1">
                <a:solidFill>
                  <a:srgbClr val="8839EF"/>
                </a:solidFill>
                <a:latin typeface="Victor Mono" panose="00000509000000000000" pitchFamily="49" charset="0"/>
              </a:rPr>
              <a:t>char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&gt;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i="1" noProof="1">
                <a:solidFill>
                  <a:srgbClr val="E64553"/>
                </a:solidFill>
                <a:latin typeface="Victor Mono" panose="00000509000000000000" pitchFamily="49" charset="0"/>
              </a:rPr>
              <a:t>alphabet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,</a:t>
            </a:r>
            <a:b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          </a:t>
            </a:r>
            <a:r>
              <a:rPr lang="en-US" sz="1600" i="1" noProof="1">
                <a:solidFill>
                  <a:srgbClr val="DF8E1D"/>
                </a:solidFill>
                <a:latin typeface="Victor Mono" panose="00000509000000000000" pitchFamily="49" charset="0"/>
              </a:rPr>
              <a:t>List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&lt;</a:t>
            </a:r>
            <a:r>
              <a:rPr lang="en-US" sz="1600" i="1" noProof="1">
                <a:solidFill>
                  <a:srgbClr val="DF8E1D"/>
                </a:solidFill>
                <a:latin typeface="Victor Mono" panose="00000509000000000000" pitchFamily="49" charset="0"/>
              </a:rPr>
              <a:t>Transition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&gt;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i="1" noProof="1">
                <a:solidFill>
                  <a:srgbClr val="E64553"/>
                </a:solidFill>
                <a:latin typeface="Victor Mono" panose="00000509000000000000" pitchFamily="49" charset="0"/>
              </a:rPr>
              <a:t>transitions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,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noProof="1">
                <a:solidFill>
                  <a:srgbClr val="8839EF"/>
                </a:solidFill>
                <a:latin typeface="Victor Mono" panose="00000509000000000000" pitchFamily="49" charset="0"/>
              </a:rPr>
              <a:t>string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i="1" noProof="1">
                <a:solidFill>
                  <a:srgbClr val="E64553"/>
                </a:solidFill>
                <a:latin typeface="Victor Mono" panose="00000509000000000000" pitchFamily="49" charset="0"/>
              </a:rPr>
              <a:t>initialState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,</a:t>
            </a:r>
            <a:b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          </a:t>
            </a:r>
            <a:r>
              <a:rPr lang="en-US" sz="1600" i="1" noProof="1">
                <a:solidFill>
                  <a:srgbClr val="DF8E1D"/>
                </a:solidFill>
                <a:latin typeface="Victor Mono" panose="00000509000000000000" pitchFamily="49" charset="0"/>
              </a:rPr>
              <a:t>List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&lt;</a:t>
            </a:r>
            <a:r>
              <a:rPr lang="en-US" sz="1600" noProof="1">
                <a:solidFill>
                  <a:srgbClr val="8839EF"/>
                </a:solidFill>
                <a:latin typeface="Victor Mono" panose="00000509000000000000" pitchFamily="49" charset="0"/>
              </a:rPr>
              <a:t>string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&gt;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i="1" noProof="1">
                <a:solidFill>
                  <a:srgbClr val="E64553"/>
                </a:solidFill>
                <a:latin typeface="Victor Mono" panose="00000509000000000000" pitchFamily="49" charset="0"/>
              </a:rPr>
              <a:t>finalStates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)</a:t>
            </a:r>
            <a:endParaRPr lang="en-US" sz="1600" noProof="1">
              <a:solidFill>
                <a:srgbClr val="4C4F69"/>
              </a:solidFill>
              <a:latin typeface="Victor Mono" panose="00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{</a:t>
            </a:r>
            <a:endParaRPr lang="en-US" sz="1600" noProof="1">
              <a:solidFill>
                <a:srgbClr val="4C4F69"/>
              </a:solidFill>
              <a:latin typeface="Victor Mono" panose="00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   States </a:t>
            </a:r>
            <a:r>
              <a:rPr lang="en-US" sz="1600" noProof="1">
                <a:solidFill>
                  <a:srgbClr val="179299"/>
                </a:solidFill>
                <a:latin typeface="Victor Mono" panose="00000509000000000000" pitchFamily="49" charset="0"/>
              </a:rPr>
              <a:t>=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i="1" noProof="1">
                <a:solidFill>
                  <a:srgbClr val="E64553"/>
                </a:solidFill>
                <a:latin typeface="Victor Mono" panose="00000509000000000000" pitchFamily="49" charset="0"/>
              </a:rPr>
              <a:t>states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;</a:t>
            </a:r>
            <a:endParaRPr lang="en-US" sz="1600" noProof="1">
              <a:solidFill>
                <a:srgbClr val="4C4F69"/>
              </a:solidFill>
              <a:latin typeface="Victor Mono" panose="00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   Alphabet </a:t>
            </a:r>
            <a:r>
              <a:rPr lang="en-US" sz="1600" noProof="1">
                <a:solidFill>
                  <a:srgbClr val="179299"/>
                </a:solidFill>
                <a:latin typeface="Victor Mono" panose="00000509000000000000" pitchFamily="49" charset="0"/>
              </a:rPr>
              <a:t>=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i="1" noProof="1">
                <a:solidFill>
                  <a:srgbClr val="E64553"/>
                </a:solidFill>
                <a:latin typeface="Victor Mono" panose="00000509000000000000" pitchFamily="49" charset="0"/>
              </a:rPr>
              <a:t>alphabet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;</a:t>
            </a:r>
            <a:endParaRPr lang="en-US" sz="1600" noProof="1">
              <a:solidFill>
                <a:srgbClr val="4C4F69"/>
              </a:solidFill>
              <a:latin typeface="Victor Mono" panose="00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b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   Transitions </a:t>
            </a:r>
            <a:r>
              <a:rPr lang="en-US" sz="1600" noProof="1">
                <a:solidFill>
                  <a:srgbClr val="179299"/>
                </a:solidFill>
                <a:latin typeface="Victor Mono" panose="00000509000000000000" pitchFamily="49" charset="0"/>
              </a:rPr>
              <a:t>=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noProof="1">
                <a:solidFill>
                  <a:srgbClr val="8839EF"/>
                </a:solidFill>
                <a:latin typeface="Victor Mono" panose="00000509000000000000" pitchFamily="49" charset="0"/>
              </a:rPr>
              <a:t>new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i="1" noProof="1">
                <a:solidFill>
                  <a:srgbClr val="DF8E1D"/>
                </a:solidFill>
                <a:latin typeface="Victor Mono" panose="00000509000000000000" pitchFamily="49" charset="0"/>
              </a:rPr>
              <a:t>List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&lt;</a:t>
            </a:r>
            <a:r>
              <a:rPr lang="en-US" sz="1600" i="1" noProof="1">
                <a:solidFill>
                  <a:srgbClr val="DF8E1D"/>
                </a:solidFill>
                <a:latin typeface="Victor Mono" panose="00000509000000000000" pitchFamily="49" charset="0"/>
              </a:rPr>
              <a:t>Transition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&gt;();</a:t>
            </a:r>
            <a:endParaRPr lang="en-US" sz="1600" noProof="1">
              <a:solidFill>
                <a:srgbClr val="4C4F69"/>
              </a:solidFill>
              <a:latin typeface="Victor Mono" panose="00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   </a:t>
            </a:r>
            <a:r>
              <a:rPr lang="en-US" sz="1600" noProof="1">
                <a:solidFill>
                  <a:srgbClr val="8839EF"/>
                </a:solidFill>
                <a:latin typeface="Victor Mono" panose="00000509000000000000" pitchFamily="49" charset="0"/>
              </a:rPr>
              <a:t>foreach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(</a:t>
            </a:r>
            <a:r>
              <a:rPr lang="en-US" sz="1600" i="1" noProof="1">
                <a:solidFill>
                  <a:srgbClr val="DF8E1D"/>
                </a:solidFill>
                <a:latin typeface="Victor Mono" panose="00000509000000000000" pitchFamily="49" charset="0"/>
              </a:rPr>
              <a:t>Transition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trans </a:t>
            </a:r>
            <a:r>
              <a:rPr lang="en-US" sz="1600" noProof="1">
                <a:solidFill>
                  <a:srgbClr val="8839EF"/>
                </a:solidFill>
                <a:latin typeface="Victor Mono" panose="00000509000000000000" pitchFamily="49" charset="0"/>
              </a:rPr>
              <a:t>in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i="1" noProof="1">
                <a:solidFill>
                  <a:srgbClr val="E64553"/>
                </a:solidFill>
                <a:latin typeface="Victor Mono" panose="00000509000000000000" pitchFamily="49" charset="0"/>
              </a:rPr>
              <a:t>transitions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)</a:t>
            </a:r>
            <a:endParaRPr lang="en-US" sz="1600" noProof="1">
              <a:solidFill>
                <a:srgbClr val="4C4F69"/>
              </a:solidFill>
              <a:latin typeface="Victor Mono" panose="00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noProof="1">
                <a:solidFill>
                  <a:srgbClr val="8839EF"/>
                </a:solidFill>
                <a:latin typeface="Victor Mono" panose="00000509000000000000" pitchFamily="49" charset="0"/>
              </a:rPr>
              <a:t>        if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(</a:t>
            </a:r>
            <a:r>
              <a:rPr lang="en-US" sz="1600" i="1" noProof="1">
                <a:solidFill>
                  <a:srgbClr val="1E66F5"/>
                </a:solidFill>
                <a:latin typeface="Victor Mono" panose="00000509000000000000" pitchFamily="49" charset="0"/>
              </a:rPr>
              <a:t>TransitionValid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(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trans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))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Transitions</a:t>
            </a:r>
            <a:r>
              <a:rPr lang="en-US" sz="1600" noProof="1">
                <a:solidFill>
                  <a:srgbClr val="179299"/>
                </a:solidFill>
                <a:latin typeface="Victor Mono" panose="00000509000000000000" pitchFamily="49" charset="0"/>
              </a:rPr>
              <a:t>.</a:t>
            </a:r>
            <a:r>
              <a:rPr lang="en-US" sz="1600" i="1" noProof="1">
                <a:solidFill>
                  <a:srgbClr val="1E66F5"/>
                </a:solidFill>
                <a:latin typeface="Victor Mono" panose="00000509000000000000" pitchFamily="49" charset="0"/>
              </a:rPr>
              <a:t>Add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(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trans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);</a:t>
            </a:r>
            <a:endParaRPr lang="en-US" sz="1600" noProof="1">
              <a:solidFill>
                <a:srgbClr val="4C4F69"/>
              </a:solidFill>
              <a:latin typeface="Victor Mono" panose="00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        </a:t>
            </a:r>
            <a:r>
              <a:rPr lang="en-US" sz="1600" noProof="1">
                <a:solidFill>
                  <a:srgbClr val="8839EF"/>
                </a:solidFill>
                <a:latin typeface="Victor Mono" panose="00000509000000000000" pitchFamily="49" charset="0"/>
              </a:rPr>
              <a:t>else throw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noProof="1">
                <a:solidFill>
                  <a:srgbClr val="8839EF"/>
                </a:solidFill>
                <a:latin typeface="Victor Mono" panose="00000509000000000000" pitchFamily="49" charset="0"/>
              </a:rPr>
              <a:t>new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i="1" noProof="1">
                <a:solidFill>
                  <a:srgbClr val="DF8E1D"/>
                </a:solidFill>
                <a:latin typeface="Victor Mono" panose="00000509000000000000" pitchFamily="49" charset="0"/>
              </a:rPr>
              <a:t>DataException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(</a:t>
            </a:r>
            <a:r>
              <a:rPr lang="en-US" sz="1600" noProof="1">
                <a:solidFill>
                  <a:srgbClr val="40A02B"/>
                </a:solidFill>
                <a:latin typeface="Victor Mono" panose="00000509000000000000" pitchFamily="49" charset="0"/>
              </a:rPr>
              <a:t>"Invalid transition list"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);</a:t>
            </a:r>
            <a:endParaRPr lang="en-US" sz="1600" noProof="1">
              <a:solidFill>
                <a:srgbClr val="4C4F69"/>
              </a:solidFill>
              <a:latin typeface="Victor Mono" panose="00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b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    </a:t>
            </a:r>
            <a:r>
              <a:rPr lang="en-US" sz="1600" noProof="1">
                <a:solidFill>
                  <a:srgbClr val="8839EF"/>
                </a:solidFill>
                <a:latin typeface="Victor Mono" panose="00000509000000000000" pitchFamily="49" charset="0"/>
              </a:rPr>
              <a:t>if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(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States</a:t>
            </a:r>
            <a:r>
              <a:rPr lang="en-US" sz="1600" noProof="1">
                <a:solidFill>
                  <a:srgbClr val="179299"/>
                </a:solidFill>
                <a:latin typeface="Victor Mono" panose="00000509000000000000" pitchFamily="49" charset="0"/>
              </a:rPr>
              <a:t>.</a:t>
            </a:r>
            <a:r>
              <a:rPr lang="en-US" sz="1600" i="1" noProof="1">
                <a:solidFill>
                  <a:srgbClr val="1E66F5"/>
                </a:solidFill>
                <a:latin typeface="Victor Mono" panose="00000509000000000000" pitchFamily="49" charset="0"/>
              </a:rPr>
              <a:t>Contains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(</a:t>
            </a:r>
            <a:r>
              <a:rPr lang="en-US" sz="1600" i="1" noProof="1">
                <a:solidFill>
                  <a:srgbClr val="E64553"/>
                </a:solidFill>
                <a:latin typeface="Victor Mono" panose="00000509000000000000" pitchFamily="49" charset="0"/>
              </a:rPr>
              <a:t>initialState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))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InitialState </a:t>
            </a:r>
            <a:r>
              <a:rPr lang="en-US" sz="1600" noProof="1">
                <a:solidFill>
                  <a:srgbClr val="179299"/>
                </a:solidFill>
                <a:latin typeface="Victor Mono" panose="00000509000000000000" pitchFamily="49" charset="0"/>
              </a:rPr>
              <a:t>=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i="1" noProof="1">
                <a:solidFill>
                  <a:srgbClr val="E64553"/>
                </a:solidFill>
                <a:latin typeface="Victor Mono" panose="00000509000000000000" pitchFamily="49" charset="0"/>
              </a:rPr>
              <a:t>initialState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;</a:t>
            </a:r>
            <a:endParaRPr lang="en-US" sz="1600" noProof="1">
              <a:solidFill>
                <a:srgbClr val="4C4F69"/>
              </a:solidFill>
              <a:latin typeface="Victor Mono" panose="00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    </a:t>
            </a:r>
            <a:r>
              <a:rPr lang="en-US" sz="1600" noProof="1">
                <a:solidFill>
                  <a:srgbClr val="8839EF"/>
                </a:solidFill>
                <a:latin typeface="Victor Mono" panose="00000509000000000000" pitchFamily="49" charset="0"/>
              </a:rPr>
              <a:t>else throw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noProof="1">
                <a:solidFill>
                  <a:srgbClr val="8839EF"/>
                </a:solidFill>
                <a:latin typeface="Victor Mono" panose="00000509000000000000" pitchFamily="49" charset="0"/>
              </a:rPr>
              <a:t>new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i="1" noProof="1">
                <a:solidFill>
                  <a:srgbClr val="DF8E1D"/>
                </a:solidFill>
                <a:latin typeface="Victor Mono" panose="00000509000000000000" pitchFamily="49" charset="0"/>
              </a:rPr>
              <a:t>DataException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(</a:t>
            </a:r>
            <a:r>
              <a:rPr lang="en-US" sz="1600" noProof="1">
                <a:solidFill>
                  <a:srgbClr val="40A02B"/>
                </a:solidFill>
                <a:latin typeface="Victor Mono" panose="00000509000000000000" pitchFamily="49" charset="0"/>
              </a:rPr>
              <a:t>"Invalid initial state"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);</a:t>
            </a:r>
            <a:endParaRPr lang="en-US" sz="1600" noProof="1">
              <a:solidFill>
                <a:srgbClr val="4C4F69"/>
              </a:solidFill>
              <a:latin typeface="Victor Mono" panose="00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b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    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FinalStates </a:t>
            </a:r>
            <a:r>
              <a:rPr lang="en-US" sz="1600" noProof="1">
                <a:solidFill>
                  <a:srgbClr val="179299"/>
                </a:solidFill>
                <a:latin typeface="Victor Mono" panose="00000509000000000000" pitchFamily="49" charset="0"/>
              </a:rPr>
              <a:t>=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noProof="1">
                <a:solidFill>
                  <a:srgbClr val="8839EF"/>
                </a:solidFill>
                <a:latin typeface="Victor Mono" panose="00000509000000000000" pitchFamily="49" charset="0"/>
              </a:rPr>
              <a:t>new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i="1" noProof="1">
                <a:solidFill>
                  <a:srgbClr val="DF8E1D"/>
                </a:solidFill>
                <a:latin typeface="Victor Mono" panose="00000509000000000000" pitchFamily="49" charset="0"/>
              </a:rPr>
              <a:t>List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&lt;</a:t>
            </a:r>
            <a:r>
              <a:rPr lang="en-US" sz="1600" noProof="1">
                <a:solidFill>
                  <a:srgbClr val="8839EF"/>
                </a:solidFill>
                <a:latin typeface="Victor Mono" panose="00000509000000000000" pitchFamily="49" charset="0"/>
              </a:rPr>
              <a:t>string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&gt;();</a:t>
            </a:r>
            <a:endParaRPr lang="en-US" sz="1600" noProof="1">
              <a:solidFill>
                <a:srgbClr val="4C4F69"/>
              </a:solidFill>
              <a:latin typeface="Victor Mono" panose="00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    </a:t>
            </a:r>
            <a:r>
              <a:rPr lang="en-US" sz="1600" noProof="1">
                <a:solidFill>
                  <a:srgbClr val="8839EF"/>
                </a:solidFill>
                <a:latin typeface="Victor Mono" panose="00000509000000000000" pitchFamily="49" charset="0"/>
              </a:rPr>
              <a:t>foreach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(</a:t>
            </a:r>
            <a:r>
              <a:rPr lang="en-US" sz="1600" noProof="1">
                <a:solidFill>
                  <a:srgbClr val="8839EF"/>
                </a:solidFill>
                <a:latin typeface="Victor Mono" panose="00000509000000000000" pitchFamily="49" charset="0"/>
              </a:rPr>
              <a:t>string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state </a:t>
            </a:r>
            <a:r>
              <a:rPr lang="en-US" sz="1600" noProof="1">
                <a:solidFill>
                  <a:srgbClr val="8839EF"/>
                </a:solidFill>
                <a:latin typeface="Victor Mono" panose="00000509000000000000" pitchFamily="49" charset="0"/>
              </a:rPr>
              <a:t>in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i="1" noProof="1">
                <a:solidFill>
                  <a:srgbClr val="E64553"/>
                </a:solidFill>
                <a:latin typeface="Victor Mono" panose="00000509000000000000" pitchFamily="49" charset="0"/>
              </a:rPr>
              <a:t>finalStates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)</a:t>
            </a:r>
            <a:endParaRPr lang="en-US" sz="1600" noProof="1">
              <a:solidFill>
                <a:srgbClr val="4C4F69"/>
              </a:solidFill>
              <a:latin typeface="Victor Mono" panose="00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        </a:t>
            </a:r>
            <a:r>
              <a:rPr lang="en-US" sz="1600" noProof="1">
                <a:solidFill>
                  <a:srgbClr val="8839EF"/>
                </a:solidFill>
                <a:latin typeface="Victor Mono" panose="00000509000000000000" pitchFamily="49" charset="0"/>
              </a:rPr>
              <a:t>if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(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States</a:t>
            </a:r>
            <a:r>
              <a:rPr lang="en-US" sz="1600" noProof="1">
                <a:solidFill>
                  <a:srgbClr val="179299"/>
                </a:solidFill>
                <a:latin typeface="Victor Mono" panose="00000509000000000000" pitchFamily="49" charset="0"/>
              </a:rPr>
              <a:t>.</a:t>
            </a:r>
            <a:r>
              <a:rPr lang="en-US" sz="1600" i="1" noProof="1">
                <a:solidFill>
                  <a:srgbClr val="1E66F5"/>
                </a:solidFill>
                <a:latin typeface="Victor Mono" panose="00000509000000000000" pitchFamily="49" charset="0"/>
              </a:rPr>
              <a:t>Contains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(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state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))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FinalStates</a:t>
            </a:r>
            <a:r>
              <a:rPr lang="en-US" sz="1600" noProof="1">
                <a:solidFill>
                  <a:srgbClr val="179299"/>
                </a:solidFill>
                <a:latin typeface="Victor Mono" panose="00000509000000000000" pitchFamily="49" charset="0"/>
              </a:rPr>
              <a:t>.</a:t>
            </a:r>
            <a:r>
              <a:rPr lang="en-US" sz="1600" i="1" noProof="1">
                <a:solidFill>
                  <a:srgbClr val="1E66F5"/>
                </a:solidFill>
                <a:latin typeface="Victor Mono" panose="00000509000000000000" pitchFamily="49" charset="0"/>
              </a:rPr>
              <a:t>Add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(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state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);</a:t>
            </a:r>
            <a:endParaRPr lang="en-US" sz="1600" noProof="1">
              <a:solidFill>
                <a:srgbClr val="4C4F69"/>
              </a:solidFill>
              <a:latin typeface="Victor Mono" panose="00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        </a:t>
            </a:r>
            <a:r>
              <a:rPr lang="en-US" sz="1600" noProof="1">
                <a:solidFill>
                  <a:srgbClr val="8839EF"/>
                </a:solidFill>
                <a:latin typeface="Victor Mono" panose="00000509000000000000" pitchFamily="49" charset="0"/>
              </a:rPr>
              <a:t>else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noProof="1">
                <a:solidFill>
                  <a:srgbClr val="8839EF"/>
                </a:solidFill>
                <a:latin typeface="Victor Mono" panose="00000509000000000000" pitchFamily="49" charset="0"/>
              </a:rPr>
              <a:t>throw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noProof="1">
                <a:solidFill>
                  <a:srgbClr val="8839EF"/>
                </a:solidFill>
                <a:latin typeface="Victor Mono" panose="00000509000000000000" pitchFamily="49" charset="0"/>
              </a:rPr>
              <a:t>new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i="1" noProof="1">
                <a:solidFill>
                  <a:srgbClr val="DF8E1D"/>
                </a:solidFill>
                <a:latin typeface="Victor Mono" panose="00000509000000000000" pitchFamily="49" charset="0"/>
              </a:rPr>
              <a:t>DataException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(</a:t>
            </a:r>
            <a:r>
              <a:rPr lang="en-US" sz="1600" noProof="1">
                <a:solidFill>
                  <a:srgbClr val="40A02B"/>
                </a:solidFill>
                <a:latin typeface="Victor Mono" panose="00000509000000000000" pitchFamily="49" charset="0"/>
              </a:rPr>
              <a:t>"Invalid final state list"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);</a:t>
            </a:r>
            <a:endParaRPr lang="en-US" sz="1600" noProof="1">
              <a:solidFill>
                <a:srgbClr val="4C4F69"/>
              </a:solidFill>
              <a:latin typeface="Victor Mono" panose="00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7C7F93"/>
                </a:solidFill>
                <a:latin typeface="Victor Mono" panose="00000509000000000000" pitchFamily="49" charset="0"/>
              </a:rPr>
              <a:t>}</a:t>
            </a:r>
            <a:endParaRPr lang="en-US" sz="1600" dirty="0">
              <a:solidFill>
                <a:srgbClr val="4C4F69"/>
              </a:solidFill>
              <a:latin typeface="Victor Mono" panose="00000509000000000000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517114-C743-039C-B397-0CB0D3A83ADF}"/>
              </a:ext>
            </a:extLst>
          </p:cNvPr>
          <p:cNvSpPr txBox="1"/>
          <p:nvPr/>
        </p:nvSpPr>
        <p:spPr>
          <a:xfrm>
            <a:off x="7552803" y="398607"/>
            <a:ext cx="350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600" noProof="1">
                <a:latin typeface="Victor Mono" panose="00000509000000000000" pitchFamily="49" charset="0"/>
              </a:rPr>
              <a:t>Constructorul</a:t>
            </a:r>
          </a:p>
          <a:p>
            <a:pPr>
              <a:spcAft>
                <a:spcPts val="1200"/>
              </a:spcAft>
            </a:pPr>
            <a:r>
              <a:rPr lang="ro-RO" sz="3600" noProof="1">
                <a:latin typeface="Victor Mono" panose="00000509000000000000" pitchFamily="49" charset="0"/>
              </a:rPr>
              <a:t>Clasei AFD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076D1847-4F4E-C167-0702-4045A1149332}"/>
              </a:ext>
            </a:extLst>
          </p:cNvPr>
          <p:cNvSpPr/>
          <p:nvPr/>
        </p:nvSpPr>
        <p:spPr>
          <a:xfrm>
            <a:off x="7725266" y="4906329"/>
            <a:ext cx="273378" cy="1329179"/>
          </a:xfrm>
          <a:prstGeom prst="rightBrace">
            <a:avLst>
              <a:gd name="adj1" fmla="val 8333"/>
              <a:gd name="adj2" fmla="val 3439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BB6B5D-B1F0-EB28-FA73-63565E30DB8E}"/>
              </a:ext>
            </a:extLst>
          </p:cNvPr>
          <p:cNvSpPr txBox="1"/>
          <p:nvPr/>
        </p:nvSpPr>
        <p:spPr>
          <a:xfrm>
            <a:off x="9305403" y="5071139"/>
            <a:ext cx="1951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>
                <a:latin typeface="Victor Mono" panose="00000509000000000000" pitchFamily="49" charset="0"/>
              </a:rPr>
              <a:t>validează lista</a:t>
            </a:r>
          </a:p>
          <a:p>
            <a:r>
              <a:rPr lang="ro-RO" sz="1600" dirty="0">
                <a:latin typeface="Victor Mono" panose="00000509000000000000" pitchFamily="49" charset="0"/>
              </a:rPr>
              <a:t>stărilor finale</a:t>
            </a:r>
            <a:endParaRPr lang="en-US" sz="1600" dirty="0">
              <a:latin typeface="Victor Mono" panose="00000509000000000000" pitchFamily="49" charset="0"/>
            </a:endParaRP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16995FE6-31BE-9EBD-1F42-1B940664A50D}"/>
              </a:ext>
            </a:extLst>
          </p:cNvPr>
          <p:cNvSpPr/>
          <p:nvPr/>
        </p:nvSpPr>
        <p:spPr>
          <a:xfrm>
            <a:off x="7861954" y="5480058"/>
            <a:ext cx="915370" cy="1012277"/>
          </a:xfrm>
          <a:custGeom>
            <a:avLst/>
            <a:gdLst>
              <a:gd name="connsiteX0" fmla="*/ 0 w 1048702"/>
              <a:gd name="connsiteY0" fmla="*/ 869723 h 869723"/>
              <a:gd name="connsiteX1" fmla="*/ 310038 w 1048702"/>
              <a:gd name="connsiteY1" fmla="*/ 0 h 869723"/>
              <a:gd name="connsiteX2" fmla="*/ 1048702 w 1048702"/>
              <a:gd name="connsiteY2" fmla="*/ 869723 h 869723"/>
              <a:gd name="connsiteX3" fmla="*/ 0 w 1048702"/>
              <a:gd name="connsiteY3" fmla="*/ 869723 h 869723"/>
              <a:gd name="connsiteX0" fmla="*/ 0 w 1053465"/>
              <a:gd name="connsiteY0" fmla="*/ 1033463 h 1033463"/>
              <a:gd name="connsiteX1" fmla="*/ 310038 w 1053465"/>
              <a:gd name="connsiteY1" fmla="*/ 163740 h 1033463"/>
              <a:gd name="connsiteX2" fmla="*/ 1053465 w 1053465"/>
              <a:gd name="connsiteY2" fmla="*/ 0 h 1033463"/>
              <a:gd name="connsiteX3" fmla="*/ 0 w 1053465"/>
              <a:gd name="connsiteY3" fmla="*/ 1033463 h 1033463"/>
              <a:gd name="connsiteX0" fmla="*/ 0 w 1039177"/>
              <a:gd name="connsiteY0" fmla="*/ 1019175 h 1019175"/>
              <a:gd name="connsiteX1" fmla="*/ 310038 w 1039177"/>
              <a:gd name="connsiteY1" fmla="*/ 149452 h 1019175"/>
              <a:gd name="connsiteX2" fmla="*/ 1039177 w 1039177"/>
              <a:gd name="connsiteY2" fmla="*/ 0 h 1019175"/>
              <a:gd name="connsiteX3" fmla="*/ 0 w 1039177"/>
              <a:gd name="connsiteY3" fmla="*/ 1019175 h 1019175"/>
              <a:gd name="connsiteX0" fmla="*/ 0 w 1053465"/>
              <a:gd name="connsiteY0" fmla="*/ 1023938 h 1023938"/>
              <a:gd name="connsiteX1" fmla="*/ 310038 w 1053465"/>
              <a:gd name="connsiteY1" fmla="*/ 154215 h 1023938"/>
              <a:gd name="connsiteX2" fmla="*/ 1053465 w 1053465"/>
              <a:gd name="connsiteY2" fmla="*/ 0 h 1023938"/>
              <a:gd name="connsiteX3" fmla="*/ 0 w 1053465"/>
              <a:gd name="connsiteY3" fmla="*/ 1023938 h 1023938"/>
              <a:gd name="connsiteX0" fmla="*/ 0 w 1053465"/>
              <a:gd name="connsiteY0" fmla="*/ 1023938 h 1023938"/>
              <a:gd name="connsiteX1" fmla="*/ 300513 w 1053465"/>
              <a:gd name="connsiteY1" fmla="*/ 287565 h 1023938"/>
              <a:gd name="connsiteX2" fmla="*/ 1053465 w 1053465"/>
              <a:gd name="connsiteY2" fmla="*/ 0 h 1023938"/>
              <a:gd name="connsiteX3" fmla="*/ 0 w 1053465"/>
              <a:gd name="connsiteY3" fmla="*/ 1023938 h 1023938"/>
              <a:gd name="connsiteX0" fmla="*/ 0 w 1053465"/>
              <a:gd name="connsiteY0" fmla="*/ 1023938 h 1023938"/>
              <a:gd name="connsiteX1" fmla="*/ 281463 w 1053465"/>
              <a:gd name="connsiteY1" fmla="*/ 235178 h 1023938"/>
              <a:gd name="connsiteX2" fmla="*/ 1053465 w 1053465"/>
              <a:gd name="connsiteY2" fmla="*/ 0 h 1023938"/>
              <a:gd name="connsiteX3" fmla="*/ 0 w 1053465"/>
              <a:gd name="connsiteY3" fmla="*/ 1023938 h 1023938"/>
              <a:gd name="connsiteX0" fmla="*/ 0 w 1029653"/>
              <a:gd name="connsiteY0" fmla="*/ 1004888 h 1004888"/>
              <a:gd name="connsiteX1" fmla="*/ 281463 w 1029653"/>
              <a:gd name="connsiteY1" fmla="*/ 216128 h 1004888"/>
              <a:gd name="connsiteX2" fmla="*/ 1029653 w 1029653"/>
              <a:gd name="connsiteY2" fmla="*/ 0 h 1004888"/>
              <a:gd name="connsiteX3" fmla="*/ 0 w 1029653"/>
              <a:gd name="connsiteY3" fmla="*/ 1004888 h 1004888"/>
              <a:gd name="connsiteX0" fmla="*/ 0 w 1039178"/>
              <a:gd name="connsiteY0" fmla="*/ 1023938 h 1023938"/>
              <a:gd name="connsiteX1" fmla="*/ 281463 w 1039178"/>
              <a:gd name="connsiteY1" fmla="*/ 235178 h 1023938"/>
              <a:gd name="connsiteX2" fmla="*/ 1039178 w 1039178"/>
              <a:gd name="connsiteY2" fmla="*/ 0 h 1023938"/>
              <a:gd name="connsiteX3" fmla="*/ 0 w 1039178"/>
              <a:gd name="connsiteY3" fmla="*/ 1023938 h 1023938"/>
              <a:gd name="connsiteX0" fmla="*/ 0 w 1024891"/>
              <a:gd name="connsiteY0" fmla="*/ 1023938 h 1023938"/>
              <a:gd name="connsiteX1" fmla="*/ 281463 w 1024891"/>
              <a:gd name="connsiteY1" fmla="*/ 235178 h 1023938"/>
              <a:gd name="connsiteX2" fmla="*/ 1024891 w 1024891"/>
              <a:gd name="connsiteY2" fmla="*/ 0 h 1023938"/>
              <a:gd name="connsiteX3" fmla="*/ 0 w 1024891"/>
              <a:gd name="connsiteY3" fmla="*/ 1023938 h 1023938"/>
              <a:gd name="connsiteX0" fmla="*/ 0 w 1010604"/>
              <a:gd name="connsiteY0" fmla="*/ 1004888 h 1004888"/>
              <a:gd name="connsiteX1" fmla="*/ 267176 w 1010604"/>
              <a:gd name="connsiteY1" fmla="*/ 235178 h 1004888"/>
              <a:gd name="connsiteX2" fmla="*/ 1010604 w 1010604"/>
              <a:gd name="connsiteY2" fmla="*/ 0 h 1004888"/>
              <a:gd name="connsiteX3" fmla="*/ 0 w 1010604"/>
              <a:gd name="connsiteY3" fmla="*/ 1004888 h 1004888"/>
              <a:gd name="connsiteX0" fmla="*/ 0 w 1015367"/>
              <a:gd name="connsiteY0" fmla="*/ 995363 h 995363"/>
              <a:gd name="connsiteX1" fmla="*/ 271939 w 1015367"/>
              <a:gd name="connsiteY1" fmla="*/ 235178 h 995363"/>
              <a:gd name="connsiteX2" fmla="*/ 1015367 w 1015367"/>
              <a:gd name="connsiteY2" fmla="*/ 0 h 995363"/>
              <a:gd name="connsiteX3" fmla="*/ 0 w 1015367"/>
              <a:gd name="connsiteY3" fmla="*/ 995363 h 995363"/>
              <a:gd name="connsiteX0" fmla="*/ 0 w 1010604"/>
              <a:gd name="connsiteY0" fmla="*/ 1014413 h 1014413"/>
              <a:gd name="connsiteX1" fmla="*/ 267176 w 1010604"/>
              <a:gd name="connsiteY1" fmla="*/ 235178 h 1014413"/>
              <a:gd name="connsiteX2" fmla="*/ 1010604 w 1010604"/>
              <a:gd name="connsiteY2" fmla="*/ 0 h 1014413"/>
              <a:gd name="connsiteX3" fmla="*/ 0 w 1010604"/>
              <a:gd name="connsiteY3" fmla="*/ 1014413 h 1014413"/>
              <a:gd name="connsiteX0" fmla="*/ 0 w 1010604"/>
              <a:gd name="connsiteY0" fmla="*/ 1014413 h 1014413"/>
              <a:gd name="connsiteX1" fmla="*/ 219551 w 1010604"/>
              <a:gd name="connsiteY1" fmla="*/ 320903 h 1014413"/>
              <a:gd name="connsiteX2" fmla="*/ 1010604 w 1010604"/>
              <a:gd name="connsiteY2" fmla="*/ 0 h 1014413"/>
              <a:gd name="connsiteX3" fmla="*/ 0 w 1010604"/>
              <a:gd name="connsiteY3" fmla="*/ 1014413 h 1014413"/>
              <a:gd name="connsiteX0" fmla="*/ 0 w 1010604"/>
              <a:gd name="connsiteY0" fmla="*/ 1014413 h 1014413"/>
              <a:gd name="connsiteX1" fmla="*/ 257651 w 1010604"/>
              <a:gd name="connsiteY1" fmla="*/ 297091 h 1014413"/>
              <a:gd name="connsiteX2" fmla="*/ 1010604 w 1010604"/>
              <a:gd name="connsiteY2" fmla="*/ 0 h 1014413"/>
              <a:gd name="connsiteX3" fmla="*/ 0 w 1010604"/>
              <a:gd name="connsiteY3" fmla="*/ 1014413 h 1014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0604" h="1014413">
                <a:moveTo>
                  <a:pt x="0" y="1014413"/>
                </a:moveTo>
                <a:lnTo>
                  <a:pt x="257651" y="297091"/>
                </a:lnTo>
                <a:lnTo>
                  <a:pt x="1010604" y="0"/>
                </a:lnTo>
                <a:lnTo>
                  <a:pt x="0" y="1014413"/>
                </a:lnTo>
                <a:close/>
              </a:path>
            </a:pathLst>
          </a:custGeom>
          <a:solidFill>
            <a:srgbClr val="C4BAB7">
              <a:alpha val="30196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17CCD36-B36B-EA49-7B7B-763421F44DF7}"/>
              </a:ext>
            </a:extLst>
          </p:cNvPr>
          <p:cNvCxnSpPr>
            <a:cxnSpLocks/>
            <a:stCxn id="14" idx="1"/>
            <a:endCxn id="15" idx="1"/>
          </p:cNvCxnSpPr>
          <p:nvPr/>
        </p:nvCxnSpPr>
        <p:spPr>
          <a:xfrm>
            <a:off x="7998644" y="5363527"/>
            <a:ext cx="13067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9723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8777030A-48E2-3FBE-AFF2-B6C60E37D411}"/>
              </a:ext>
            </a:extLst>
          </p:cNvPr>
          <p:cNvSpPr txBox="1">
            <a:spLocks/>
          </p:cNvSpPr>
          <p:nvPr/>
        </p:nvSpPr>
        <p:spPr>
          <a:xfrm>
            <a:off x="397654" y="1401280"/>
            <a:ext cx="6416040" cy="4415058"/>
          </a:xfrm>
          <a:prstGeom prst="foldedCorner">
            <a:avLst/>
          </a:prstGeom>
          <a:solidFill>
            <a:srgbClr val="FEF3ED">
              <a:alpha val="30196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0" noProof="1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bool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i="1" noProof="1">
                <a:solidFill>
                  <a:srgbClr val="1E66F5"/>
                </a:solidFill>
                <a:effectLst/>
                <a:latin typeface="Victor Mono" panose="00000509000000000000" pitchFamily="49" charset="0"/>
              </a:rPr>
              <a:t>TransitionValid</a:t>
            </a:r>
            <a:r>
              <a:rPr lang="en-US" sz="1600" b="0" noProof="1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i="1" noProof="1">
                <a:solidFill>
                  <a:srgbClr val="DF8E1D"/>
                </a:solidFill>
                <a:effectLst/>
                <a:latin typeface="Victor Mono" panose="00000509000000000000" pitchFamily="49" charset="0"/>
              </a:rPr>
              <a:t>Transition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i="1" noProof="1">
                <a:solidFill>
                  <a:srgbClr val="E64553"/>
                </a:solidFill>
                <a:effectLst/>
                <a:latin typeface="Victor Mono" panose="00000509000000000000" pitchFamily="49" charset="0"/>
              </a:rPr>
              <a:t>trans</a:t>
            </a:r>
            <a:r>
              <a:rPr lang="en-US" sz="1600" b="0" noProof="1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)</a:t>
            </a:r>
            <a:endParaRPr lang="en-US" sz="1600" b="0" noProof="1">
              <a:solidFill>
                <a:srgbClr val="4C4F69"/>
              </a:solidFill>
              <a:effectLst/>
              <a:latin typeface="Victor Mono" panose="00000509000000000000" pitchFamily="49" charset="0"/>
            </a:endParaRPr>
          </a:p>
          <a:p>
            <a:pPr marL="0" indent="0">
              <a:buNone/>
            </a:pPr>
            <a:r>
              <a:rPr lang="en-US" sz="1600" b="0" noProof="1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{</a:t>
            </a:r>
            <a:endParaRPr lang="en-US" sz="1600" b="0" noProof="1">
              <a:solidFill>
                <a:srgbClr val="4C4F69"/>
              </a:solidFill>
              <a:effectLst/>
              <a:latin typeface="Victor Mono" panose="00000509000000000000" pitchFamily="49" charset="0"/>
            </a:endParaRPr>
          </a:p>
          <a:p>
            <a:pPr marL="0" indent="0">
              <a:buNone/>
            </a:pP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   </a:t>
            </a:r>
            <a:r>
              <a:rPr lang="en-US" sz="1600" b="0" noProof="1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if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noProof="1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noProof="1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!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States</a:t>
            </a:r>
            <a:r>
              <a:rPr lang="en-US" sz="1600" b="0" noProof="1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.</a:t>
            </a:r>
            <a:r>
              <a:rPr lang="en-US" sz="1600" b="0" i="1" noProof="1">
                <a:solidFill>
                  <a:srgbClr val="1E66F5"/>
                </a:solidFill>
                <a:effectLst/>
                <a:latin typeface="Victor Mono" panose="00000509000000000000" pitchFamily="49" charset="0"/>
              </a:rPr>
              <a:t>Contains</a:t>
            </a:r>
            <a:r>
              <a:rPr lang="en-US" sz="1600" b="0" noProof="1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i="1" noProof="1">
                <a:solidFill>
                  <a:srgbClr val="E64553"/>
                </a:solidFill>
                <a:effectLst/>
                <a:latin typeface="Victor Mono" panose="00000509000000000000" pitchFamily="49" charset="0"/>
              </a:rPr>
              <a:t>trans</a:t>
            </a:r>
            <a:r>
              <a:rPr lang="en-US" sz="1600" b="0" noProof="1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.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fromState</a:t>
            </a:r>
            <a:r>
              <a:rPr lang="en-US" sz="1600" b="0" noProof="1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)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noProof="1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||</a:t>
            </a:r>
            <a:b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       </a:t>
            </a:r>
            <a:r>
              <a:rPr lang="en-US" sz="1600" b="0" noProof="1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!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States</a:t>
            </a:r>
            <a:r>
              <a:rPr lang="en-US" sz="1600" b="0" noProof="1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.</a:t>
            </a:r>
            <a:r>
              <a:rPr lang="en-US" sz="1600" b="0" i="1" noProof="1">
                <a:solidFill>
                  <a:srgbClr val="1E66F5"/>
                </a:solidFill>
                <a:effectLst/>
                <a:latin typeface="Victor Mono" panose="00000509000000000000" pitchFamily="49" charset="0"/>
              </a:rPr>
              <a:t>Contains</a:t>
            </a:r>
            <a:r>
              <a:rPr lang="en-US" sz="1600" b="0" noProof="1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i="1" noProof="1">
                <a:solidFill>
                  <a:srgbClr val="E64553"/>
                </a:solidFill>
                <a:effectLst/>
                <a:latin typeface="Victor Mono" panose="00000509000000000000" pitchFamily="49" charset="0"/>
              </a:rPr>
              <a:t>trans</a:t>
            </a:r>
            <a:r>
              <a:rPr lang="en-US" sz="1600" b="0" noProof="1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.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toState</a:t>
            </a:r>
            <a:r>
              <a:rPr lang="en-US" sz="1600" b="0" noProof="1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))</a:t>
            </a:r>
            <a:b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       </a:t>
            </a:r>
            <a:r>
              <a:rPr lang="en-US" sz="1600" b="0" noProof="1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return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noProof="1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false</a:t>
            </a:r>
            <a:r>
              <a:rPr lang="en-US" sz="1600" b="0" noProof="1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;</a:t>
            </a:r>
            <a:endParaRPr lang="en-US" sz="1600" b="0" noProof="1">
              <a:solidFill>
                <a:srgbClr val="4C4F69"/>
              </a:solidFill>
              <a:effectLst/>
              <a:latin typeface="Victor Mono" panose="00000509000000000000" pitchFamily="49" charset="0"/>
            </a:endParaRPr>
          </a:p>
          <a:p>
            <a:pPr marL="0" indent="0">
              <a:buNone/>
            </a:pPr>
            <a:b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</a:b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   </a:t>
            </a:r>
            <a:r>
              <a:rPr lang="en-US" sz="1600" b="0" noProof="1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if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noProof="1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noProof="1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!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Alphabet</a:t>
            </a:r>
            <a:r>
              <a:rPr lang="en-US" sz="1600" b="0" noProof="1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.</a:t>
            </a:r>
            <a:r>
              <a:rPr lang="en-US" sz="1600" b="0" i="1" noProof="1">
                <a:solidFill>
                  <a:srgbClr val="1E66F5"/>
                </a:solidFill>
                <a:effectLst/>
                <a:latin typeface="Victor Mono" panose="00000509000000000000" pitchFamily="49" charset="0"/>
              </a:rPr>
              <a:t>Contains</a:t>
            </a:r>
            <a:r>
              <a:rPr lang="en-US" sz="1600" b="0" noProof="1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i="1" noProof="1">
                <a:solidFill>
                  <a:srgbClr val="E64553"/>
                </a:solidFill>
                <a:effectLst/>
                <a:latin typeface="Victor Mono" panose="00000509000000000000" pitchFamily="49" charset="0"/>
              </a:rPr>
              <a:t>trans</a:t>
            </a:r>
            <a:r>
              <a:rPr lang="en-US" sz="1600" b="0" noProof="1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.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symbol</a:t>
            </a:r>
            <a:r>
              <a:rPr lang="en-US" sz="1600" b="0" noProof="1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))</a:t>
            </a:r>
            <a:br>
              <a:rPr lang="ro-RO" sz="1600" noProof="1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ro-RO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       </a:t>
            </a:r>
            <a:r>
              <a:rPr lang="en-US" sz="1600" b="0" noProof="1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return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noProof="1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false</a:t>
            </a:r>
            <a:r>
              <a:rPr lang="en-US" sz="1600" b="0" noProof="1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;</a:t>
            </a:r>
            <a:endParaRPr lang="en-US" sz="1600" b="0" noProof="1">
              <a:solidFill>
                <a:srgbClr val="4C4F69"/>
              </a:solidFill>
              <a:effectLst/>
              <a:latin typeface="Victor Mono" panose="00000509000000000000" pitchFamily="49" charset="0"/>
            </a:endParaRPr>
          </a:p>
          <a:p>
            <a:pPr marL="0" indent="0">
              <a:buNone/>
            </a:pPr>
            <a:b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</a:b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    </a:t>
            </a:r>
            <a:r>
              <a:rPr lang="en-US" sz="1600" b="0" noProof="1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foreach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noProof="1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i="1" noProof="1">
                <a:solidFill>
                  <a:srgbClr val="DF8E1D"/>
                </a:solidFill>
                <a:effectLst/>
                <a:latin typeface="Victor Mono" panose="00000509000000000000" pitchFamily="49" charset="0"/>
              </a:rPr>
              <a:t>Transition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tr </a:t>
            </a:r>
            <a:r>
              <a:rPr lang="en-US" sz="1600" b="0" noProof="1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in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Transitions</a:t>
            </a:r>
            <a:r>
              <a:rPr lang="en-US" sz="1600" b="0" noProof="1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)</a:t>
            </a:r>
            <a:b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       </a:t>
            </a:r>
            <a:r>
              <a:rPr lang="en-US" sz="1600" b="0" noProof="1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if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noProof="1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i="1" noProof="1">
                <a:solidFill>
                  <a:srgbClr val="E64553"/>
                </a:solidFill>
                <a:effectLst/>
                <a:latin typeface="Victor Mono" panose="00000509000000000000" pitchFamily="49" charset="0"/>
              </a:rPr>
              <a:t>trans</a:t>
            </a:r>
            <a:r>
              <a:rPr lang="en-US" sz="1600" b="0" noProof="1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.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fromState </a:t>
            </a:r>
            <a:r>
              <a:rPr lang="en-US" sz="1600" b="0" noProof="1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==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tr</a:t>
            </a:r>
            <a:r>
              <a:rPr lang="en-US" sz="1600" b="0" noProof="1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.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fromState </a:t>
            </a:r>
            <a:r>
              <a:rPr lang="en-US" sz="1600" b="0" noProof="1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&amp;&amp;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b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</a:b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           </a:t>
            </a:r>
            <a:r>
              <a:rPr lang="en-US" sz="1600" b="0" i="1" noProof="1">
                <a:solidFill>
                  <a:srgbClr val="E64553"/>
                </a:solidFill>
                <a:effectLst/>
                <a:latin typeface="Victor Mono" panose="00000509000000000000" pitchFamily="49" charset="0"/>
              </a:rPr>
              <a:t>trans</a:t>
            </a:r>
            <a:r>
              <a:rPr lang="en-US" sz="1600" b="0" noProof="1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.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symbol </a:t>
            </a:r>
            <a:r>
              <a:rPr lang="en-US" sz="1600" b="0" noProof="1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==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tr</a:t>
            </a:r>
            <a:r>
              <a:rPr lang="en-US" sz="1600" b="0" noProof="1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.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symbol</a:t>
            </a:r>
            <a:r>
              <a:rPr lang="en-US" sz="1600" b="0" noProof="1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)</a:t>
            </a:r>
            <a:b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       </a:t>
            </a:r>
            <a:r>
              <a:rPr lang="en-US" sz="1600" b="0" noProof="1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return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noProof="1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false</a:t>
            </a:r>
            <a:r>
              <a:rPr lang="en-US" sz="1600" b="0" noProof="1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;</a:t>
            </a:r>
          </a:p>
          <a:p>
            <a:pPr marL="0" indent="0">
              <a:buNone/>
            </a:pPr>
            <a:b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   </a:t>
            </a:r>
            <a:r>
              <a:rPr lang="en-US" sz="1600" b="0" noProof="1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return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noProof="1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true</a:t>
            </a:r>
            <a:r>
              <a:rPr lang="en-US" sz="1600" b="0" noProof="1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;</a:t>
            </a:r>
            <a:endParaRPr lang="en-US" sz="1600" noProof="1">
              <a:solidFill>
                <a:srgbClr val="4C4F69"/>
              </a:solidFill>
              <a:latin typeface="Victor Mono" panose="00000509000000000000" pitchFamily="49" charset="0"/>
            </a:endParaRPr>
          </a:p>
          <a:p>
            <a:pPr marL="0" indent="0">
              <a:buNone/>
            </a:pPr>
            <a:r>
              <a:rPr lang="en-US" sz="1600" b="0" noProof="1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}</a:t>
            </a:r>
            <a:endParaRPr lang="en-US" sz="1600" b="0" noProof="1">
              <a:solidFill>
                <a:srgbClr val="4C4F69"/>
              </a:solidFill>
              <a:effectLst/>
              <a:latin typeface="Victor Mono" panose="00000509000000000000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8900A6-2BD8-C7B0-F13A-DF464F1B6D10}"/>
              </a:ext>
            </a:extLst>
          </p:cNvPr>
          <p:cNvSpPr txBox="1"/>
          <p:nvPr/>
        </p:nvSpPr>
        <p:spPr>
          <a:xfrm>
            <a:off x="399226" y="462647"/>
            <a:ext cx="618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noProof="1">
                <a:latin typeface="Victor Mono" panose="00000509000000000000" pitchFamily="49" charset="0"/>
              </a:rPr>
              <a:t>Validarea unei </a:t>
            </a:r>
            <a:r>
              <a:rPr lang="ro-RO" sz="3600" noProof="1">
                <a:latin typeface="Victor Mono" panose="00000509000000000000" pitchFamily="49" charset="0"/>
              </a:rPr>
              <a:t>tranziții</a:t>
            </a:r>
          </a:p>
        </p:txBody>
      </p:sp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Organic presentation</Template>
  <TotalTime>946</TotalTime>
  <Words>2439</Words>
  <Application>Microsoft Office PowerPoint</Application>
  <PresentationFormat>Widescreen</PresentationFormat>
  <Paragraphs>208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Cambria Math</vt:lpstr>
      <vt:lpstr>Courier New</vt:lpstr>
      <vt:lpstr>Gill Sans Nova Light</vt:lpstr>
      <vt:lpstr>Sagona Book</vt:lpstr>
      <vt:lpstr>Victor Mono</vt:lpstr>
      <vt:lpstr>Custom</vt:lpstr>
      <vt:lpstr>Automat Finit Determinist Simularea unui AFD, cu recunoașterea cuvintelor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 Finit Determinist Simularea unui AFD, cu recunoașterea cuvintelor</dc:title>
  <dc:creator>Kery Imola-Vivien</dc:creator>
  <cp:lastModifiedBy>Kery Imola-Vivien</cp:lastModifiedBy>
  <cp:revision>5</cp:revision>
  <dcterms:created xsi:type="dcterms:W3CDTF">2024-03-28T12:13:23Z</dcterms:created>
  <dcterms:modified xsi:type="dcterms:W3CDTF">2024-03-29T17:37:07Z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