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7" r:id="rId3"/>
    <p:sldId id="259" r:id="rId4"/>
    <p:sldId id="274" r:id="rId5"/>
    <p:sldId id="260" r:id="rId6"/>
    <p:sldId id="261" r:id="rId7"/>
    <p:sldId id="267" r:id="rId8"/>
    <p:sldId id="268" r:id="rId9"/>
    <p:sldId id="269" r:id="rId10"/>
    <p:sldId id="270" r:id="rId11"/>
    <p:sldId id="271" r:id="rId12"/>
    <p:sldId id="262" r:id="rId13"/>
    <p:sldId id="275" r:id="rId14"/>
    <p:sldId id="276" r:id="rId15"/>
    <p:sldId id="277" r:id="rId16"/>
    <p:sldId id="278" r:id="rId17"/>
    <p:sldId id="279" r:id="rId18"/>
    <p:sldId id="280" r:id="rId19"/>
    <p:sldId id="281" r:id="rId20"/>
    <p:sldId id="282" r:id="rId21"/>
    <p:sldId id="272" r:id="rId22"/>
    <p:sldId id="263" r:id="rId23"/>
    <p:sldId id="27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C68F5A-58A5-48E7-94E3-6832A692398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C68F5A-58A5-48E7-94E3-6832A692398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C68F5A-58A5-48E7-94E3-6832A692398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C68F5A-58A5-48E7-94E3-6832A692398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68F5A-58A5-48E7-94E3-6832A692398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C68F5A-58A5-48E7-94E3-6832A692398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68F5A-58A5-48E7-94E3-6832A6923989}"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C68F5A-58A5-48E7-94E3-6832A6923989}"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68F5A-58A5-48E7-94E3-6832A6923989}"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58963-9C60-419D-B9BA-95F0A0F23A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C68F5A-58A5-48E7-94E3-6832A692398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8963-9C60-419D-B9BA-95F0A0F23A7F}"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7C68F5A-58A5-48E7-94E3-6832A6923989}" type="datetimeFigureOut">
              <a:rPr lang="en-US" smtClean="0"/>
              <a:pPr/>
              <a:t>8/30/2020</a:t>
            </a:fld>
            <a:endParaRPr lang="en-US"/>
          </a:p>
        </p:txBody>
      </p:sp>
      <p:sp>
        <p:nvSpPr>
          <p:cNvPr id="9" name="Slide Number Placeholder 8"/>
          <p:cNvSpPr>
            <a:spLocks noGrp="1"/>
          </p:cNvSpPr>
          <p:nvPr>
            <p:ph type="sldNum" sz="quarter" idx="11"/>
          </p:nvPr>
        </p:nvSpPr>
        <p:spPr/>
        <p:txBody>
          <a:bodyPr/>
          <a:lstStyle/>
          <a:p>
            <a:fld id="{ACC58963-9C60-419D-B9BA-95F0A0F23A7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CC58963-9C60-419D-B9BA-95F0A0F23A7F}"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C7C68F5A-58A5-48E7-94E3-6832A6923989}" type="datetimeFigureOut">
              <a:rPr lang="en-US" smtClean="0"/>
              <a:pPr/>
              <a:t>8/30/2020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 TargetMode="External"/><Relationship Id="rId7" Type="http://schemas.openxmlformats.org/officeDocument/2006/relationships/hyperlink" Target="http://www.stackoverflow.com/" TargetMode="External"/><Relationship Id="rId2" Type="http://schemas.openxmlformats.org/officeDocument/2006/relationships/hyperlink" Target="http://www.codeproject.com/" TargetMode="External"/><Relationship Id="rId1" Type="http://schemas.openxmlformats.org/officeDocument/2006/relationships/slideLayout" Target="../slideLayouts/slideLayout2.xml"/><Relationship Id="rId6" Type="http://schemas.openxmlformats.org/officeDocument/2006/relationships/hyperlink" Target="http://www.bulksmsgateway.in/" TargetMode="External"/><Relationship Id="rId5" Type="http://schemas.openxmlformats.org/officeDocument/2006/relationships/hyperlink" Target="http://www.geeksforgeeks.com/" TargetMode="External"/><Relationship Id="rId4" Type="http://schemas.openxmlformats.org/officeDocument/2006/relationships/hyperlink" Target="http://www.tutorialspoint.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itchFamily="18" charset="0"/>
                <a:cs typeface="Times New Roman" pitchFamily="18" charset="0"/>
              </a:rPr>
              <a:t>Objectives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Easy to finding blood donors</a:t>
            </a:r>
          </a:p>
          <a:p>
            <a:pPr>
              <a:buFont typeface="Wingdings" panose="05000000000000000000" pitchFamily="2" charset="2"/>
              <a:buChar char="Ø"/>
            </a:pPr>
            <a:endParaRPr lang="en-US" dirty="0"/>
          </a:p>
          <a:p>
            <a:pPr>
              <a:buFont typeface="Wingdings" panose="05000000000000000000" pitchFamily="2" charset="2"/>
              <a:buChar char="Ø"/>
            </a:pPr>
            <a:r>
              <a:rPr lang="en-US" dirty="0"/>
              <a:t>Time saving</a:t>
            </a:r>
          </a:p>
          <a:p>
            <a:pPr>
              <a:buFont typeface="Wingdings" panose="05000000000000000000" pitchFamily="2" charset="2"/>
              <a:buChar char="Ø"/>
            </a:pPr>
            <a:endParaRPr lang="en-US" dirty="0"/>
          </a:p>
          <a:p>
            <a:pPr>
              <a:buFont typeface="Wingdings" panose="05000000000000000000" pitchFamily="2" charset="2"/>
              <a:buChar char="Ø"/>
            </a:pPr>
            <a:r>
              <a:rPr lang="en-US" dirty="0"/>
              <a:t>User friendly for mobile users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sp>
        <p:nvSpPr>
          <p:cNvPr id="3" name="Content Placeholder 2"/>
          <p:cNvSpPr>
            <a:spLocks noGrp="1"/>
          </p:cNvSpPr>
          <p:nvPr>
            <p:ph idx="1"/>
          </p:nvPr>
        </p:nvSpPr>
        <p:spPr/>
        <p:txBody>
          <a:bodyPr/>
          <a:lstStyle/>
          <a:p>
            <a:pPr>
              <a:buNone/>
            </a:pPr>
            <a:r>
              <a:rPr lang="en-IN" b="1" dirty="0"/>
              <a:t> Table 5 </a:t>
            </a:r>
            <a:r>
              <a:rPr lang="en-IN" b="1" dirty="0" err="1"/>
              <a:t>tblcontactinfo</a:t>
            </a:r>
            <a:endParaRPr lang="en-IN" b="1" dirty="0"/>
          </a:p>
          <a:p>
            <a:endParaRPr lang="en-US" dirty="0"/>
          </a:p>
        </p:txBody>
      </p:sp>
      <p:graphicFrame>
        <p:nvGraphicFramePr>
          <p:cNvPr id="4" name="Table 3"/>
          <p:cNvGraphicFramePr>
            <a:graphicFrameLocks noGrp="1"/>
          </p:cNvGraphicFramePr>
          <p:nvPr/>
        </p:nvGraphicFramePr>
        <p:xfrm>
          <a:off x="1342683" y="2731346"/>
          <a:ext cx="8127999" cy="25958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marL="0" marR="0">
                        <a:lnSpc>
                          <a:spcPct val="150000"/>
                        </a:lnSpc>
                        <a:spcBef>
                          <a:spcPts val="0"/>
                        </a:spcBef>
                        <a:spcAft>
                          <a:spcPts val="1000"/>
                        </a:spcAft>
                      </a:pPr>
                      <a:r>
                        <a:rPr lang="en-IN" sz="1400" b="1">
                          <a:latin typeface="Times New Roman"/>
                          <a:ea typeface="Calibri"/>
                          <a:cs typeface="Times New Roman"/>
                        </a:rPr>
                        <a:t>COLUMN NAME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b="1">
                          <a:latin typeface="Times New Roman"/>
                          <a:ea typeface="Calibri"/>
                          <a:cs typeface="Times New Roman"/>
                        </a:rPr>
                        <a:t>DATATYPE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b="1">
                          <a:latin typeface="Times New Roman"/>
                          <a:ea typeface="Calibri"/>
                          <a:cs typeface="Times New Roman"/>
                        </a:rPr>
                        <a:t>CONSTRAINT</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Id</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Int(4)</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Primary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Name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Varchar(25)</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 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E-mail_id</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Varchar(30)</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Contact number</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Int(10)</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 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Message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Text</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Position date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Timestamp</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sp>
        <p:nvSpPr>
          <p:cNvPr id="3" name="Content Placeholder 2"/>
          <p:cNvSpPr>
            <a:spLocks noGrp="1"/>
          </p:cNvSpPr>
          <p:nvPr>
            <p:ph idx="1"/>
          </p:nvPr>
        </p:nvSpPr>
        <p:spPr/>
        <p:txBody>
          <a:bodyPr/>
          <a:lstStyle/>
          <a:p>
            <a:pPr>
              <a:buNone/>
            </a:pPr>
            <a:r>
              <a:rPr lang="en-IN" b="1" dirty="0"/>
              <a:t>Table 6 </a:t>
            </a:r>
            <a:r>
              <a:rPr lang="en-IN" b="1" dirty="0" err="1"/>
              <a:t>tblpages</a:t>
            </a:r>
            <a:endParaRPr lang="en-US" dirty="0"/>
          </a:p>
          <a:p>
            <a:endParaRPr lang="en-US" dirty="0"/>
          </a:p>
        </p:txBody>
      </p:sp>
      <p:graphicFrame>
        <p:nvGraphicFramePr>
          <p:cNvPr id="4" name="Table 3"/>
          <p:cNvGraphicFramePr>
            <a:graphicFrameLocks noGrp="1"/>
          </p:cNvGraphicFramePr>
          <p:nvPr/>
        </p:nvGraphicFramePr>
        <p:xfrm>
          <a:off x="1778781" y="3279986"/>
          <a:ext cx="8127999" cy="18542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marL="0" marR="0">
                        <a:lnSpc>
                          <a:spcPct val="150000"/>
                        </a:lnSpc>
                        <a:spcBef>
                          <a:spcPts val="0"/>
                        </a:spcBef>
                        <a:spcAft>
                          <a:spcPts val="1000"/>
                        </a:spcAft>
                      </a:pPr>
                      <a:r>
                        <a:rPr lang="en-IN" sz="1400" b="1">
                          <a:latin typeface="Times New Roman"/>
                          <a:ea typeface="Calibri"/>
                          <a:cs typeface="Times New Roman"/>
                        </a:rPr>
                        <a:t>COLUMN NAME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b="1">
                          <a:latin typeface="Times New Roman"/>
                          <a:ea typeface="Calibri"/>
                          <a:cs typeface="Times New Roman"/>
                        </a:rPr>
                        <a:t>DATATYPE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b="1">
                          <a:latin typeface="Times New Roman"/>
                          <a:ea typeface="Calibri"/>
                          <a:cs typeface="Times New Roman"/>
                        </a:rPr>
                        <a:t>CONSTRAINT</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Id</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Int(4)</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Primary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Page name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Varchar(10)</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 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Type</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Varchar(20)</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50000"/>
                        </a:lnSpc>
                        <a:spcBef>
                          <a:spcPts val="0"/>
                        </a:spcBef>
                        <a:spcAft>
                          <a:spcPts val="1000"/>
                        </a:spcAft>
                      </a:pPr>
                      <a:r>
                        <a:rPr lang="en-IN" sz="1400">
                          <a:latin typeface="Times New Roman"/>
                          <a:ea typeface="Calibri"/>
                          <a:cs typeface="Times New Roman"/>
                        </a:rPr>
                        <a:t>Detail</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a:latin typeface="Times New Roman"/>
                          <a:ea typeface="Calibri"/>
                          <a:cs typeface="Times New Roman"/>
                        </a:rPr>
                        <a:t>Varchar( 100)</a:t>
                      </a:r>
                      <a:endParaRPr lang="en-US" sz="1100">
                        <a:latin typeface="Calibri"/>
                        <a:ea typeface="Calibri"/>
                        <a:cs typeface="Times New Roman"/>
                      </a:endParaRPr>
                    </a:p>
                  </a:txBody>
                  <a:tcPr marL="68580" marR="68580" marT="0" marB="0"/>
                </a:tc>
                <a:tc>
                  <a:txBody>
                    <a:bodyPr/>
                    <a:lstStyle/>
                    <a:p>
                      <a:pPr marL="0" marR="0">
                        <a:lnSpc>
                          <a:spcPct val="150000"/>
                        </a:lnSpc>
                        <a:spcBef>
                          <a:spcPts val="0"/>
                        </a:spcBef>
                        <a:spcAft>
                          <a:spcPts val="1000"/>
                        </a:spcAft>
                      </a:pPr>
                      <a:r>
                        <a:rPr lang="en-IN" sz="1400" dirty="0">
                          <a:latin typeface="Times New Roman"/>
                          <a:ea typeface="Calibri"/>
                          <a:cs typeface="Times New Roman"/>
                        </a:rPr>
                        <a:t> Not null</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Module Description</a:t>
            </a:r>
            <a:endParaRPr lang="en-US" dirty="0"/>
          </a:p>
        </p:txBody>
      </p:sp>
      <p:sp>
        <p:nvSpPr>
          <p:cNvPr id="3" name="Content Placeholder 2"/>
          <p:cNvSpPr>
            <a:spLocks noGrp="1"/>
          </p:cNvSpPr>
          <p:nvPr>
            <p:ph idx="1"/>
          </p:nvPr>
        </p:nvSpPr>
        <p:spPr>
          <a:xfrm>
            <a:off x="609600" y="1600199"/>
            <a:ext cx="10160000" cy="5053263"/>
          </a:xfrm>
        </p:spPr>
        <p:txBody>
          <a:bodyPr>
            <a:normAutofit/>
          </a:bodyPr>
          <a:lstStyle/>
          <a:p>
            <a:pPr marL="114300" indent="0">
              <a:buFont typeface="Wingdings" pitchFamily="2" charset="2"/>
              <a:buChar char="Ø"/>
            </a:pPr>
            <a:endParaRPr lang="en-IN" sz="2400" b="1" dirty="0">
              <a:latin typeface="Times New Roman" pitchFamily="18" charset="0"/>
              <a:cs typeface="Times New Roman" pitchFamily="18" charset="0"/>
            </a:endParaRPr>
          </a:p>
          <a:p>
            <a:pPr marL="114300" indent="0">
              <a:buFont typeface="Wingdings" pitchFamily="2" charset="2"/>
              <a:buChar char="Ø"/>
            </a:pPr>
            <a:r>
              <a:rPr lang="en-IN" sz="2400" b="1" dirty="0">
                <a:latin typeface="Times New Roman" pitchFamily="18" charset="0"/>
                <a:cs typeface="Times New Roman" pitchFamily="18" charset="0"/>
              </a:rPr>
              <a:t>Home</a:t>
            </a:r>
          </a:p>
          <a:p>
            <a:pPr marL="114300" indent="0">
              <a:buFont typeface="Wingdings" pitchFamily="2" charset="2"/>
              <a:buChar char="Ø"/>
            </a:pPr>
            <a:r>
              <a:rPr lang="en-IN" sz="2400" b="1" dirty="0">
                <a:latin typeface="Times New Roman" pitchFamily="18" charset="0"/>
                <a:cs typeface="Times New Roman" pitchFamily="18" charset="0"/>
              </a:rPr>
              <a:t>Search Blood</a:t>
            </a:r>
          </a:p>
          <a:p>
            <a:pPr marL="114300" indent="0">
              <a:buFont typeface="Wingdings" pitchFamily="2" charset="2"/>
              <a:buChar char="Ø"/>
            </a:pPr>
            <a:r>
              <a:rPr lang="en-IN" sz="2400" b="1" dirty="0">
                <a:latin typeface="Times New Roman" pitchFamily="18" charset="0"/>
                <a:cs typeface="Times New Roman" pitchFamily="18" charset="0"/>
              </a:rPr>
              <a:t>Become A Donor</a:t>
            </a:r>
          </a:p>
          <a:p>
            <a:pPr marL="114300" indent="0">
              <a:buFont typeface="Wingdings" pitchFamily="2" charset="2"/>
              <a:buChar char="Ø"/>
            </a:pPr>
            <a:r>
              <a:rPr lang="en-IN" sz="2400" b="1" dirty="0">
                <a:latin typeface="Times New Roman" pitchFamily="18" charset="0"/>
                <a:cs typeface="Times New Roman" pitchFamily="18" charset="0"/>
              </a:rPr>
              <a:t>Contact Us </a:t>
            </a:r>
          </a:p>
          <a:p>
            <a:pPr marL="114300" indent="0">
              <a:buFont typeface="Wingdings" pitchFamily="2" charset="2"/>
              <a:buChar char="Ø"/>
            </a:pPr>
            <a:r>
              <a:rPr lang="en-IN" sz="2400" b="1" dirty="0">
                <a:latin typeface="Times New Roman" pitchFamily="18" charset="0"/>
                <a:cs typeface="Times New Roman" pitchFamily="18" charset="0"/>
              </a:rPr>
              <a:t>Admin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8814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396" y="1023424"/>
            <a:ext cx="10160000" cy="4800600"/>
          </a:xfrm>
        </p:spPr>
        <p:txBody>
          <a:bodyPr/>
          <a:lstStyle/>
          <a:p>
            <a:pPr>
              <a:buNone/>
            </a:pPr>
            <a:r>
              <a:rPr lang="en-US" dirty="0"/>
              <a:t>Home</a:t>
            </a:r>
          </a:p>
          <a:p>
            <a:pPr>
              <a:buNone/>
            </a:pPr>
            <a:endParaRPr lang="en-US" dirty="0"/>
          </a:p>
        </p:txBody>
      </p:sp>
      <p:pic>
        <p:nvPicPr>
          <p:cNvPr id="4" name="Picture 3"/>
          <p:cNvPicPr/>
          <p:nvPr/>
        </p:nvPicPr>
        <p:blipFill>
          <a:blip r:embed="rId2"/>
          <a:stretch>
            <a:fillRect/>
          </a:stretch>
        </p:blipFill>
        <p:spPr>
          <a:xfrm>
            <a:off x="996819" y="1631852"/>
            <a:ext cx="6625168" cy="47167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194" y="1065628"/>
            <a:ext cx="10160000" cy="4800600"/>
          </a:xfrm>
        </p:spPr>
        <p:txBody>
          <a:bodyPr/>
          <a:lstStyle/>
          <a:p>
            <a:pPr>
              <a:buNone/>
            </a:pPr>
            <a:r>
              <a:rPr lang="en-US" dirty="0"/>
              <a:t>Become a Donor</a:t>
            </a:r>
          </a:p>
          <a:p>
            <a:pPr>
              <a:buNone/>
            </a:pPr>
            <a:endParaRPr lang="en-US" dirty="0"/>
          </a:p>
        </p:txBody>
      </p:sp>
      <p:pic>
        <p:nvPicPr>
          <p:cNvPr id="4" name="Picture 3"/>
          <p:cNvPicPr/>
          <p:nvPr/>
        </p:nvPicPr>
        <p:blipFill>
          <a:blip r:embed="rId2"/>
          <a:stretch>
            <a:fillRect/>
          </a:stretch>
        </p:blipFill>
        <p:spPr>
          <a:xfrm>
            <a:off x="1800665" y="2180345"/>
            <a:ext cx="7267135" cy="4276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465" y="1220372"/>
            <a:ext cx="10160000" cy="4800600"/>
          </a:xfrm>
        </p:spPr>
        <p:txBody>
          <a:bodyPr/>
          <a:lstStyle/>
          <a:p>
            <a:pPr>
              <a:buNone/>
            </a:pPr>
            <a:r>
              <a:rPr lang="en-US" dirty="0"/>
              <a:t>Search Blood group</a:t>
            </a:r>
          </a:p>
          <a:p>
            <a:pPr>
              <a:buNone/>
            </a:pPr>
            <a:endParaRPr lang="en-US" dirty="0"/>
          </a:p>
        </p:txBody>
      </p:sp>
      <p:pic>
        <p:nvPicPr>
          <p:cNvPr id="4" name="Picture 3"/>
          <p:cNvPicPr/>
          <p:nvPr/>
        </p:nvPicPr>
        <p:blipFill>
          <a:blip r:embed="rId2"/>
          <a:stretch>
            <a:fillRect/>
          </a:stretch>
        </p:blipFill>
        <p:spPr>
          <a:xfrm>
            <a:off x="2659966" y="2236763"/>
            <a:ext cx="5943600" cy="39602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262" y="896816"/>
            <a:ext cx="10160000" cy="4800600"/>
          </a:xfrm>
        </p:spPr>
        <p:txBody>
          <a:bodyPr/>
          <a:lstStyle/>
          <a:p>
            <a:pPr>
              <a:buNone/>
            </a:pPr>
            <a:r>
              <a:rPr lang="en-US" dirty="0"/>
              <a:t>Contact As</a:t>
            </a:r>
          </a:p>
          <a:p>
            <a:pPr>
              <a:buNone/>
            </a:pPr>
            <a:endParaRPr lang="en-US" dirty="0"/>
          </a:p>
        </p:txBody>
      </p:sp>
      <p:pic>
        <p:nvPicPr>
          <p:cNvPr id="4" name="Picture 3"/>
          <p:cNvPicPr/>
          <p:nvPr/>
        </p:nvPicPr>
        <p:blipFill>
          <a:blip r:embed="rId2"/>
          <a:stretch>
            <a:fillRect/>
          </a:stretch>
        </p:blipFill>
        <p:spPr>
          <a:xfrm>
            <a:off x="1969478" y="2110007"/>
            <a:ext cx="7154594" cy="4431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Admin</a:t>
            </a:r>
          </a:p>
          <a:p>
            <a:pPr>
              <a:buNone/>
            </a:pPr>
            <a:endParaRPr lang="en-US" dirty="0"/>
          </a:p>
        </p:txBody>
      </p:sp>
      <p:pic>
        <p:nvPicPr>
          <p:cNvPr id="4" name="Picture 3"/>
          <p:cNvPicPr/>
          <p:nvPr/>
        </p:nvPicPr>
        <p:blipFill>
          <a:blip r:embed="rId2"/>
          <a:stretch>
            <a:fillRect/>
          </a:stretch>
        </p:blipFill>
        <p:spPr>
          <a:xfrm>
            <a:off x="2293034" y="2095940"/>
            <a:ext cx="6521548" cy="38406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a:t>ManageContactQuery</a:t>
            </a:r>
            <a:endParaRPr lang="en-US" dirty="0"/>
          </a:p>
          <a:p>
            <a:pPr>
              <a:buNone/>
            </a:pPr>
            <a:endParaRPr lang="en-US" dirty="0"/>
          </a:p>
        </p:txBody>
      </p:sp>
      <p:pic>
        <p:nvPicPr>
          <p:cNvPr id="4" name="Picture 3"/>
          <p:cNvPicPr/>
          <p:nvPr/>
        </p:nvPicPr>
        <p:blipFill>
          <a:blip r:embed="rId2"/>
          <a:stretch>
            <a:fillRect/>
          </a:stretch>
        </p:blipFill>
        <p:spPr>
          <a:xfrm>
            <a:off x="1758462" y="2644726"/>
            <a:ext cx="7863840" cy="3819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Donor list</a:t>
            </a:r>
          </a:p>
          <a:p>
            <a:endParaRPr lang="en-US" dirty="0"/>
          </a:p>
        </p:txBody>
      </p:sp>
      <p:pic>
        <p:nvPicPr>
          <p:cNvPr id="4" name="Picture 3"/>
          <p:cNvPicPr/>
          <p:nvPr/>
        </p:nvPicPr>
        <p:blipFill>
          <a:blip r:embed="rId2"/>
          <a:stretch>
            <a:fillRect/>
          </a:stretch>
        </p:blipFill>
        <p:spPr>
          <a:xfrm>
            <a:off x="2166425" y="2377294"/>
            <a:ext cx="6850966" cy="40094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latin typeface="Times New Roman" pitchFamily="18" charset="0"/>
                <a:cs typeface="Times New Roman" pitchFamily="18" charset="0"/>
              </a:rPr>
              <a:t>Abstract</a:t>
            </a:r>
            <a:endParaRPr lang="en-US" sz="5400" dirty="0"/>
          </a:p>
        </p:txBody>
      </p:sp>
      <p:sp>
        <p:nvSpPr>
          <p:cNvPr id="3" name="Content Placeholder 2"/>
          <p:cNvSpPr>
            <a:spLocks noGrp="1"/>
          </p:cNvSpPr>
          <p:nvPr>
            <p:ph idx="1"/>
          </p:nvPr>
        </p:nvSpPr>
        <p:spPr/>
        <p:txBody>
          <a:bodyPr>
            <a:normAutofit/>
          </a:bodyPr>
          <a:lstStyle/>
          <a:p>
            <a:pPr marL="0" indent="0" algn="just">
              <a:buNone/>
            </a:pPr>
            <a:r>
              <a:rPr lang="en-GB" dirty="0">
                <a:latin typeface="Times New Roman" pitchFamily="18" charset="0"/>
                <a:cs typeface="Times New Roman" pitchFamily="18" charset="0"/>
              </a:rPr>
              <a:t>	Blood Bank can be used effectively for getting the details of blood donors having the same blood group and with in the same city. With the help of my Online Blood Bank people who are having the thought of donating blood gets registered in my Online Blood Bank giving his total details.</a:t>
            </a:r>
            <a:endParaRPr lang="en-US" dirty="0">
              <a:latin typeface="Times New Roman" pitchFamily="18" charset="0"/>
              <a:cs typeface="Times New Roman" pitchFamily="18" charset="0"/>
            </a:endParaRPr>
          </a:p>
          <a:p>
            <a:pPr marL="0" indent="0" algn="just">
              <a:buNone/>
            </a:pPr>
            <a:r>
              <a:rPr lang="en-GB" dirty="0">
                <a:latin typeface="Times New Roman" pitchFamily="18" charset="0"/>
                <a:cs typeface="Times New Roman" pitchFamily="18" charset="0"/>
              </a:rPr>
              <a:t>	It also provide mobile view for the user who use this site from Their mobile.as the number of people who uses mobile is increasing now a day it can reach as many people there by increasing it’s use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262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923" y="939018"/>
            <a:ext cx="10160000" cy="4800600"/>
          </a:xfrm>
        </p:spPr>
        <p:txBody>
          <a:bodyPr/>
          <a:lstStyle/>
          <a:p>
            <a:pPr>
              <a:buNone/>
            </a:pPr>
            <a:r>
              <a:rPr lang="en-US" dirty="0"/>
              <a:t>Send </a:t>
            </a:r>
            <a:r>
              <a:rPr lang="en-US" dirty="0" err="1"/>
              <a:t>Sms</a:t>
            </a:r>
            <a:endParaRPr lang="en-US" dirty="0"/>
          </a:p>
          <a:p>
            <a:pPr>
              <a:buNone/>
            </a:pPr>
            <a:endParaRPr lang="en-US" dirty="0"/>
          </a:p>
          <a:p>
            <a:pPr>
              <a:buNone/>
            </a:pPr>
            <a:endParaRPr lang="en-US" dirty="0"/>
          </a:p>
        </p:txBody>
      </p:sp>
      <p:pic>
        <p:nvPicPr>
          <p:cNvPr id="4" name="Picture 3"/>
          <p:cNvPicPr/>
          <p:nvPr/>
        </p:nvPicPr>
        <p:blipFill>
          <a:blip r:embed="rId2"/>
          <a:stretch>
            <a:fillRect/>
          </a:stretch>
        </p:blipFill>
        <p:spPr>
          <a:xfrm>
            <a:off x="2110153" y="1702044"/>
            <a:ext cx="6620022" cy="43751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pPr>
              <a:buFont typeface="Wingdings" pitchFamily="2" charset="2"/>
              <a:buChar char="Ø"/>
            </a:pPr>
            <a:endParaRPr lang="en-US" dirty="0"/>
          </a:p>
          <a:p>
            <a:pPr>
              <a:buFont typeface="Wingdings" pitchFamily="2" charset="2"/>
              <a:buChar char="Ø"/>
            </a:pPr>
            <a:r>
              <a:rPr lang="en-US" sz="2000" dirty="0">
                <a:latin typeface="Times New Roman" pitchFamily="18" charset="0"/>
                <a:cs typeface="Times New Roman" pitchFamily="18" charset="0"/>
              </a:rPr>
              <a:t>The online blood donation management system actives are into three major parts</a:t>
            </a:r>
          </a:p>
          <a:p>
            <a:pPr>
              <a:buNone/>
            </a:pPr>
            <a:r>
              <a:rPr lang="en-US" sz="2000" dirty="0">
                <a:latin typeface="Times New Roman" pitchFamily="18" charset="0"/>
                <a:cs typeface="Times New Roman" pitchFamily="18" charset="0"/>
              </a:rPr>
              <a:t>	these are Donor , User &amp;Admin</a:t>
            </a:r>
          </a:p>
          <a:p>
            <a:pPr>
              <a:buFont typeface="Wingdings" pitchFamily="2" charset="2"/>
              <a:buChar char="Ø"/>
            </a:pPr>
            <a:r>
              <a:rPr lang="en-US" sz="2000" dirty="0">
                <a:latin typeface="Times New Roman" pitchFamily="18" charset="0"/>
                <a:cs typeface="Times New Roman" pitchFamily="18" charset="0"/>
              </a:rPr>
              <a:t> In this system user can View the Donor details with login</a:t>
            </a:r>
          </a:p>
          <a:p>
            <a:pPr>
              <a:buFont typeface="Wingdings" pitchFamily="2" charset="2"/>
              <a:buChar char="Ø"/>
            </a:pPr>
            <a:r>
              <a:rPr lang="en-US" sz="2000" dirty="0">
                <a:latin typeface="Times New Roman" pitchFamily="18" charset="0"/>
                <a:cs typeface="Times New Roman" pitchFamily="18" charset="0"/>
              </a:rPr>
              <a:t>This System have the message alert system</a:t>
            </a:r>
          </a:p>
          <a:p>
            <a:pPr>
              <a:buFont typeface="Wingdings" pitchFamily="2" charset="2"/>
              <a:buChar char="Ø"/>
            </a:pPr>
            <a:r>
              <a:rPr lang="en-US" sz="2000" dirty="0">
                <a:latin typeface="Times New Roman" pitchFamily="18" charset="0"/>
                <a:cs typeface="Times New Roman" pitchFamily="18" charset="0"/>
              </a:rPr>
              <a:t>It helps alert the donor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ENHANCEMENT</a:t>
            </a:r>
          </a:p>
        </p:txBody>
      </p:sp>
      <p:sp>
        <p:nvSpPr>
          <p:cNvPr id="3" name="Content Placeholder 2"/>
          <p:cNvSpPr>
            <a:spLocks noGrp="1"/>
          </p:cNvSpPr>
          <p:nvPr>
            <p:ph idx="1"/>
          </p:nvPr>
        </p:nvSpPr>
        <p:spPr/>
        <p:txBody>
          <a:bodyPr/>
          <a:lstStyle/>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As there was a little number of contact person’s information given, some people may face difficulty in getting blood fast. So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like to gather more information regarding the contact persons in other cities as well as villages and will provide much more services for the people and help everyone with humanity.</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The system can be made more use for user using image maps methods</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836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REFERENCES </a:t>
            </a:r>
            <a:endParaRPr lang="en-US" dirty="0"/>
          </a:p>
        </p:txBody>
      </p:sp>
      <p:sp>
        <p:nvSpPr>
          <p:cNvPr id="3" name="Content Placeholder 2"/>
          <p:cNvSpPr>
            <a:spLocks noGrp="1"/>
          </p:cNvSpPr>
          <p:nvPr>
            <p:ph idx="1"/>
          </p:nvPr>
        </p:nvSpPr>
        <p:spPr>
          <a:xfrm>
            <a:off x="609600" y="1473590"/>
            <a:ext cx="10160000" cy="4800600"/>
          </a:xfrm>
        </p:spPr>
        <p:txBody>
          <a:bodyPr>
            <a:normAutofit fontScale="92500" lnSpcReduction="10000"/>
          </a:bodyPr>
          <a:lstStyle/>
          <a:p>
            <a:pPr>
              <a:buNone/>
            </a:pPr>
            <a:r>
              <a:rPr lang="en-IN" sz="2400" b="1" dirty="0"/>
              <a:t>BOOKS</a:t>
            </a:r>
            <a:endParaRPr lang="en-US" sz="1800" dirty="0"/>
          </a:p>
          <a:p>
            <a:pPr marL="571500" lvl="0" indent="-457200">
              <a:buFont typeface="Wingdings" pitchFamily="2" charset="2"/>
              <a:buChar char="Ø"/>
            </a:pPr>
            <a:r>
              <a:rPr lang="en-IN" sz="2400" dirty="0"/>
              <a:t>The Joy of PHP programming: A Beginner’s Guide – by Alan Forbes.</a:t>
            </a:r>
            <a:endParaRPr lang="en-US" sz="1800" dirty="0"/>
          </a:p>
          <a:p>
            <a:pPr marL="571500" lvl="0" indent="-457200">
              <a:buFont typeface="Wingdings" pitchFamily="2" charset="2"/>
              <a:buChar char="Ø"/>
            </a:pPr>
            <a:r>
              <a:rPr lang="en-IN" sz="2400" dirty="0"/>
              <a:t>PHP &amp; MYSQL novice to ninja – by Kelvin Yank.</a:t>
            </a:r>
            <a:endParaRPr lang="en-US" sz="1800" dirty="0"/>
          </a:p>
          <a:p>
            <a:pPr marL="571500" lvl="0" indent="-457200">
              <a:buFont typeface="Wingdings" pitchFamily="2" charset="2"/>
              <a:buChar char="Ø"/>
            </a:pPr>
            <a:r>
              <a:rPr lang="en-IN" sz="2400" dirty="0"/>
              <a:t>Learning PHP, MYSQL, JavaScript and CSS: A step-by-step guide to creating dynamic websites – by Robin Nixon.</a:t>
            </a:r>
            <a:endParaRPr lang="en-US" sz="1800" dirty="0"/>
          </a:p>
          <a:p>
            <a:pPr marL="571500" lvl="0" indent="-457200">
              <a:buFont typeface="Wingdings" pitchFamily="2" charset="2"/>
              <a:buChar char="Ø"/>
            </a:pPr>
            <a:r>
              <a:rPr lang="en-IN" sz="2400" dirty="0"/>
              <a:t>PHP &amp; MYSQL Web development – by Luke Welling &amp; Laura Thompson.</a:t>
            </a:r>
            <a:endParaRPr lang="en-US" sz="1800" dirty="0"/>
          </a:p>
          <a:p>
            <a:pPr>
              <a:buNone/>
            </a:pPr>
            <a:endParaRPr lang="en-IN" sz="2400" b="1" dirty="0"/>
          </a:p>
          <a:p>
            <a:pPr>
              <a:buNone/>
            </a:pPr>
            <a:r>
              <a:rPr lang="en-IN" sz="2400" b="1" dirty="0"/>
              <a:t>WEBSITES</a:t>
            </a:r>
            <a:endParaRPr lang="en-US" sz="1800" dirty="0"/>
          </a:p>
          <a:p>
            <a:pPr lvl="6">
              <a:buFont typeface="Wingdings" pitchFamily="2" charset="2"/>
              <a:buChar char="Ø"/>
            </a:pPr>
            <a:r>
              <a:rPr lang="en-IN" b="1" u="sng" dirty="0">
                <a:hlinkClick r:id="rId2"/>
              </a:rPr>
              <a:t>www.codeproject.com</a:t>
            </a:r>
            <a:endParaRPr lang="en-US" sz="1100" dirty="0"/>
          </a:p>
          <a:p>
            <a:pPr lvl="6">
              <a:buFont typeface="Wingdings" pitchFamily="2" charset="2"/>
              <a:buChar char="Ø"/>
            </a:pPr>
            <a:r>
              <a:rPr lang="en-IN" b="1" u="sng" dirty="0">
                <a:hlinkClick r:id="rId3"/>
              </a:rPr>
              <a:t>www.w3schools.com</a:t>
            </a:r>
            <a:endParaRPr lang="en-US" sz="1100" dirty="0"/>
          </a:p>
          <a:p>
            <a:pPr lvl="6">
              <a:buFont typeface="Wingdings" pitchFamily="2" charset="2"/>
              <a:buChar char="Ø"/>
            </a:pPr>
            <a:r>
              <a:rPr lang="en-IN" b="1" u="sng" dirty="0">
                <a:hlinkClick r:id="rId4"/>
              </a:rPr>
              <a:t>www.tutorialspoint.com</a:t>
            </a:r>
            <a:endParaRPr lang="en-US" sz="1100" dirty="0"/>
          </a:p>
          <a:p>
            <a:pPr lvl="6">
              <a:buFont typeface="Wingdings" pitchFamily="2" charset="2"/>
              <a:buChar char="Ø"/>
            </a:pPr>
            <a:r>
              <a:rPr lang="en-IN" b="1" u="sng" dirty="0">
                <a:hlinkClick r:id="rId5"/>
              </a:rPr>
              <a:t>www.geeksforgeeks.com</a:t>
            </a:r>
            <a:endParaRPr lang="en-US" sz="1100" dirty="0"/>
          </a:p>
          <a:p>
            <a:pPr lvl="6">
              <a:buFont typeface="Wingdings" pitchFamily="2" charset="2"/>
              <a:buChar char="Ø"/>
            </a:pPr>
            <a:r>
              <a:rPr lang="en-IN" b="1" u="sng" dirty="0">
                <a:hlinkClick r:id="rId6"/>
              </a:rPr>
              <a:t>www.bulksmsgateway.in</a:t>
            </a:r>
            <a:endParaRPr lang="en-US" sz="1100" dirty="0"/>
          </a:p>
          <a:p>
            <a:pPr lvl="6">
              <a:buFont typeface="Wingdings" pitchFamily="2" charset="2"/>
              <a:buChar char="Ø"/>
            </a:pPr>
            <a:r>
              <a:rPr lang="en-IN" b="1" u="sng" dirty="0">
                <a:hlinkClick r:id="rId7"/>
              </a:rPr>
              <a:t>www.stackoverflow.com</a:t>
            </a:r>
            <a:endParaRPr lang="en-US" sz="1100" dirty="0"/>
          </a:p>
          <a:p>
            <a:pPr>
              <a:buFont typeface="Wingdings" pitchFamily="2" charset="2"/>
              <a:buChar char="Ø"/>
            </a:pPr>
            <a:r>
              <a:rPr lang="en-IN" sz="2400" b="1" dirty="0"/>
              <a:t> </a:t>
            </a:r>
            <a:endParaRPr lang="en-US" sz="1800"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65262"/>
            <a:ext cx="10160000" cy="1143000"/>
          </a:xfrm>
        </p:spPr>
        <p:txBody>
          <a:bodyPr/>
          <a:lstStyle/>
          <a:p>
            <a:pPr algn="ctr"/>
            <a:r>
              <a:rPr lang="en-US" sz="7200" b="1" dirty="0">
                <a:latin typeface="Times New Roman" pitchFamily="18" charset="0"/>
                <a:cs typeface="Times New Roman" pitchFamily="18" charset="0"/>
              </a:rPr>
              <a:t>Thanking you</a:t>
            </a:r>
          </a:p>
        </p:txBody>
      </p:sp>
    </p:spTree>
    <p:extLst>
      <p:ext uri="{BB962C8B-B14F-4D97-AF65-F5344CB8AC3E}">
        <p14:creationId xmlns:p14="http://schemas.microsoft.com/office/powerpoint/2010/main" val="145352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dirty="0">
                <a:latin typeface="Times New Roman" pitchFamily="18" charset="0"/>
                <a:cs typeface="Times New Roman" pitchFamily="18" charset="0"/>
              </a:rPr>
              <a:t>Blood Bank can be used effectively for getting the details of blood donors having the needed blood group and with in the native city. With the help of my Online Blood Donation Management System people who are having the thought of donating blood gets registered in my Online Blood Bank giving his total details.</a:t>
            </a:r>
          </a:p>
          <a:p>
            <a:pPr algn="just">
              <a:buFont typeface="Wingdings" pitchFamily="2" charset="2"/>
              <a:buChar char="Ø"/>
            </a:pPr>
            <a:r>
              <a:rPr lang="en-GB" dirty="0">
                <a:latin typeface="Times New Roman" pitchFamily="18" charset="0"/>
                <a:cs typeface="Times New Roman" pitchFamily="18" charset="0"/>
              </a:rPr>
              <a:t>also helps people who are in need of blood by giving the details of the donors by searching, if at all there are no donors having the same group and with in their own city they will be given the addresses with phone numbers of some contact The number of persons who are in need of blood are increasing in large number day by day. </a:t>
            </a:r>
            <a:endParaRPr lang="en-US"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2226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Blood Matches</a:t>
            </a:r>
          </a:p>
        </p:txBody>
      </p:sp>
      <p:pic>
        <p:nvPicPr>
          <p:cNvPr id="4" name="Content Placeholder 3" descr="bl.jpg"/>
          <p:cNvPicPr>
            <a:picLocks noGrp="1" noChangeAspect="1"/>
          </p:cNvPicPr>
          <p:nvPr>
            <p:ph idx="1"/>
          </p:nvPr>
        </p:nvPicPr>
        <p:blipFill>
          <a:blip r:embed="rId2"/>
          <a:stretch>
            <a:fillRect/>
          </a:stretch>
        </p:blipFill>
        <p:spPr>
          <a:xfrm>
            <a:off x="1392702" y="1885070"/>
            <a:ext cx="8102990" cy="402336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System Requirements</a:t>
            </a:r>
            <a:endParaRPr lang="en-US" dirty="0"/>
          </a:p>
        </p:txBody>
      </p:sp>
      <p:sp>
        <p:nvSpPr>
          <p:cNvPr id="3" name="Content Placeholder 2"/>
          <p:cNvSpPr>
            <a:spLocks noGrp="1"/>
          </p:cNvSpPr>
          <p:nvPr>
            <p:ph idx="1"/>
          </p:nvPr>
        </p:nvSpPr>
        <p:spPr>
          <a:xfrm>
            <a:off x="609600" y="1501726"/>
            <a:ext cx="10160000" cy="4800600"/>
          </a:xfrm>
        </p:spPr>
        <p:txBody>
          <a:bodyPr>
            <a:noAutofit/>
          </a:bodyPr>
          <a:lstStyle/>
          <a:p>
            <a:pPr>
              <a:buNone/>
            </a:pPr>
            <a:r>
              <a:rPr lang="en-US" sz="2400" b="1" dirty="0">
                <a:latin typeface="Times New Roman" pitchFamily="18" charset="0"/>
                <a:cs typeface="Times New Roman" pitchFamily="18" charset="0"/>
              </a:rPr>
              <a:t>HARDWARE REQUIREMENTS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Processor 		: Intel Core i7 </a:t>
            </a:r>
          </a:p>
          <a:p>
            <a:r>
              <a:rPr lang="en-US" sz="2400" dirty="0">
                <a:latin typeface="Times New Roman" pitchFamily="18" charset="0"/>
                <a:cs typeface="Times New Roman" pitchFamily="18" charset="0"/>
              </a:rPr>
              <a:t>Screen Size 	: 13.3 inch </a:t>
            </a:r>
          </a:p>
          <a:p>
            <a:r>
              <a:rPr lang="en-US" sz="2400" dirty="0">
                <a:latin typeface="Times New Roman" pitchFamily="18" charset="0"/>
                <a:cs typeface="Times New Roman" pitchFamily="18" charset="0"/>
              </a:rPr>
              <a:t>Keyboard		: 104 Keys </a:t>
            </a:r>
          </a:p>
          <a:p>
            <a:r>
              <a:rPr lang="en-US" sz="2400" dirty="0">
                <a:latin typeface="Times New Roman" pitchFamily="18" charset="0"/>
                <a:cs typeface="Times New Roman" pitchFamily="18" charset="0"/>
              </a:rPr>
              <a:t>RAM		: 4 GB RAM </a:t>
            </a:r>
          </a:p>
          <a:p>
            <a:r>
              <a:rPr lang="en-US" sz="2400" dirty="0">
                <a:latin typeface="Times New Roman" pitchFamily="18" charset="0"/>
                <a:cs typeface="Times New Roman" pitchFamily="18" charset="0"/>
              </a:rPr>
              <a:t>Mouse		: (Any Optical Mouse) </a:t>
            </a:r>
          </a:p>
          <a:p>
            <a:r>
              <a:rPr lang="en-US" sz="2400" dirty="0">
                <a:latin typeface="Times New Roman" pitchFamily="18" charset="0"/>
                <a:cs typeface="Times New Roman" pitchFamily="18" charset="0"/>
              </a:rPr>
              <a:t>Hard Disk 		: 1 TB </a:t>
            </a: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SOFTWARE REQUIREMENTS: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Operating System 	: Windows 8 </a:t>
            </a:r>
          </a:p>
          <a:p>
            <a:r>
              <a:rPr lang="en-US" sz="2400" dirty="0">
                <a:latin typeface="Times New Roman" pitchFamily="18" charset="0"/>
                <a:cs typeface="Times New Roman" pitchFamily="18" charset="0"/>
              </a:rPr>
              <a:t>Front-End Tool 	: PHP </a:t>
            </a:r>
          </a:p>
          <a:p>
            <a:r>
              <a:rPr lang="en-US" sz="2400" dirty="0">
                <a:latin typeface="Times New Roman" pitchFamily="18" charset="0"/>
                <a:cs typeface="Times New Roman" pitchFamily="18" charset="0"/>
              </a:rPr>
              <a:t>Back-End Tool	 : MYSQL </a:t>
            </a:r>
          </a:p>
        </p:txBody>
      </p:sp>
    </p:spTree>
    <p:extLst>
      <p:ext uri="{BB962C8B-B14F-4D97-AF65-F5344CB8AC3E}">
        <p14:creationId xmlns:p14="http://schemas.microsoft.com/office/powerpoint/2010/main" val="131340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160000" cy="1143000"/>
          </a:xfrm>
        </p:spPr>
        <p:txBody>
          <a:bodyPr>
            <a:normAutofit/>
          </a:bodyPr>
          <a:lstStyle/>
          <a:p>
            <a:pPr algn="ctr"/>
            <a:r>
              <a:rPr lang="en-US" sz="4800" dirty="0"/>
              <a:t>Architecture Design</a:t>
            </a:r>
          </a:p>
        </p:txBody>
      </p:sp>
      <p:sp>
        <p:nvSpPr>
          <p:cNvPr id="3" name="Content Placeholder 2"/>
          <p:cNvSpPr>
            <a:spLocks noGrp="1"/>
          </p:cNvSpPr>
          <p:nvPr>
            <p:ph idx="1"/>
          </p:nvPr>
        </p:nvSpPr>
        <p:spPr>
          <a:xfrm>
            <a:off x="838200" y="1825626"/>
            <a:ext cx="10515600" cy="4897147"/>
          </a:xfrm>
        </p:spPr>
        <p:txBody>
          <a:bodyPr/>
          <a:lstStyle/>
          <a:p>
            <a:pPr marL="0" indent="0">
              <a:buNone/>
            </a:pPr>
            <a:r>
              <a:rPr lang="en-US" dirty="0"/>
              <a:t> </a:t>
            </a:r>
          </a:p>
        </p:txBody>
      </p:sp>
      <p:grpSp>
        <p:nvGrpSpPr>
          <p:cNvPr id="109" name="Group 108"/>
          <p:cNvGrpSpPr/>
          <p:nvPr/>
        </p:nvGrpSpPr>
        <p:grpSpPr>
          <a:xfrm>
            <a:off x="531498" y="1144699"/>
            <a:ext cx="9866358" cy="5521572"/>
            <a:chOff x="546246" y="1336428"/>
            <a:chExt cx="9866358" cy="5521572"/>
          </a:xfrm>
        </p:grpSpPr>
        <p:cxnSp>
          <p:nvCxnSpPr>
            <p:cNvPr id="31" name="Straight Connector 30"/>
            <p:cNvCxnSpPr/>
            <p:nvPr/>
          </p:nvCxnSpPr>
          <p:spPr>
            <a:xfrm>
              <a:off x="6091709" y="2488797"/>
              <a:ext cx="12879"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629485" y="1336428"/>
              <a:ext cx="2518117" cy="4501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OBDMS</a:t>
              </a:r>
            </a:p>
          </p:txBody>
        </p:sp>
        <p:cxnSp>
          <p:nvCxnSpPr>
            <p:cNvPr id="43" name="Straight Connector 42"/>
            <p:cNvCxnSpPr/>
            <p:nvPr/>
          </p:nvCxnSpPr>
          <p:spPr>
            <a:xfrm flipV="1">
              <a:off x="1083212" y="2053884"/>
              <a:ext cx="8778240" cy="14067"/>
            </a:xfrm>
            <a:prstGeom prst="line">
              <a:avLst/>
            </a:prstGeom>
          </p:spPr>
          <p:style>
            <a:lnRef idx="1">
              <a:schemeClr val="dk1"/>
            </a:lnRef>
            <a:fillRef idx="0">
              <a:schemeClr val="dk1"/>
            </a:fillRef>
            <a:effectRef idx="0">
              <a:schemeClr val="dk1"/>
            </a:effectRef>
            <a:fontRef idx="minor">
              <a:schemeClr val="tx1"/>
            </a:fontRef>
          </p:style>
        </p:cxnSp>
        <p:sp>
          <p:nvSpPr>
            <p:cNvPr id="45" name="Rectangle 44"/>
            <p:cNvSpPr/>
            <p:nvPr/>
          </p:nvSpPr>
          <p:spPr>
            <a:xfrm>
              <a:off x="546246" y="2445452"/>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Home</a:t>
              </a:r>
            </a:p>
          </p:txBody>
        </p:sp>
        <p:sp>
          <p:nvSpPr>
            <p:cNvPr id="47" name="Rectangle 46"/>
            <p:cNvSpPr/>
            <p:nvPr/>
          </p:nvSpPr>
          <p:spPr>
            <a:xfrm>
              <a:off x="2232058" y="2443104"/>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Register</a:t>
              </a:r>
            </a:p>
          </p:txBody>
        </p:sp>
        <p:sp>
          <p:nvSpPr>
            <p:cNvPr id="48" name="Rectangle 47"/>
            <p:cNvSpPr/>
            <p:nvPr/>
          </p:nvSpPr>
          <p:spPr>
            <a:xfrm>
              <a:off x="3847530" y="2440756"/>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Search blood</a:t>
              </a:r>
            </a:p>
          </p:txBody>
        </p:sp>
        <p:sp>
          <p:nvSpPr>
            <p:cNvPr id="49" name="Rectangle 48"/>
            <p:cNvSpPr/>
            <p:nvPr/>
          </p:nvSpPr>
          <p:spPr>
            <a:xfrm>
              <a:off x="5519274" y="2438408"/>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Contact As</a:t>
              </a:r>
            </a:p>
          </p:txBody>
        </p:sp>
        <p:sp>
          <p:nvSpPr>
            <p:cNvPr id="50" name="Rectangle 49"/>
            <p:cNvSpPr/>
            <p:nvPr/>
          </p:nvSpPr>
          <p:spPr>
            <a:xfrm>
              <a:off x="7191018" y="2421992"/>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a:t>
              </a:r>
            </a:p>
          </p:txBody>
        </p:sp>
        <p:sp>
          <p:nvSpPr>
            <p:cNvPr id="51" name="Rectangle 50"/>
            <p:cNvSpPr/>
            <p:nvPr/>
          </p:nvSpPr>
          <p:spPr>
            <a:xfrm>
              <a:off x="8904966" y="2405576"/>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About As</a:t>
              </a:r>
            </a:p>
          </p:txBody>
        </p:sp>
        <p:sp>
          <p:nvSpPr>
            <p:cNvPr id="52" name="Rectangle 51"/>
            <p:cNvSpPr/>
            <p:nvPr/>
          </p:nvSpPr>
          <p:spPr>
            <a:xfrm>
              <a:off x="2246125" y="3273111"/>
              <a:ext cx="1507638" cy="497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donor </a:t>
              </a:r>
            </a:p>
            <a:p>
              <a:pPr algn="ctr"/>
              <a:r>
                <a:rPr lang="en-US" dirty="0"/>
                <a:t>Registration</a:t>
              </a:r>
            </a:p>
          </p:txBody>
        </p:sp>
        <p:sp>
          <p:nvSpPr>
            <p:cNvPr id="53" name="Rectangle 52"/>
            <p:cNvSpPr/>
            <p:nvPr/>
          </p:nvSpPr>
          <p:spPr>
            <a:xfrm>
              <a:off x="3990486" y="3287169"/>
              <a:ext cx="1507638" cy="525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Search blood</a:t>
              </a:r>
            </a:p>
            <a:p>
              <a:pPr algn="ctr"/>
              <a:r>
                <a:rPr lang="en-US" dirty="0"/>
                <a:t>group</a:t>
              </a:r>
            </a:p>
          </p:txBody>
        </p:sp>
        <p:sp>
          <p:nvSpPr>
            <p:cNvPr id="54" name="Rectangle 53"/>
            <p:cNvSpPr/>
            <p:nvPr/>
          </p:nvSpPr>
          <p:spPr>
            <a:xfrm>
              <a:off x="5664541" y="3259034"/>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query</a:t>
              </a:r>
            </a:p>
          </p:txBody>
        </p:sp>
        <p:sp>
          <p:nvSpPr>
            <p:cNvPr id="55" name="Rectangle 54"/>
            <p:cNvSpPr/>
            <p:nvPr/>
          </p:nvSpPr>
          <p:spPr>
            <a:xfrm>
              <a:off x="7296395" y="3160559"/>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p>
          </p:txBody>
        </p:sp>
        <p:sp>
          <p:nvSpPr>
            <p:cNvPr id="56" name="Rectangle 55"/>
            <p:cNvSpPr/>
            <p:nvPr/>
          </p:nvSpPr>
          <p:spPr>
            <a:xfrm>
              <a:off x="7296394" y="3849877"/>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dashboard</a:t>
              </a:r>
            </a:p>
          </p:txBody>
        </p:sp>
        <p:sp>
          <p:nvSpPr>
            <p:cNvPr id="57" name="Rectangle 56"/>
            <p:cNvSpPr/>
            <p:nvPr/>
          </p:nvSpPr>
          <p:spPr>
            <a:xfrm>
              <a:off x="7366732" y="4525126"/>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query</a:t>
              </a:r>
            </a:p>
          </p:txBody>
        </p:sp>
        <p:sp>
          <p:nvSpPr>
            <p:cNvPr id="58" name="Rectangle 57"/>
            <p:cNvSpPr/>
            <p:nvPr/>
          </p:nvSpPr>
          <p:spPr>
            <a:xfrm>
              <a:off x="7338597" y="5144105"/>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Donor</a:t>
              </a:r>
            </a:p>
            <a:p>
              <a:pPr algn="ctr"/>
              <a:r>
                <a:rPr lang="en-US" dirty="0"/>
                <a:t>list</a:t>
              </a:r>
            </a:p>
          </p:txBody>
        </p:sp>
        <p:sp>
          <p:nvSpPr>
            <p:cNvPr id="59" name="Rectangle 58"/>
            <p:cNvSpPr/>
            <p:nvPr/>
          </p:nvSpPr>
          <p:spPr>
            <a:xfrm>
              <a:off x="7394868" y="5800597"/>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Sms</a:t>
              </a:r>
              <a:r>
                <a:rPr lang="en-US" dirty="0"/>
                <a:t> send</a:t>
              </a:r>
            </a:p>
          </p:txBody>
        </p:sp>
        <p:sp>
          <p:nvSpPr>
            <p:cNvPr id="60" name="Rectangle 59"/>
            <p:cNvSpPr/>
            <p:nvPr/>
          </p:nvSpPr>
          <p:spPr>
            <a:xfrm>
              <a:off x="7394868" y="6419575"/>
              <a:ext cx="1507638" cy="43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Logout</a:t>
              </a:r>
            </a:p>
          </p:txBody>
        </p:sp>
        <p:cxnSp>
          <p:nvCxnSpPr>
            <p:cNvPr id="68" name="Straight Connector 67"/>
            <p:cNvCxnSpPr>
              <a:stCxn id="36" idx="2"/>
            </p:cNvCxnSpPr>
            <p:nvPr/>
          </p:nvCxnSpPr>
          <p:spPr>
            <a:xfrm rot="5400000">
              <a:off x="4737305" y="1916715"/>
              <a:ext cx="281360" cy="21119"/>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16200000" flipH="1">
              <a:off x="950750" y="2202775"/>
              <a:ext cx="295424" cy="21081"/>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6200000" flipH="1">
              <a:off x="2990564" y="2230911"/>
              <a:ext cx="295424" cy="2108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16200000" flipH="1">
              <a:off x="4733781" y="2243802"/>
              <a:ext cx="393894" cy="1406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16200000" flipH="1">
              <a:off x="5816994" y="2229731"/>
              <a:ext cx="349345" cy="25789"/>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16200000" flipH="1">
              <a:off x="7717312" y="2202774"/>
              <a:ext cx="295424" cy="21081"/>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16200000" flipH="1">
              <a:off x="9743060" y="2188707"/>
              <a:ext cx="295424" cy="21081"/>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rot="16200000" flipH="1">
              <a:off x="7689174" y="2976498"/>
              <a:ext cx="295424" cy="21081"/>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55" idx="2"/>
              <a:endCxn id="56" idx="0"/>
            </p:cNvCxnSpPr>
            <p:nvPr/>
          </p:nvCxnSpPr>
          <p:spPr>
            <a:xfrm rot="5400000">
              <a:off x="7924768" y="3724430"/>
              <a:ext cx="250893" cy="1"/>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rot="5400000">
              <a:off x="7922423" y="4397334"/>
              <a:ext cx="250893" cy="1"/>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5400000">
              <a:off x="7959937" y="5672806"/>
              <a:ext cx="250893" cy="1"/>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59" idx="2"/>
              <a:endCxn id="60" idx="0"/>
            </p:cNvCxnSpPr>
            <p:nvPr/>
          </p:nvCxnSpPr>
          <p:spPr>
            <a:xfrm rot="5400000">
              <a:off x="8058411" y="6329298"/>
              <a:ext cx="180553" cy="158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49" idx="2"/>
            </p:cNvCxnSpPr>
            <p:nvPr/>
          </p:nvCxnSpPr>
          <p:spPr>
            <a:xfrm rot="16200000" flipH="1">
              <a:off x="6066139" y="3083787"/>
              <a:ext cx="415007" cy="109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a:stCxn id="57" idx="2"/>
              <a:endCxn id="58" idx="0"/>
            </p:cNvCxnSpPr>
            <p:nvPr/>
          </p:nvCxnSpPr>
          <p:spPr>
            <a:xfrm rot="5400000">
              <a:off x="8016207" y="5039761"/>
              <a:ext cx="180554" cy="28135"/>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a:stCxn id="48" idx="2"/>
            </p:cNvCxnSpPr>
            <p:nvPr/>
          </p:nvCxnSpPr>
          <p:spPr>
            <a:xfrm rot="5400000">
              <a:off x="4401447" y="3077869"/>
              <a:ext cx="398591" cy="1214"/>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47" idx="2"/>
              <a:endCxn id="52" idx="0"/>
            </p:cNvCxnSpPr>
            <p:nvPr/>
          </p:nvCxnSpPr>
          <p:spPr>
            <a:xfrm rot="16200000" flipH="1">
              <a:off x="2797119" y="3070286"/>
              <a:ext cx="391582" cy="1406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0544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graphicFrame>
        <p:nvGraphicFramePr>
          <p:cNvPr id="4" name="Content Placeholder 3"/>
          <p:cNvGraphicFramePr>
            <a:graphicFrameLocks noGrp="1"/>
          </p:cNvGraphicFramePr>
          <p:nvPr>
            <p:ph idx="1"/>
          </p:nvPr>
        </p:nvGraphicFramePr>
        <p:xfrm>
          <a:off x="1913205" y="2352037"/>
          <a:ext cx="6935373" cy="1713524"/>
        </p:xfrm>
        <a:graphic>
          <a:graphicData uri="http://schemas.openxmlformats.org/drawingml/2006/table">
            <a:tbl>
              <a:tblPr firstRow="1" bandRow="1">
                <a:tableStyleId>{5940675A-B579-460E-94D1-54222C63F5DA}</a:tableStyleId>
              </a:tblPr>
              <a:tblGrid>
                <a:gridCol w="2311791">
                  <a:extLst>
                    <a:ext uri="{9D8B030D-6E8A-4147-A177-3AD203B41FA5}">
                      <a16:colId xmlns:a16="http://schemas.microsoft.com/office/drawing/2014/main" val="20000"/>
                    </a:ext>
                  </a:extLst>
                </a:gridCol>
                <a:gridCol w="2311791">
                  <a:extLst>
                    <a:ext uri="{9D8B030D-6E8A-4147-A177-3AD203B41FA5}">
                      <a16:colId xmlns:a16="http://schemas.microsoft.com/office/drawing/2014/main" val="20001"/>
                    </a:ext>
                  </a:extLst>
                </a:gridCol>
                <a:gridCol w="2311791">
                  <a:extLst>
                    <a:ext uri="{9D8B030D-6E8A-4147-A177-3AD203B41FA5}">
                      <a16:colId xmlns:a16="http://schemas.microsoft.com/office/drawing/2014/main" val="20002"/>
                    </a:ext>
                  </a:extLst>
                </a:gridCol>
              </a:tblGrid>
              <a:tr h="428381">
                <a:tc>
                  <a:txBody>
                    <a:bodyPr/>
                    <a:lstStyle/>
                    <a:p>
                      <a:pPr marL="0" marR="0" algn="l">
                        <a:lnSpc>
                          <a:spcPct val="150000"/>
                        </a:lnSpc>
                        <a:spcBef>
                          <a:spcPts val="0"/>
                        </a:spcBef>
                        <a:spcAft>
                          <a:spcPts val="1000"/>
                        </a:spcAft>
                      </a:pPr>
                      <a:r>
                        <a:rPr lang="en-IN" sz="1400" b="1" dirty="0">
                          <a:latin typeface="Times New Roman"/>
                          <a:ea typeface="Calibri"/>
                          <a:cs typeface="Times New Roman"/>
                        </a:rPr>
                        <a:t>COLUMN NAME</a:t>
                      </a:r>
                      <a:endParaRPr lang="en-US" sz="1100" dirty="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DATATYPE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CONSTRAINT</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28381">
                <a:tc>
                  <a:txBody>
                    <a:bodyPr/>
                    <a:lstStyle/>
                    <a:p>
                      <a:pPr marL="0" marR="0" algn="l">
                        <a:lnSpc>
                          <a:spcPct val="150000"/>
                        </a:lnSpc>
                        <a:spcBef>
                          <a:spcPts val="0"/>
                        </a:spcBef>
                        <a:spcAft>
                          <a:spcPts val="1000"/>
                        </a:spcAft>
                      </a:pPr>
                      <a:r>
                        <a:rPr lang="en-IN" sz="1400">
                          <a:latin typeface="Times New Roman"/>
                          <a:ea typeface="Calibri"/>
                          <a:cs typeface="Times New Roman"/>
                        </a:rPr>
                        <a:t>Id</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Int(4)</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Primary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28381">
                <a:tc>
                  <a:txBody>
                    <a:bodyPr/>
                    <a:lstStyle/>
                    <a:p>
                      <a:pPr marL="0" marR="0" algn="l">
                        <a:lnSpc>
                          <a:spcPct val="150000"/>
                        </a:lnSpc>
                        <a:spcBef>
                          <a:spcPts val="0"/>
                        </a:spcBef>
                        <a:spcAft>
                          <a:spcPts val="1000"/>
                        </a:spcAft>
                      </a:pPr>
                      <a:r>
                        <a:rPr lang="en-IN" sz="1400">
                          <a:latin typeface="Times New Roman"/>
                          <a:ea typeface="Calibri"/>
                          <a:cs typeface="Times New Roman"/>
                        </a:rPr>
                        <a:t>Name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Varchar(30)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 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28381">
                <a:tc>
                  <a:txBody>
                    <a:bodyPr/>
                    <a:lstStyle/>
                    <a:p>
                      <a:pPr marL="0" marR="0" algn="l">
                        <a:lnSpc>
                          <a:spcPct val="150000"/>
                        </a:lnSpc>
                        <a:spcBef>
                          <a:spcPts val="0"/>
                        </a:spcBef>
                        <a:spcAft>
                          <a:spcPts val="1000"/>
                        </a:spcAft>
                      </a:pPr>
                      <a:r>
                        <a:rPr lang="en-IN" sz="1400" dirty="0">
                          <a:latin typeface="Times New Roman"/>
                          <a:ea typeface="Calibri"/>
                          <a:cs typeface="Times New Roman"/>
                        </a:rPr>
                        <a:t>Password</a:t>
                      </a:r>
                      <a:endParaRPr lang="en-US" sz="1100" dirty="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dirty="0" err="1">
                          <a:latin typeface="Times New Roman"/>
                          <a:ea typeface="Calibri"/>
                          <a:cs typeface="Times New Roman"/>
                        </a:rPr>
                        <a:t>Varchar</a:t>
                      </a:r>
                      <a:r>
                        <a:rPr lang="en-IN" sz="1400" dirty="0">
                          <a:latin typeface="Times New Roman"/>
                          <a:ea typeface="Calibri"/>
                          <a:cs typeface="Times New Roman"/>
                        </a:rPr>
                        <a:t>(10)</a:t>
                      </a:r>
                      <a:endParaRPr lang="en-US" sz="1100" dirty="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dirty="0">
                          <a:latin typeface="Times New Roman"/>
                          <a:ea typeface="Calibri"/>
                          <a:cs typeface="Times New Roman"/>
                        </a:rPr>
                        <a:t> Not null</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7" name="TextBox 6"/>
          <p:cNvSpPr txBox="1"/>
          <p:nvPr/>
        </p:nvSpPr>
        <p:spPr>
          <a:xfrm>
            <a:off x="1645920" y="1631854"/>
            <a:ext cx="3080825" cy="523220"/>
          </a:xfrm>
          <a:prstGeom prst="rect">
            <a:avLst/>
          </a:prstGeom>
          <a:noFill/>
        </p:spPr>
        <p:txBody>
          <a:bodyPr wrap="square" rtlCol="0">
            <a:spAutoFit/>
          </a:bodyPr>
          <a:lstStyle/>
          <a:p>
            <a:r>
              <a:rPr lang="en-IN" sz="1400" b="1" dirty="0">
                <a:latin typeface="Times New Roman" pitchFamily="18" charset="0"/>
                <a:cs typeface="Times New Roman" pitchFamily="18" charset="0"/>
              </a:rPr>
              <a:t>Table 1 Admin</a:t>
            </a: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1025" name="Rectangle 1"/>
          <p:cNvSpPr>
            <a:spLocks noChangeArrowheads="1"/>
          </p:cNvSpPr>
          <p:nvPr/>
        </p:nvSpPr>
        <p:spPr bwMode="auto">
          <a:xfrm>
            <a:off x="703384" y="4529797"/>
            <a:ext cx="416403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Table 2 </a:t>
            </a:r>
            <a:r>
              <a:rPr kumimoji="0" lang="en-US" sz="1400" b="1"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tblbloodgroup</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1969476" y="5086902"/>
          <a:ext cx="7079175" cy="1330828"/>
        </p:xfrm>
        <a:graphic>
          <a:graphicData uri="http://schemas.openxmlformats.org/drawingml/2006/table">
            <a:tbl>
              <a:tblPr firstRow="1" bandRow="1">
                <a:tableStyleId>{5940675A-B579-460E-94D1-54222C63F5DA}</a:tableStyleId>
              </a:tblPr>
              <a:tblGrid>
                <a:gridCol w="2359725">
                  <a:extLst>
                    <a:ext uri="{9D8B030D-6E8A-4147-A177-3AD203B41FA5}">
                      <a16:colId xmlns:a16="http://schemas.microsoft.com/office/drawing/2014/main" val="20000"/>
                    </a:ext>
                  </a:extLst>
                </a:gridCol>
                <a:gridCol w="2359725">
                  <a:extLst>
                    <a:ext uri="{9D8B030D-6E8A-4147-A177-3AD203B41FA5}">
                      <a16:colId xmlns:a16="http://schemas.microsoft.com/office/drawing/2014/main" val="20001"/>
                    </a:ext>
                  </a:extLst>
                </a:gridCol>
                <a:gridCol w="2359725">
                  <a:extLst>
                    <a:ext uri="{9D8B030D-6E8A-4147-A177-3AD203B41FA5}">
                      <a16:colId xmlns:a16="http://schemas.microsoft.com/office/drawing/2014/main" val="20002"/>
                    </a:ext>
                  </a:extLst>
                </a:gridCol>
              </a:tblGrid>
              <a:tr h="332707">
                <a:tc>
                  <a:txBody>
                    <a:bodyPr/>
                    <a:lstStyle/>
                    <a:p>
                      <a:pPr marL="0" marR="0" algn="l">
                        <a:lnSpc>
                          <a:spcPct val="150000"/>
                        </a:lnSpc>
                        <a:spcBef>
                          <a:spcPts val="0"/>
                        </a:spcBef>
                        <a:spcAft>
                          <a:spcPts val="1000"/>
                        </a:spcAft>
                      </a:pPr>
                      <a:r>
                        <a:rPr lang="en-IN" sz="1400" b="1">
                          <a:latin typeface="Times New Roman"/>
                          <a:ea typeface="Calibri"/>
                          <a:cs typeface="Times New Roman"/>
                        </a:rPr>
                        <a:t>COLUMN NAME</a:t>
                      </a:r>
                      <a:endParaRPr lang="en-US" sz="11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IN" sz="1400" b="1">
                          <a:latin typeface="Times New Roman"/>
                          <a:ea typeface="Calibri"/>
                          <a:cs typeface="Times New Roman"/>
                        </a:rPr>
                        <a:t>DATATYPE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CONSTRAINT</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32707">
                <a:tc>
                  <a:txBody>
                    <a:bodyPr/>
                    <a:lstStyle/>
                    <a:p>
                      <a:pPr marL="0" marR="0" algn="l">
                        <a:lnSpc>
                          <a:spcPct val="150000"/>
                        </a:lnSpc>
                        <a:spcBef>
                          <a:spcPts val="0"/>
                        </a:spcBef>
                        <a:spcAft>
                          <a:spcPts val="1000"/>
                        </a:spcAft>
                      </a:pPr>
                      <a:r>
                        <a:rPr lang="en-IN" sz="1400">
                          <a:latin typeface="Times New Roman"/>
                          <a:ea typeface="Calibri"/>
                          <a:cs typeface="Times New Roman"/>
                        </a:rPr>
                        <a:t>Id</a:t>
                      </a:r>
                      <a:endParaRPr lang="en-US" sz="11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IN" sz="1400">
                          <a:latin typeface="Times New Roman"/>
                          <a:ea typeface="Calibri"/>
                          <a:cs typeface="Times New Roman"/>
                        </a:rPr>
                        <a:t>Int(4)</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Primary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32707">
                <a:tc>
                  <a:txBody>
                    <a:bodyPr/>
                    <a:lstStyle/>
                    <a:p>
                      <a:pPr marL="0" marR="0" algn="l">
                        <a:lnSpc>
                          <a:spcPct val="150000"/>
                        </a:lnSpc>
                        <a:spcBef>
                          <a:spcPts val="0"/>
                        </a:spcBef>
                        <a:spcAft>
                          <a:spcPts val="1000"/>
                        </a:spcAft>
                      </a:pPr>
                      <a:r>
                        <a:rPr lang="en-IN" sz="1400">
                          <a:latin typeface="Times New Roman"/>
                          <a:ea typeface="Calibri"/>
                          <a:cs typeface="Times New Roman"/>
                        </a:rPr>
                        <a:t>Blood group</a:t>
                      </a:r>
                      <a:endParaRPr lang="en-US" sz="11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IN" sz="1400">
                          <a:latin typeface="Times New Roman"/>
                          <a:ea typeface="Calibri"/>
                          <a:cs typeface="Times New Roman"/>
                        </a:rPr>
                        <a:t>Varchar(5)</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 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32707">
                <a:tc>
                  <a:txBody>
                    <a:bodyPr/>
                    <a:lstStyle/>
                    <a:p>
                      <a:pPr marL="0" marR="0" algn="l">
                        <a:lnSpc>
                          <a:spcPct val="150000"/>
                        </a:lnSpc>
                        <a:spcBef>
                          <a:spcPts val="0"/>
                        </a:spcBef>
                        <a:spcAft>
                          <a:spcPts val="1000"/>
                        </a:spcAft>
                      </a:pPr>
                      <a:r>
                        <a:rPr lang="en-IN" sz="1400">
                          <a:latin typeface="Times New Roman"/>
                          <a:ea typeface="Calibri"/>
                          <a:cs typeface="Times New Roman"/>
                        </a:rPr>
                        <a:t>Position date</a:t>
                      </a:r>
                      <a:endParaRPr lang="en-US" sz="11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IN" sz="1400">
                          <a:latin typeface="Times New Roman"/>
                          <a:ea typeface="Calibri"/>
                          <a:cs typeface="Times New Roman"/>
                        </a:rPr>
                        <a:t>Timestamp</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dirty="0">
                          <a:latin typeface="Times New Roman"/>
                          <a:ea typeface="Calibri"/>
                          <a:cs typeface="Times New Roman"/>
                        </a:rPr>
                        <a:t> Not null</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sp>
        <p:nvSpPr>
          <p:cNvPr id="3" name="Content Placeholder 2"/>
          <p:cNvSpPr>
            <a:spLocks noGrp="1"/>
          </p:cNvSpPr>
          <p:nvPr>
            <p:ph idx="1"/>
          </p:nvPr>
        </p:nvSpPr>
        <p:spPr>
          <a:xfrm>
            <a:off x="609600" y="1445456"/>
            <a:ext cx="10160000" cy="4800600"/>
          </a:xfrm>
        </p:spPr>
        <p:txBody>
          <a:bodyPr/>
          <a:lstStyle/>
          <a:p>
            <a:pPr>
              <a:buNone/>
            </a:pPr>
            <a:r>
              <a:rPr lang="en-IN" b="1" dirty="0"/>
              <a:t>Table 3 </a:t>
            </a:r>
            <a:r>
              <a:rPr lang="en-IN" b="1" dirty="0" err="1"/>
              <a:t>tblblooddonor</a:t>
            </a:r>
            <a:endParaRPr lang="en-IN" b="1" dirty="0"/>
          </a:p>
          <a:p>
            <a:endParaRPr lang="en-US" dirty="0"/>
          </a:p>
          <a:p>
            <a:endParaRPr lang="en-US" dirty="0"/>
          </a:p>
        </p:txBody>
      </p:sp>
      <p:graphicFrame>
        <p:nvGraphicFramePr>
          <p:cNvPr id="6" name="Table 5"/>
          <p:cNvGraphicFramePr>
            <a:graphicFrameLocks noGrp="1"/>
          </p:cNvGraphicFramePr>
          <p:nvPr/>
        </p:nvGraphicFramePr>
        <p:xfrm>
          <a:off x="1975730" y="2042029"/>
          <a:ext cx="8127999" cy="40792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marL="0" marR="0" algn="l">
                        <a:lnSpc>
                          <a:spcPct val="150000"/>
                        </a:lnSpc>
                        <a:spcBef>
                          <a:spcPts val="0"/>
                        </a:spcBef>
                        <a:spcAft>
                          <a:spcPts val="1000"/>
                        </a:spcAft>
                      </a:pPr>
                      <a:r>
                        <a:rPr lang="en-IN" sz="1400" b="1">
                          <a:latin typeface="Times New Roman"/>
                          <a:ea typeface="Calibri"/>
                          <a:cs typeface="Times New Roman"/>
                        </a:rPr>
                        <a:t>COLUMN NAME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DATATYPE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CONSTRAINT</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Id</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Int(4)</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Primary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Full_name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Varchar(20)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Mobile no</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Int(10)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Unique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E-mail_id</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Varchar(20)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Gender</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Varchar(10)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Age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Int(2)</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Blood group</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Varchar(5)</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Address</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Varchar(100)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Message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Text</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Position date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Timestamp</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sp>
        <p:nvSpPr>
          <p:cNvPr id="3" name="Content Placeholder 2"/>
          <p:cNvSpPr>
            <a:spLocks noGrp="1"/>
          </p:cNvSpPr>
          <p:nvPr>
            <p:ph idx="1"/>
          </p:nvPr>
        </p:nvSpPr>
        <p:spPr/>
        <p:txBody>
          <a:bodyPr/>
          <a:lstStyle/>
          <a:p>
            <a:pPr>
              <a:buNone/>
            </a:pPr>
            <a:r>
              <a:rPr lang="en-US" dirty="0"/>
              <a:t>  </a:t>
            </a:r>
            <a:r>
              <a:rPr lang="en-IN" b="1" dirty="0"/>
              <a:t>Table 4 </a:t>
            </a:r>
            <a:r>
              <a:rPr lang="en-IN" b="1" dirty="0" err="1"/>
              <a:t>tblcontactdetail</a:t>
            </a:r>
            <a:endParaRPr lang="en-IN" b="1" dirty="0"/>
          </a:p>
          <a:p>
            <a:endParaRPr lang="en-US" dirty="0"/>
          </a:p>
          <a:p>
            <a:endParaRPr lang="en-US" dirty="0"/>
          </a:p>
        </p:txBody>
      </p:sp>
      <p:graphicFrame>
        <p:nvGraphicFramePr>
          <p:cNvPr id="4" name="Table 3"/>
          <p:cNvGraphicFramePr>
            <a:graphicFrameLocks noGrp="1"/>
          </p:cNvGraphicFramePr>
          <p:nvPr/>
        </p:nvGraphicFramePr>
        <p:xfrm>
          <a:off x="1750647" y="3153376"/>
          <a:ext cx="8127999" cy="18542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marL="0" marR="0" algn="l">
                        <a:lnSpc>
                          <a:spcPct val="150000"/>
                        </a:lnSpc>
                        <a:spcBef>
                          <a:spcPts val="0"/>
                        </a:spcBef>
                        <a:spcAft>
                          <a:spcPts val="1000"/>
                        </a:spcAft>
                      </a:pPr>
                      <a:r>
                        <a:rPr lang="en-IN" sz="1400" b="1">
                          <a:latin typeface="Times New Roman"/>
                          <a:ea typeface="Calibri"/>
                          <a:cs typeface="Times New Roman"/>
                        </a:rPr>
                        <a:t>COLUMN NAME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DATATYPE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b="1">
                          <a:latin typeface="Times New Roman"/>
                          <a:ea typeface="Calibri"/>
                          <a:cs typeface="Times New Roman"/>
                        </a:rPr>
                        <a:t>CONSTRAINT</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Id</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Int(5)</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Primary key</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Name</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Varchar(30)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 Not 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E-mail_id</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Varchar(25)</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Null</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gn="l">
                        <a:lnSpc>
                          <a:spcPct val="150000"/>
                        </a:lnSpc>
                        <a:spcBef>
                          <a:spcPts val="0"/>
                        </a:spcBef>
                        <a:spcAft>
                          <a:spcPts val="1000"/>
                        </a:spcAft>
                      </a:pPr>
                      <a:r>
                        <a:rPr lang="en-IN" sz="1400">
                          <a:latin typeface="Times New Roman"/>
                          <a:ea typeface="Calibri"/>
                          <a:cs typeface="Times New Roman"/>
                        </a:rPr>
                        <a:t>Address </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a:latin typeface="Times New Roman"/>
                          <a:ea typeface="Calibri"/>
                          <a:cs typeface="Times New Roman"/>
                        </a:rPr>
                        <a:t>Varchar(100)</a:t>
                      </a:r>
                      <a:endParaRPr lang="en-US" sz="1100">
                        <a:latin typeface="Calibri"/>
                        <a:ea typeface="Calibri"/>
                        <a:cs typeface="Times New Roman"/>
                      </a:endParaRPr>
                    </a:p>
                  </a:txBody>
                  <a:tcPr marL="68580" marR="68580" marT="0" marB="0"/>
                </a:tc>
                <a:tc>
                  <a:txBody>
                    <a:bodyPr/>
                    <a:lstStyle/>
                    <a:p>
                      <a:pPr marL="0" marR="0" algn="l">
                        <a:lnSpc>
                          <a:spcPct val="150000"/>
                        </a:lnSpc>
                        <a:spcBef>
                          <a:spcPts val="0"/>
                        </a:spcBef>
                        <a:spcAft>
                          <a:spcPts val="1000"/>
                        </a:spcAft>
                      </a:pPr>
                      <a:r>
                        <a:rPr lang="en-IN" sz="1400" dirty="0">
                          <a:latin typeface="Times New Roman"/>
                          <a:ea typeface="Calibri"/>
                          <a:cs typeface="Times New Roman"/>
                        </a:rPr>
                        <a:t> Not null</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326</TotalTime>
  <Words>833</Words>
  <Application>Microsoft Office PowerPoint</Application>
  <PresentationFormat>Widescreen</PresentationFormat>
  <Paragraphs>215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Times New Roman</vt:lpstr>
      <vt:lpstr>Wingdings</vt:lpstr>
      <vt:lpstr>Adjacency</vt:lpstr>
      <vt:lpstr>Objectives</vt:lpstr>
      <vt:lpstr>Abstract</vt:lpstr>
      <vt:lpstr>Introduction</vt:lpstr>
      <vt:lpstr>Blood Matches</vt:lpstr>
      <vt:lpstr>System Requirements</vt:lpstr>
      <vt:lpstr>Architecture Design</vt:lpstr>
      <vt:lpstr>Database Design</vt:lpstr>
      <vt:lpstr>Database Design</vt:lpstr>
      <vt:lpstr>Database Design</vt:lpstr>
      <vt:lpstr>Database Design</vt:lpstr>
      <vt:lpstr>Database Design</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REFERENCES </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E-BLOODBANK</dc:title>
  <dc:creator>lenovo</dc:creator>
  <cp:lastModifiedBy>محمد ارشاد</cp:lastModifiedBy>
  <cp:revision>52</cp:revision>
  <dcterms:created xsi:type="dcterms:W3CDTF">2018-08-29T01:12:47Z</dcterms:created>
  <dcterms:modified xsi:type="dcterms:W3CDTF">2020-08-30T17:05:18Z</dcterms:modified>
</cp:coreProperties>
</file>