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58" r:id="rId5"/>
    <p:sldId id="272" r:id="rId6"/>
    <p:sldId id="260" r:id="rId7"/>
    <p:sldId id="271" r:id="rId8"/>
    <p:sldId id="273" r:id="rId9"/>
    <p:sldId id="270" r:id="rId10"/>
    <p:sldId id="261" r:id="rId11"/>
    <p:sldId id="262" r:id="rId12"/>
    <p:sldId id="263" r:id="rId13"/>
    <p:sldId id="264" r:id="rId14"/>
    <p:sldId id="265" r:id="rId15"/>
    <p:sldId id="266" r:id="rId16"/>
    <p:sldId id="267" r:id="rId17"/>
    <p:sldId id="268"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2013" y="482600"/>
            <a:ext cx="8915399" cy="2262781"/>
          </a:xfrm>
        </p:spPr>
        <p:txBody>
          <a:bodyPr/>
          <a:lstStyle/>
          <a:p>
            <a:r>
              <a:rPr lang="en-IN" dirty="0" smtClean="0">
                <a:latin typeface="Adobe Garamond Pro" panose="02020502060506020403" pitchFamily="18" charset="0"/>
              </a:rPr>
              <a:t>Bank Management Application</a:t>
            </a:r>
            <a:endParaRPr lang="en-IN" dirty="0">
              <a:latin typeface="Adobe Garamond Pro" panose="02020502060506020403" pitchFamily="18" charset="0"/>
            </a:endParaRPr>
          </a:p>
        </p:txBody>
      </p:sp>
      <p:sp>
        <p:nvSpPr>
          <p:cNvPr id="3" name="Subtitle 2"/>
          <p:cNvSpPr>
            <a:spLocks noGrp="1"/>
          </p:cNvSpPr>
          <p:nvPr>
            <p:ph type="subTitle" idx="1"/>
          </p:nvPr>
        </p:nvSpPr>
        <p:spPr>
          <a:xfrm>
            <a:off x="2589213" y="3568701"/>
            <a:ext cx="8915399" cy="2334962"/>
          </a:xfrm>
        </p:spPr>
        <p:txBody>
          <a:bodyPr/>
          <a:lstStyle/>
          <a:p>
            <a:pPr marL="457200" indent="-457200">
              <a:buFont typeface="Arial" panose="020B0604020202020204" pitchFamily="34" charset="0"/>
              <a:buChar char="•"/>
            </a:pPr>
            <a:r>
              <a:rPr lang="id-ID" dirty="0">
                <a:solidFill>
                  <a:schemeClr val="accent3">
                    <a:lumMod val="50000"/>
                  </a:schemeClr>
                </a:solidFill>
                <a:latin typeface="Adobe Devanagari" panose="02040503050201020203" pitchFamily="18" charset="0"/>
                <a:cs typeface="Adobe Devanagari" panose="02040503050201020203" pitchFamily="18" charset="0"/>
              </a:rPr>
              <a:t>Mohd Irshad</a:t>
            </a:r>
          </a:p>
          <a:p>
            <a:pPr marL="457200" indent="-457200">
              <a:buFont typeface="Arial" panose="020B0604020202020204" pitchFamily="34" charset="0"/>
              <a:buChar char="•"/>
            </a:pPr>
            <a:r>
              <a:rPr lang="id-ID" dirty="0">
                <a:solidFill>
                  <a:schemeClr val="accent3">
                    <a:lumMod val="50000"/>
                  </a:schemeClr>
                </a:solidFill>
                <a:latin typeface="Adobe Devanagari" panose="02040503050201020203" pitchFamily="18" charset="0"/>
                <a:cs typeface="Adobe Devanagari" panose="02040503050201020203" pitchFamily="18" charset="0"/>
              </a:rPr>
              <a:t>Munit Yadav</a:t>
            </a:r>
          </a:p>
          <a:p>
            <a:pPr marL="457200" indent="-457200">
              <a:buFont typeface="Arial" panose="020B0604020202020204" pitchFamily="34" charset="0"/>
              <a:buChar char="•"/>
            </a:pPr>
            <a:r>
              <a:rPr lang="id-ID" dirty="0">
                <a:solidFill>
                  <a:schemeClr val="accent3">
                    <a:lumMod val="50000"/>
                  </a:schemeClr>
                </a:solidFill>
                <a:latin typeface="Adobe Devanagari" panose="02040503050201020203" pitchFamily="18" charset="0"/>
                <a:cs typeface="Adobe Devanagari" panose="02040503050201020203" pitchFamily="18" charset="0"/>
              </a:rPr>
              <a:t>Amrita Priyadarshini</a:t>
            </a:r>
          </a:p>
          <a:p>
            <a:pPr marL="457200" indent="-457200">
              <a:buFont typeface="Arial" panose="020B0604020202020204" pitchFamily="34" charset="0"/>
              <a:buChar char="•"/>
            </a:pPr>
            <a:r>
              <a:rPr lang="id-ID" dirty="0">
                <a:solidFill>
                  <a:schemeClr val="accent3">
                    <a:lumMod val="50000"/>
                  </a:schemeClr>
                </a:solidFill>
                <a:latin typeface="Adobe Devanagari" panose="02040503050201020203" pitchFamily="18" charset="0"/>
                <a:cs typeface="Adobe Devanagari" panose="02040503050201020203" pitchFamily="18" charset="0"/>
              </a:rPr>
              <a:t>Dadapeer Momin</a:t>
            </a:r>
            <a:endParaRPr lang="en-IN" dirty="0">
              <a:solidFill>
                <a:schemeClr val="accent3">
                  <a:lumMod val="50000"/>
                </a:schemeClr>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49725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225" y="522510"/>
            <a:ext cx="8911687" cy="1280890"/>
          </a:xfrm>
        </p:spPr>
        <p:txBody>
          <a:bodyPr/>
          <a:lstStyle/>
          <a:p>
            <a:r>
              <a:rPr lang="en-IN" dirty="0" smtClean="0">
                <a:latin typeface="Adobe Garamond Pro Bold" panose="02020702060506020403" pitchFamily="18" charset="0"/>
              </a:rPr>
              <a:t>Registration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800" y="1346200"/>
            <a:ext cx="9929812"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186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525" y="560610"/>
            <a:ext cx="8911687" cy="1280890"/>
          </a:xfrm>
        </p:spPr>
        <p:txBody>
          <a:bodyPr/>
          <a:lstStyle/>
          <a:p>
            <a:r>
              <a:rPr lang="en-IN" dirty="0" smtClean="0">
                <a:latin typeface="Adobe Garamond Pro Bold" panose="02020702060506020403" pitchFamily="18" charset="0"/>
              </a:rPr>
              <a:t>Login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800" y="1333499"/>
            <a:ext cx="9918700" cy="5210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034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125" y="497110"/>
            <a:ext cx="8911687" cy="1280890"/>
          </a:xfrm>
        </p:spPr>
        <p:txBody>
          <a:bodyPr/>
          <a:lstStyle/>
          <a:p>
            <a:r>
              <a:rPr lang="en-IN" dirty="0" smtClean="0">
                <a:latin typeface="Adobe Garamond Pro Bold" panose="02020702060506020403" pitchFamily="18" charset="0"/>
              </a:rPr>
              <a:t>Home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424618"/>
            <a:ext cx="9423400" cy="5041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284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725" y="459010"/>
            <a:ext cx="8911687" cy="1280890"/>
          </a:xfrm>
        </p:spPr>
        <p:txBody>
          <a:bodyPr/>
          <a:lstStyle/>
          <a:p>
            <a:r>
              <a:rPr lang="en-IN" dirty="0" smtClean="0">
                <a:latin typeface="Adobe Garamond Pro Bold" panose="02020702060506020403" pitchFamily="18" charset="0"/>
              </a:rPr>
              <a:t>Deposit Money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7725" y="1473200"/>
            <a:ext cx="9980612"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303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611410"/>
            <a:ext cx="8911687" cy="1280890"/>
          </a:xfrm>
        </p:spPr>
        <p:txBody>
          <a:bodyPr/>
          <a:lstStyle/>
          <a:p>
            <a:r>
              <a:rPr lang="en-IN" dirty="0" smtClean="0">
                <a:latin typeface="Adobe Garamond Pro Bold" panose="02020702060506020403" pitchFamily="18" charset="0"/>
              </a:rPr>
              <a:t>Withdraw Money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0125" y="1485900"/>
            <a:ext cx="9687975" cy="4941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95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25" y="573310"/>
            <a:ext cx="8911687" cy="1280890"/>
          </a:xfrm>
        </p:spPr>
        <p:txBody>
          <a:bodyPr/>
          <a:lstStyle/>
          <a:p>
            <a:r>
              <a:rPr lang="en-IN" dirty="0" smtClean="0">
                <a:latin typeface="Adobe Garamond Pro Bold" panose="02020702060506020403" pitchFamily="18" charset="0"/>
              </a:rPr>
              <a:t>Fund Transfer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3624" y="1384300"/>
            <a:ext cx="10018175" cy="521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613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225" y="509810"/>
            <a:ext cx="8911687" cy="1280890"/>
          </a:xfrm>
        </p:spPr>
        <p:txBody>
          <a:bodyPr/>
          <a:lstStyle/>
          <a:p>
            <a:r>
              <a:rPr lang="en-IN" dirty="0" smtClean="0">
                <a:latin typeface="Adobe Garamond Pro Bold" panose="02020702060506020403" pitchFamily="18" charset="0"/>
              </a:rPr>
              <a:t>Bank Statement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3100" y="1431625"/>
            <a:ext cx="9766300" cy="5074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61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225" y="560610"/>
            <a:ext cx="8911687" cy="1280890"/>
          </a:xfrm>
        </p:spPr>
        <p:txBody>
          <a:bodyPr/>
          <a:lstStyle/>
          <a:p>
            <a:r>
              <a:rPr lang="en-IN" dirty="0" smtClean="0">
                <a:latin typeface="Adobe Garamond Pro Bold" panose="02020702060506020403" pitchFamily="18" charset="0"/>
              </a:rPr>
              <a:t>Profile Details Page</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8224" y="1425923"/>
            <a:ext cx="9332376" cy="5010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191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613" y="1805210"/>
            <a:ext cx="8911687" cy="1280890"/>
          </a:xfrm>
        </p:spPr>
        <p:txBody>
          <a:bodyPr>
            <a:noAutofit/>
          </a:bodyPr>
          <a:lstStyle/>
          <a:p>
            <a:r>
              <a:rPr lang="en-IN" sz="16600" b="1" dirty="0" smtClean="0">
                <a:latin typeface="Edwardian Script ITC" panose="030303020407070D0804" pitchFamily="66" charset="0"/>
              </a:rPr>
              <a:t>Thank You</a:t>
            </a:r>
            <a:endParaRPr lang="en-IN" sz="16600" b="1" dirty="0">
              <a:latin typeface="Edwardian Script ITC" panose="030303020407070D0804" pitchFamily="66" charset="0"/>
            </a:endParaRPr>
          </a:p>
        </p:txBody>
      </p:sp>
      <p:sp>
        <p:nvSpPr>
          <p:cNvPr id="3" name="Content Placeholder 2"/>
          <p:cNvSpPr>
            <a:spLocks noGrp="1"/>
          </p:cNvSpPr>
          <p:nvPr>
            <p:ph idx="1"/>
          </p:nvPr>
        </p:nvSpPr>
        <p:spPr>
          <a:xfrm>
            <a:off x="1700212" y="1689100"/>
            <a:ext cx="8915400" cy="3777622"/>
          </a:xfrm>
        </p:spPr>
        <p:txBody>
          <a:bodyPr/>
          <a:lstStyle/>
          <a:p>
            <a:pPr marL="0" indent="0">
              <a:buNone/>
            </a:pPr>
            <a:r>
              <a:rPr lang="en-IN" dirty="0" smtClean="0"/>
              <a:t> </a:t>
            </a:r>
            <a:endParaRPr lang="en-IN" dirty="0"/>
          </a:p>
        </p:txBody>
      </p:sp>
    </p:spTree>
    <p:extLst>
      <p:ext uri="{BB962C8B-B14F-4D97-AF65-F5344CB8AC3E}">
        <p14:creationId xmlns:p14="http://schemas.microsoft.com/office/powerpoint/2010/main" val="317648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525" y="586010"/>
            <a:ext cx="8911687" cy="1280890"/>
          </a:xfrm>
        </p:spPr>
        <p:txBody>
          <a:bodyPr/>
          <a:lstStyle/>
          <a:p>
            <a:r>
              <a:rPr lang="en-IN" dirty="0" smtClean="0">
                <a:latin typeface="Adobe Garamond Pro Bold" panose="02020702060506020403" pitchFamily="18" charset="0"/>
              </a:rPr>
              <a:t>Problem Statement</a:t>
            </a:r>
            <a:endParaRPr lang="en-IN" dirty="0">
              <a:latin typeface="Adobe Garamond Pro Bold" panose="02020702060506020403" pitchFamily="18" charset="0"/>
            </a:endParaRPr>
          </a:p>
        </p:txBody>
      </p:sp>
      <p:sp>
        <p:nvSpPr>
          <p:cNvPr id="3" name="Content Placeholder 2"/>
          <p:cNvSpPr>
            <a:spLocks noGrp="1"/>
          </p:cNvSpPr>
          <p:nvPr>
            <p:ph idx="1"/>
          </p:nvPr>
        </p:nvSpPr>
        <p:spPr>
          <a:xfrm>
            <a:off x="2132012" y="1866900"/>
            <a:ext cx="8915400" cy="3777622"/>
          </a:xfrm>
        </p:spPr>
        <p:txBody>
          <a:bodyPr>
            <a:noAutofit/>
          </a:bodyPr>
          <a:lstStyle/>
          <a:p>
            <a:pPr algn="just"/>
            <a:r>
              <a:rPr lang="en-IN" sz="2000" dirty="0" smtClean="0">
                <a:latin typeface="Adobe Garamond Pro" panose="02020502060506020403" pitchFamily="18" charset="0"/>
              </a:rPr>
              <a:t>Bank is the place where customers feel the sense of safety for their property/ money. In the bank the customer deposit and withdraw their money. </a:t>
            </a:r>
          </a:p>
          <a:p>
            <a:pPr algn="just"/>
            <a:r>
              <a:rPr lang="en-IN" sz="2000" dirty="0" smtClean="0">
                <a:latin typeface="Adobe Garamond Pro" panose="02020502060506020403" pitchFamily="18" charset="0"/>
              </a:rPr>
              <a:t>Transaction of money is also part where the customer takes shelter of bank. Now to keep the trust of customers, there is the positive need for management of the bank, which can handle all this with comfort and ease. </a:t>
            </a:r>
          </a:p>
          <a:p>
            <a:pPr algn="just"/>
            <a:r>
              <a:rPr lang="en-IN" sz="2000" dirty="0" smtClean="0">
                <a:latin typeface="Adobe Garamond Pro" panose="02020502060506020403" pitchFamily="18" charset="0"/>
              </a:rPr>
              <a:t>Smooth and efficient management affects the satisfaction of the customers and staff members, indirectly. In addition, it encourages management committee in taking some needed decision for future enhancement of the bank.</a:t>
            </a:r>
            <a:endParaRPr lang="en-IN" sz="2000" dirty="0">
              <a:latin typeface="Adobe Garamond Pro" panose="02020502060506020403" pitchFamily="18" charset="0"/>
            </a:endParaRPr>
          </a:p>
        </p:txBody>
      </p:sp>
    </p:spTree>
    <p:extLst>
      <p:ext uri="{BB962C8B-B14F-4D97-AF65-F5344CB8AC3E}">
        <p14:creationId xmlns:p14="http://schemas.microsoft.com/office/powerpoint/2010/main" val="63726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25" y="586010"/>
            <a:ext cx="8911687" cy="1280890"/>
          </a:xfrm>
        </p:spPr>
        <p:txBody>
          <a:bodyPr/>
          <a:lstStyle/>
          <a:p>
            <a:r>
              <a:rPr lang="en-IN" dirty="0" smtClean="0">
                <a:latin typeface="Adobe Garamond Pro Bold" panose="02020702060506020403" pitchFamily="18" charset="0"/>
              </a:rPr>
              <a:t>Our Objectives</a:t>
            </a:r>
            <a:endParaRPr lang="en-IN" dirty="0">
              <a:latin typeface="Adobe Garamond Pro Bold" panose="02020702060506020403" pitchFamily="18" charset="0"/>
            </a:endParaRPr>
          </a:p>
        </p:txBody>
      </p:sp>
      <p:sp>
        <p:nvSpPr>
          <p:cNvPr id="3" name="Content Placeholder 2"/>
          <p:cNvSpPr>
            <a:spLocks noGrp="1"/>
          </p:cNvSpPr>
          <p:nvPr>
            <p:ph idx="1"/>
          </p:nvPr>
        </p:nvSpPr>
        <p:spPr>
          <a:xfrm>
            <a:off x="1983325" y="1562100"/>
            <a:ext cx="9521287" cy="4349122"/>
          </a:xfrm>
        </p:spPr>
        <p:txBody>
          <a:bodyPr/>
          <a:lstStyle/>
          <a:p>
            <a:pPr algn="just">
              <a:buFont typeface="Wingdings" panose="05000000000000000000" pitchFamily="2" charset="2"/>
              <a:buChar char="v"/>
            </a:pPr>
            <a:r>
              <a:rPr lang="en-US" sz="2000" dirty="0" smtClean="0">
                <a:solidFill>
                  <a:schemeClr val="accent3">
                    <a:lumMod val="50000"/>
                  </a:schemeClr>
                </a:solidFill>
                <a:latin typeface="Adobe Garamond Pro" panose="02020502060506020403" pitchFamily="18" charset="0"/>
              </a:rPr>
              <a:t>To reduce the manual works required to be done in the bank.</a:t>
            </a:r>
          </a:p>
          <a:p>
            <a:pPr algn="just">
              <a:buFont typeface="Wingdings" panose="05000000000000000000" pitchFamily="2" charset="2"/>
              <a:buChar char="v"/>
            </a:pPr>
            <a:r>
              <a:rPr lang="en-US" sz="2000" dirty="0" smtClean="0">
                <a:solidFill>
                  <a:schemeClr val="accent3">
                    <a:lumMod val="50000"/>
                  </a:schemeClr>
                </a:solidFill>
                <a:latin typeface="Adobe Garamond Pro" panose="02020502060506020403" pitchFamily="18" charset="0"/>
              </a:rPr>
              <a:t>To avoid errors inherent in the manual work and hence the output consistent and correct.</a:t>
            </a:r>
          </a:p>
          <a:p>
            <a:pPr algn="just">
              <a:buFont typeface="Wingdings" panose="05000000000000000000" pitchFamily="2" charset="2"/>
              <a:buChar char="v"/>
            </a:pPr>
            <a:r>
              <a:rPr lang="en-US" sz="2000" dirty="0" smtClean="0">
                <a:solidFill>
                  <a:schemeClr val="accent3">
                    <a:lumMod val="50000"/>
                  </a:schemeClr>
                </a:solidFill>
                <a:latin typeface="Adobe Garamond Pro" panose="02020502060506020403" pitchFamily="18" charset="0"/>
              </a:rPr>
              <a:t>To make the system menu driven and user friendly. This is necessary so that even non-programmers could use the system effectively and the system could act as catalyst achieving the objective.</a:t>
            </a:r>
          </a:p>
          <a:p>
            <a:pPr algn="just">
              <a:buFont typeface="Wingdings" panose="05000000000000000000" pitchFamily="2" charset="2"/>
              <a:buChar char="v"/>
            </a:pPr>
            <a:r>
              <a:rPr lang="en-US" sz="2000" dirty="0" smtClean="0">
                <a:solidFill>
                  <a:schemeClr val="accent3">
                    <a:lumMod val="50000"/>
                  </a:schemeClr>
                </a:solidFill>
                <a:latin typeface="Adobe Garamond Pro" panose="02020502060506020403" pitchFamily="18" charset="0"/>
              </a:rPr>
              <a:t>To design a system in such a way that reduces the future maintenance and enhancement times and efforts.</a:t>
            </a:r>
            <a:endParaRPr lang="en-US" sz="2000" dirty="0">
              <a:solidFill>
                <a:schemeClr val="accent3">
                  <a:lumMod val="50000"/>
                </a:schemeClr>
              </a:solidFill>
              <a:latin typeface="Adobe Garamond Pro" panose="02020502060506020403" pitchFamily="18" charset="0"/>
            </a:endParaRPr>
          </a:p>
          <a:p>
            <a:pPr algn="just">
              <a:buFont typeface="Wingdings" panose="05000000000000000000" pitchFamily="2" charset="2"/>
              <a:buChar char="v"/>
            </a:pPr>
            <a:endParaRPr lang="en-IN" sz="2400" dirty="0" smtClean="0">
              <a:solidFill>
                <a:schemeClr val="tx1"/>
              </a:solidFill>
              <a:latin typeface="Adobe Garamond Pro" panose="02020502060506020403" pitchFamily="18" charset="0"/>
            </a:endParaRPr>
          </a:p>
          <a:p>
            <a:pPr marL="0" indent="0">
              <a:buNone/>
            </a:pPr>
            <a:endParaRPr lang="en-IN" dirty="0"/>
          </a:p>
        </p:txBody>
      </p:sp>
    </p:spTree>
    <p:extLst>
      <p:ext uri="{BB962C8B-B14F-4D97-AF65-F5344CB8AC3E}">
        <p14:creationId xmlns:p14="http://schemas.microsoft.com/office/powerpoint/2010/main" val="1286649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425" y="395799"/>
            <a:ext cx="8911687" cy="1280890"/>
          </a:xfrm>
        </p:spPr>
        <p:txBody>
          <a:bodyPr/>
          <a:lstStyle/>
          <a:p>
            <a:r>
              <a:rPr lang="en-IN" dirty="0" smtClean="0"/>
              <a:t> Workflow Diagram</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1" y="1092201"/>
            <a:ext cx="1917214" cy="18541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200" y="1668768"/>
            <a:ext cx="1727200" cy="12776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1568" y="1676689"/>
            <a:ext cx="1382711" cy="13827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4458" y="4594979"/>
            <a:ext cx="3035300" cy="131624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4800" y="4693184"/>
            <a:ext cx="2099469" cy="1168400"/>
          </a:xfrm>
          <a:prstGeom prst="rect">
            <a:avLst/>
          </a:prstGeom>
        </p:spPr>
      </p:pic>
      <p:cxnSp>
        <p:nvCxnSpPr>
          <p:cNvPr id="11" name="Straight Arrow Connector 10"/>
          <p:cNvCxnSpPr/>
          <p:nvPr/>
        </p:nvCxnSpPr>
        <p:spPr>
          <a:xfrm>
            <a:off x="2589212" y="2221809"/>
            <a:ext cx="966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35500" y="213360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0045700" y="3175000"/>
            <a:ext cx="12700" cy="141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996881" y="5426389"/>
            <a:ext cx="1898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996881" y="5072748"/>
            <a:ext cx="1842989" cy="10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620846" y="3175000"/>
            <a:ext cx="30014" cy="141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635500" y="252730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672071" y="2603652"/>
            <a:ext cx="876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9766" y="1663699"/>
            <a:ext cx="1282700" cy="1282700"/>
          </a:xfrm>
          <a:prstGeom prst="rect">
            <a:avLst/>
          </a:prstGeom>
        </p:spPr>
      </p:pic>
      <p:pic>
        <p:nvPicPr>
          <p:cNvPr id="50" name="Picture 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11911" y="1654223"/>
            <a:ext cx="2457840" cy="1290366"/>
          </a:xfrm>
          <a:prstGeom prst="rect">
            <a:avLst/>
          </a:prstGeom>
        </p:spPr>
      </p:pic>
      <p:sp>
        <p:nvSpPr>
          <p:cNvPr id="51" name="Plus 50"/>
          <p:cNvSpPr/>
          <p:nvPr/>
        </p:nvSpPr>
        <p:spPr>
          <a:xfrm>
            <a:off x="6492508" y="2019300"/>
            <a:ext cx="365175" cy="508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Arrow Connector 52"/>
          <p:cNvCxnSpPr/>
          <p:nvPr/>
        </p:nvCxnSpPr>
        <p:spPr>
          <a:xfrm>
            <a:off x="8394700" y="2133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407400" y="2527300"/>
            <a:ext cx="812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1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4500"/>
                            </p:stCondLst>
                            <p:childTnLst>
                              <p:par>
                                <p:cTn id="47" presetID="10"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5500"/>
                            </p:stCondLst>
                            <p:childTnLst>
                              <p:par>
                                <p:cTn id="55" presetID="10" presetClass="entr" presetSubtype="0"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6000"/>
                            </p:stCondLst>
                            <p:childTnLst>
                              <p:par>
                                <p:cTn id="59" presetID="10" presetClass="entr" presetSubtype="0"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par>
                          <p:cTn id="62" fill="hold">
                            <p:stCondLst>
                              <p:cond delay="6500"/>
                            </p:stCondLst>
                            <p:childTnLst>
                              <p:par>
                                <p:cTn id="63" presetID="10" presetClass="entr" presetSubtype="0" fill="hold"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879" y="606593"/>
            <a:ext cx="8911687" cy="1280890"/>
          </a:xfrm>
        </p:spPr>
        <p:txBody>
          <a:bodyPr/>
          <a:lstStyle/>
          <a:p>
            <a:r>
              <a:rPr lang="en-IN" dirty="0">
                <a:latin typeface="Adobe Garamond Pro Bold" panose="02020702060506020403" pitchFamily="18" charset="0"/>
              </a:rPr>
              <a:t>Why Spring Boot?</a:t>
            </a:r>
            <a:endParaRPr lang="en-IN" dirty="0">
              <a:latin typeface="Adobe Garamond Pro Bold" panose="02020702060506020403" pitchFamily="18" charset="0"/>
            </a:endParaRPr>
          </a:p>
        </p:txBody>
      </p:sp>
      <p:sp>
        <p:nvSpPr>
          <p:cNvPr id="3" name="Content Placeholder 2"/>
          <p:cNvSpPr>
            <a:spLocks noGrp="1"/>
          </p:cNvSpPr>
          <p:nvPr>
            <p:ph idx="1"/>
          </p:nvPr>
        </p:nvSpPr>
        <p:spPr>
          <a:xfrm>
            <a:off x="2124035" y="1583522"/>
            <a:ext cx="8915400" cy="3777622"/>
          </a:xfrm>
        </p:spPr>
        <p:txBody>
          <a:bodyPr/>
          <a:lstStyle/>
          <a:p>
            <a:pPr marL="285750" indent="-285750">
              <a:buFont typeface="Wingdings" panose="05000000000000000000" pitchFamily="2" charset="2"/>
              <a:buChar char="Ø"/>
            </a:pPr>
            <a:r>
              <a:rPr lang="en-US" dirty="0">
                <a:latin typeface="Adobe Garamond Pro Bold" panose="02020702060506020403" pitchFamily="18" charset="0"/>
              </a:rPr>
              <a:t>Spring Boot is a project that is built on the top of the Spring Framework. </a:t>
            </a:r>
          </a:p>
          <a:p>
            <a:pPr marL="285750" indent="-285750">
              <a:buFont typeface="Wingdings" panose="05000000000000000000" pitchFamily="2" charset="2"/>
              <a:buChar char="Ø"/>
            </a:pPr>
            <a:r>
              <a:rPr lang="en-US" dirty="0">
                <a:latin typeface="Adobe Garamond Pro Bold" panose="02020702060506020403" pitchFamily="18" charset="0"/>
              </a:rPr>
              <a:t>It provides an easier and faster way to set up, configure, and run both simple and web-based applications.</a:t>
            </a:r>
          </a:p>
          <a:p>
            <a:pPr marL="285750" indent="-285750">
              <a:buFont typeface="Wingdings" panose="05000000000000000000" pitchFamily="2" charset="2"/>
              <a:buChar char="Ø"/>
            </a:pPr>
            <a:r>
              <a:rPr lang="en-US" dirty="0">
                <a:latin typeface="Adobe Garamond Pro Bold" panose="02020702060506020403" pitchFamily="18" charset="0"/>
              </a:rPr>
              <a:t>Spring Boot makes it easy to create stand-alone and RESTful services, production-grade Spring based Applications that you can "just run</a:t>
            </a:r>
            <a:r>
              <a:rPr lang="en-US" dirty="0" smtClean="0">
                <a:latin typeface="Adobe Garamond Pro Bold" panose="02020702060506020403" pitchFamily="18" charset="0"/>
              </a:rPr>
              <a:t>".</a:t>
            </a:r>
          </a:p>
          <a:p>
            <a:pPr marL="285750" indent="-285750">
              <a:buFont typeface="Wingdings" panose="05000000000000000000" pitchFamily="2" charset="2"/>
              <a:buChar char="Ø"/>
            </a:pPr>
            <a:r>
              <a:rPr lang="en-US" dirty="0" smtClean="0">
                <a:latin typeface="Adobe Garamond Pro Bold" panose="02020702060506020403" pitchFamily="18" charset="0"/>
              </a:rPr>
              <a:t>It Offers annotation-based spring boot application.</a:t>
            </a:r>
          </a:p>
          <a:p>
            <a:pPr marL="285750" indent="-285750">
              <a:buFont typeface="Wingdings" panose="05000000000000000000" pitchFamily="2" charset="2"/>
              <a:buChar char="Ø"/>
            </a:pPr>
            <a:r>
              <a:rPr lang="en-US" dirty="0" smtClean="0">
                <a:latin typeface="Adobe Garamond Pro Bold" panose="02020702060506020403" pitchFamily="18" charset="0"/>
              </a:rPr>
              <a:t>Eases Dependency management.</a:t>
            </a:r>
            <a:endParaRPr lang="id-ID" dirty="0">
              <a:latin typeface="Adobe Garamond Pro Bold" panose="02020702060506020403" pitchFamily="18" charset="0"/>
            </a:endParaRPr>
          </a:p>
          <a:p>
            <a:pPr marL="285750" indent="-285750">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4258964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625" y="472864"/>
            <a:ext cx="8911687" cy="1280890"/>
          </a:xfrm>
        </p:spPr>
        <p:txBody>
          <a:bodyPr/>
          <a:lstStyle/>
          <a:p>
            <a:r>
              <a:rPr lang="en-IN" dirty="0" smtClean="0">
                <a:latin typeface="Adobe Garamond Pro Bold" panose="02020702060506020403" pitchFamily="18" charset="0"/>
              </a:rPr>
              <a:t>Technology Stack</a:t>
            </a:r>
            <a:endParaRPr lang="en-IN"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1" y="1753754"/>
            <a:ext cx="2679699" cy="67829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800" y="1485900"/>
            <a:ext cx="1536700" cy="1536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625" y="3249324"/>
            <a:ext cx="2611974" cy="19738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1205" y="3251441"/>
            <a:ext cx="2352585" cy="156839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4472" y="1609067"/>
            <a:ext cx="2457840" cy="129036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4472" y="3377514"/>
            <a:ext cx="3035300" cy="1316243"/>
          </a:xfrm>
          <a:prstGeom prst="rect">
            <a:avLst/>
          </a:prstGeom>
        </p:spPr>
      </p:pic>
    </p:spTree>
    <p:extLst>
      <p:ext uri="{BB962C8B-B14F-4D97-AF65-F5344CB8AC3E}">
        <p14:creationId xmlns:p14="http://schemas.microsoft.com/office/powerpoint/2010/main" val="1688802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497110"/>
            <a:ext cx="8911687" cy="1280890"/>
          </a:xfrm>
        </p:spPr>
        <p:txBody>
          <a:bodyPr/>
          <a:lstStyle/>
          <a:p>
            <a:r>
              <a:rPr lang="en-IN" dirty="0" smtClean="0">
                <a:latin typeface="Adobe Garamond Pro Bold" panose="02020702060506020403" pitchFamily="18" charset="0"/>
              </a:rPr>
              <a:t>Dependencies list</a:t>
            </a:r>
            <a:endParaRPr lang="en-IN" dirty="0">
              <a:latin typeface="Adobe Garamond Pro Bold" panose="02020702060506020403" pitchFamily="18" charset="0"/>
            </a:endParaRPr>
          </a:p>
        </p:txBody>
      </p:sp>
      <p:sp>
        <p:nvSpPr>
          <p:cNvPr id="3" name="Content Placeholder 2"/>
          <p:cNvSpPr>
            <a:spLocks noGrp="1"/>
          </p:cNvSpPr>
          <p:nvPr>
            <p:ph idx="1"/>
          </p:nvPr>
        </p:nvSpPr>
        <p:spPr>
          <a:xfrm>
            <a:off x="1780124" y="1485900"/>
            <a:ext cx="9724487" cy="4425322"/>
          </a:xfrm>
        </p:spPr>
        <p:txBody>
          <a:bodyPr/>
          <a:lstStyle/>
          <a:p>
            <a:pPr marL="0" indent="0">
              <a:buNone/>
            </a:pPr>
            <a:r>
              <a:rPr lang="en-IN" dirty="0" smtClean="0"/>
              <a:t> </a:t>
            </a:r>
            <a:endParaRPr lang="en-IN" dirty="0"/>
          </a:p>
        </p:txBody>
      </p:sp>
      <p:sp>
        <p:nvSpPr>
          <p:cNvPr id="4" name="Rounded Rectangle 3"/>
          <p:cNvSpPr/>
          <p:nvPr/>
        </p:nvSpPr>
        <p:spPr>
          <a:xfrm>
            <a:off x="1780122" y="1485900"/>
            <a:ext cx="5382678" cy="16256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smtClean="0"/>
              <a:t>&lt;dependency&gt;</a:t>
            </a:r>
            <a:r>
              <a:rPr lang="en-IN" sz="1400" dirty="0" smtClean="0"/>
              <a:t>  </a:t>
            </a:r>
          </a:p>
          <a:p>
            <a:r>
              <a:rPr lang="en-IN" sz="1400" b="1" dirty="0" smtClean="0"/>
              <a:t>	&lt;</a:t>
            </a:r>
            <a:r>
              <a:rPr lang="en-IN" sz="1400" b="1" dirty="0" err="1"/>
              <a:t>groupId</a:t>
            </a:r>
            <a:r>
              <a:rPr lang="en-IN" sz="1400" b="1" dirty="0"/>
              <a:t>&gt;</a:t>
            </a:r>
            <a:r>
              <a:rPr lang="en-IN" sz="1400" dirty="0" err="1"/>
              <a:t>org.springframework.boot</a:t>
            </a:r>
            <a:r>
              <a:rPr lang="en-IN" sz="1400" b="1" dirty="0"/>
              <a:t>&lt;/</a:t>
            </a:r>
            <a:r>
              <a:rPr lang="en-IN" sz="1400" b="1" dirty="0" err="1"/>
              <a:t>groupId</a:t>
            </a:r>
            <a:r>
              <a:rPr lang="en-IN" sz="1400" b="1" dirty="0"/>
              <a:t>&gt;</a:t>
            </a:r>
            <a:r>
              <a:rPr lang="en-IN" sz="1400" dirty="0"/>
              <a:t> </a:t>
            </a:r>
          </a:p>
          <a:p>
            <a:r>
              <a:rPr lang="en-IN" sz="1400" b="1" dirty="0" smtClean="0"/>
              <a:t>	&lt;</a:t>
            </a:r>
            <a:r>
              <a:rPr lang="en-IN" sz="1400" b="1" dirty="0" err="1"/>
              <a:t>artifactId</a:t>
            </a:r>
            <a:r>
              <a:rPr lang="en-IN" sz="1400" b="1" dirty="0"/>
              <a:t>&gt;</a:t>
            </a:r>
            <a:r>
              <a:rPr lang="en-IN" sz="1400" dirty="0"/>
              <a:t>spring-boot-starter-data-</a:t>
            </a:r>
            <a:r>
              <a:rPr lang="en-IN" sz="1400" dirty="0" err="1"/>
              <a:t>jpa</a:t>
            </a:r>
            <a:r>
              <a:rPr lang="en-IN" sz="1400" b="1" dirty="0"/>
              <a:t>&lt;/</a:t>
            </a:r>
            <a:r>
              <a:rPr lang="en-IN" sz="1400" b="1" dirty="0" err="1"/>
              <a:t>artifactId</a:t>
            </a:r>
            <a:r>
              <a:rPr lang="en-IN" sz="1400" b="1" dirty="0"/>
              <a:t>&gt;</a:t>
            </a:r>
            <a:r>
              <a:rPr lang="en-IN" sz="1400" dirty="0"/>
              <a:t>  </a:t>
            </a:r>
            <a:endParaRPr lang="en-IN" sz="1400" dirty="0" smtClean="0"/>
          </a:p>
          <a:p>
            <a:r>
              <a:rPr lang="en-IN" sz="1400" b="1" dirty="0" smtClean="0"/>
              <a:t>&lt;/</a:t>
            </a:r>
            <a:r>
              <a:rPr lang="en-IN" sz="1400" b="1" dirty="0"/>
              <a:t>dependency&gt;</a:t>
            </a:r>
            <a:r>
              <a:rPr lang="en-IN" sz="1400" dirty="0"/>
              <a:t>  </a:t>
            </a:r>
          </a:p>
        </p:txBody>
      </p:sp>
      <p:sp>
        <p:nvSpPr>
          <p:cNvPr id="5" name="Rounded Rectangle 4"/>
          <p:cNvSpPr/>
          <p:nvPr/>
        </p:nvSpPr>
        <p:spPr>
          <a:xfrm>
            <a:off x="1780122" y="3698561"/>
            <a:ext cx="5382678" cy="16256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smtClean="0"/>
              <a:t>&lt;dependency&gt;</a:t>
            </a:r>
            <a:r>
              <a:rPr lang="en-IN" sz="1400" dirty="0" smtClean="0"/>
              <a:t>  </a:t>
            </a:r>
          </a:p>
          <a:p>
            <a:r>
              <a:rPr lang="en-IN" sz="1400" b="1" dirty="0" smtClean="0"/>
              <a:t>	&lt;</a:t>
            </a:r>
            <a:r>
              <a:rPr lang="en-IN" sz="1400" b="1" dirty="0" err="1"/>
              <a:t>groupId</a:t>
            </a:r>
            <a:r>
              <a:rPr lang="en-IN" sz="1400" b="1" dirty="0"/>
              <a:t>&gt;</a:t>
            </a:r>
            <a:r>
              <a:rPr lang="en-IN" sz="1400" dirty="0" err="1"/>
              <a:t>org.springframework.boot</a:t>
            </a:r>
            <a:r>
              <a:rPr lang="en-IN" sz="1400" b="1" dirty="0"/>
              <a:t>&lt;/</a:t>
            </a:r>
            <a:r>
              <a:rPr lang="en-IN" sz="1400" b="1" dirty="0" err="1"/>
              <a:t>groupId</a:t>
            </a:r>
            <a:r>
              <a:rPr lang="en-IN" sz="1400" b="1" dirty="0"/>
              <a:t>&gt;</a:t>
            </a:r>
            <a:r>
              <a:rPr lang="en-IN" sz="1400" dirty="0"/>
              <a:t> </a:t>
            </a:r>
          </a:p>
          <a:p>
            <a:r>
              <a:rPr lang="en-IN" sz="1400" b="1" dirty="0" smtClean="0"/>
              <a:t>	&lt;</a:t>
            </a:r>
            <a:r>
              <a:rPr lang="en-IN" sz="1400" b="1" dirty="0" err="1" smtClean="0"/>
              <a:t>artifactId</a:t>
            </a:r>
            <a:r>
              <a:rPr lang="en-IN" sz="1400" b="1" dirty="0" smtClean="0"/>
              <a:t>&gt;</a:t>
            </a:r>
            <a:r>
              <a:rPr lang="en-IN" sz="1400" dirty="0" smtClean="0"/>
              <a:t>spring-boot-starter-web</a:t>
            </a:r>
            <a:r>
              <a:rPr lang="en-IN" sz="1400" b="1" dirty="0" smtClean="0"/>
              <a:t>&lt;/</a:t>
            </a:r>
            <a:r>
              <a:rPr lang="en-IN" sz="1400" b="1" dirty="0" err="1"/>
              <a:t>artifactId</a:t>
            </a:r>
            <a:r>
              <a:rPr lang="en-IN" sz="1400" b="1" dirty="0"/>
              <a:t>&gt;</a:t>
            </a:r>
            <a:r>
              <a:rPr lang="en-IN" sz="1400" dirty="0"/>
              <a:t>  </a:t>
            </a:r>
            <a:endParaRPr lang="en-IN" sz="1400" dirty="0" smtClean="0"/>
          </a:p>
          <a:p>
            <a:r>
              <a:rPr lang="en-IN" sz="1400" b="1" dirty="0" smtClean="0"/>
              <a:t>&lt;/</a:t>
            </a:r>
            <a:r>
              <a:rPr lang="en-IN" sz="1400" b="1" dirty="0"/>
              <a:t>dependency&gt;</a:t>
            </a:r>
            <a:r>
              <a:rPr lang="en-IN" sz="1400" dirty="0"/>
              <a:t>  </a:t>
            </a:r>
          </a:p>
        </p:txBody>
      </p:sp>
      <p:sp>
        <p:nvSpPr>
          <p:cNvPr id="8" name="Rounded Rectangle 7"/>
          <p:cNvSpPr/>
          <p:nvPr/>
        </p:nvSpPr>
        <p:spPr>
          <a:xfrm>
            <a:off x="8928100" y="1925480"/>
            <a:ext cx="257651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Spring Data JPA</a:t>
            </a:r>
            <a:endParaRPr lang="en-IN" dirty="0"/>
          </a:p>
        </p:txBody>
      </p:sp>
      <p:sp>
        <p:nvSpPr>
          <p:cNvPr id="9" name="Rounded Rectangle 8"/>
          <p:cNvSpPr/>
          <p:nvPr/>
        </p:nvSpPr>
        <p:spPr>
          <a:xfrm>
            <a:off x="8928100" y="4168461"/>
            <a:ext cx="257651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Spring Web</a:t>
            </a:r>
            <a:endParaRPr lang="en-IN" dirty="0"/>
          </a:p>
        </p:txBody>
      </p:sp>
      <p:cxnSp>
        <p:nvCxnSpPr>
          <p:cNvPr id="11" name="Straight Arrow Connector 10"/>
          <p:cNvCxnSpPr>
            <a:stCxn id="4" idx="3"/>
          </p:cNvCxnSpPr>
          <p:nvPr/>
        </p:nvCxnSpPr>
        <p:spPr>
          <a:xfrm>
            <a:off x="7162800" y="2298700"/>
            <a:ext cx="176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9" idx="1"/>
          </p:cNvCxnSpPr>
          <p:nvPr/>
        </p:nvCxnSpPr>
        <p:spPr>
          <a:xfrm>
            <a:off x="7162800" y="4511361"/>
            <a:ext cx="176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50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497110"/>
            <a:ext cx="8911687" cy="1280890"/>
          </a:xfrm>
        </p:spPr>
        <p:txBody>
          <a:bodyPr/>
          <a:lstStyle/>
          <a:p>
            <a:r>
              <a:rPr lang="en-IN" dirty="0" smtClean="0">
                <a:latin typeface="Adobe Garamond Pro Bold" panose="02020702060506020403" pitchFamily="18" charset="0"/>
              </a:rPr>
              <a:t>Dependencies list</a:t>
            </a:r>
            <a:endParaRPr lang="en-IN" dirty="0">
              <a:latin typeface="Adobe Garamond Pro Bold" panose="02020702060506020403" pitchFamily="18" charset="0"/>
            </a:endParaRPr>
          </a:p>
        </p:txBody>
      </p:sp>
      <p:sp>
        <p:nvSpPr>
          <p:cNvPr id="3" name="Content Placeholder 2"/>
          <p:cNvSpPr>
            <a:spLocks noGrp="1"/>
          </p:cNvSpPr>
          <p:nvPr>
            <p:ph idx="1"/>
          </p:nvPr>
        </p:nvSpPr>
        <p:spPr>
          <a:xfrm>
            <a:off x="1780124" y="1485900"/>
            <a:ext cx="9724487" cy="4425322"/>
          </a:xfrm>
        </p:spPr>
        <p:txBody>
          <a:bodyPr/>
          <a:lstStyle/>
          <a:p>
            <a:pPr marL="0" indent="0">
              <a:buNone/>
            </a:pPr>
            <a:r>
              <a:rPr lang="en-IN" dirty="0" smtClean="0"/>
              <a:t> </a:t>
            </a:r>
            <a:endParaRPr lang="en-IN" dirty="0"/>
          </a:p>
        </p:txBody>
      </p:sp>
      <p:sp>
        <p:nvSpPr>
          <p:cNvPr id="4" name="Rounded Rectangle 3"/>
          <p:cNvSpPr/>
          <p:nvPr/>
        </p:nvSpPr>
        <p:spPr>
          <a:xfrm>
            <a:off x="1780122" y="1485900"/>
            <a:ext cx="5382678" cy="16256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smtClean="0"/>
              <a:t>&lt;dependency&gt;</a:t>
            </a:r>
            <a:r>
              <a:rPr lang="en-IN" sz="1400" dirty="0" smtClean="0"/>
              <a:t>  </a:t>
            </a:r>
          </a:p>
          <a:p>
            <a:r>
              <a:rPr lang="en-IN" sz="1400" b="1" dirty="0"/>
              <a:t>	&lt;</a:t>
            </a:r>
            <a:r>
              <a:rPr lang="en-IN" sz="1400" b="1" dirty="0" err="1"/>
              <a:t>groupId</a:t>
            </a:r>
            <a:r>
              <a:rPr lang="en-IN" sz="1400" b="1" dirty="0"/>
              <a:t>&gt;</a:t>
            </a:r>
            <a:r>
              <a:rPr lang="en-IN" sz="1400" b="1" dirty="0" err="1"/>
              <a:t>mysql</a:t>
            </a:r>
            <a:r>
              <a:rPr lang="en-IN" sz="1400" b="1" dirty="0"/>
              <a:t>&lt;/</a:t>
            </a:r>
            <a:r>
              <a:rPr lang="en-IN" sz="1400" b="1" dirty="0" err="1"/>
              <a:t>groupId</a:t>
            </a:r>
            <a:r>
              <a:rPr lang="en-IN" sz="1400" b="1" dirty="0"/>
              <a:t>&gt;</a:t>
            </a:r>
          </a:p>
          <a:p>
            <a:r>
              <a:rPr lang="en-IN" sz="1400" b="1" dirty="0"/>
              <a:t>            &lt;</a:t>
            </a:r>
            <a:r>
              <a:rPr lang="en-IN" sz="1400" b="1" dirty="0" err="1"/>
              <a:t>artifactId</a:t>
            </a:r>
            <a:r>
              <a:rPr lang="en-IN" sz="1400" b="1" dirty="0"/>
              <a:t>&gt;</a:t>
            </a:r>
            <a:r>
              <a:rPr lang="en-IN" sz="1400" b="1" dirty="0" err="1"/>
              <a:t>mysql</a:t>
            </a:r>
            <a:r>
              <a:rPr lang="en-IN" sz="1400" b="1" dirty="0"/>
              <a:t>-connector-java&lt;/</a:t>
            </a:r>
            <a:r>
              <a:rPr lang="en-IN" sz="1400" b="1" dirty="0" err="1"/>
              <a:t>artifactId</a:t>
            </a:r>
            <a:r>
              <a:rPr lang="en-IN" sz="1400" b="1" dirty="0"/>
              <a:t>&gt;</a:t>
            </a:r>
          </a:p>
          <a:p>
            <a:r>
              <a:rPr lang="en-IN" sz="1400" b="1" dirty="0"/>
              <a:t>            &lt;scope&gt;runtime&lt;/scope&gt;</a:t>
            </a:r>
            <a:r>
              <a:rPr lang="en-IN" sz="1400" dirty="0"/>
              <a:t>  </a:t>
            </a:r>
            <a:endParaRPr lang="en-IN" sz="1400" dirty="0" smtClean="0"/>
          </a:p>
          <a:p>
            <a:r>
              <a:rPr lang="en-IN" sz="1400" b="1" dirty="0" smtClean="0"/>
              <a:t>&lt;/</a:t>
            </a:r>
            <a:r>
              <a:rPr lang="en-IN" sz="1400" b="1" dirty="0"/>
              <a:t>dependency&gt;</a:t>
            </a:r>
            <a:r>
              <a:rPr lang="en-IN" sz="1400" dirty="0"/>
              <a:t>  </a:t>
            </a:r>
          </a:p>
        </p:txBody>
      </p:sp>
      <p:sp>
        <p:nvSpPr>
          <p:cNvPr id="5" name="Rounded Rectangle 4"/>
          <p:cNvSpPr/>
          <p:nvPr/>
        </p:nvSpPr>
        <p:spPr>
          <a:xfrm>
            <a:off x="1780122" y="3439641"/>
            <a:ext cx="5382678" cy="282923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t>&lt;dependency&gt;</a:t>
            </a:r>
          </a:p>
          <a:p>
            <a:r>
              <a:rPr lang="en-IN" sz="1400" b="1" dirty="0"/>
              <a:t>   &lt;</a:t>
            </a:r>
            <a:r>
              <a:rPr lang="en-IN" sz="1400" b="1" dirty="0" err="1"/>
              <a:t>groupId</a:t>
            </a:r>
            <a:r>
              <a:rPr lang="en-IN" sz="1400" b="1" dirty="0"/>
              <a:t>&gt;</a:t>
            </a:r>
            <a:r>
              <a:rPr lang="en-IN" sz="1400" b="1" dirty="0" err="1"/>
              <a:t>io.springfox</a:t>
            </a:r>
            <a:r>
              <a:rPr lang="en-IN" sz="1400" b="1" dirty="0"/>
              <a:t>&lt;/</a:t>
            </a:r>
            <a:r>
              <a:rPr lang="en-IN" sz="1400" b="1" dirty="0" err="1"/>
              <a:t>groupId</a:t>
            </a:r>
            <a:r>
              <a:rPr lang="en-IN" sz="1400" b="1" dirty="0"/>
              <a:t>&gt;</a:t>
            </a:r>
          </a:p>
          <a:p>
            <a:r>
              <a:rPr lang="en-IN" sz="1400" b="1" dirty="0"/>
              <a:t>   &lt;</a:t>
            </a:r>
            <a:r>
              <a:rPr lang="en-IN" sz="1400" b="1" dirty="0" err="1"/>
              <a:t>artifactId</a:t>
            </a:r>
            <a:r>
              <a:rPr lang="en-IN" sz="1400" b="1" dirty="0"/>
              <a:t>&gt;springfox-swagger2&lt;/</a:t>
            </a:r>
            <a:r>
              <a:rPr lang="en-IN" sz="1400" b="1" dirty="0" err="1"/>
              <a:t>artifactId</a:t>
            </a:r>
            <a:r>
              <a:rPr lang="en-IN" sz="1400" b="1" dirty="0" smtClean="0"/>
              <a:t>&gt;</a:t>
            </a:r>
            <a:endParaRPr lang="en-IN" sz="1400" b="1" dirty="0"/>
          </a:p>
          <a:p>
            <a:r>
              <a:rPr lang="en-IN" sz="1400" b="1" dirty="0"/>
              <a:t>&lt;/dependency&gt;</a:t>
            </a:r>
          </a:p>
          <a:p>
            <a:r>
              <a:rPr lang="en-IN" sz="1400" b="1" dirty="0"/>
              <a:t>&lt;dependency&gt;</a:t>
            </a:r>
          </a:p>
          <a:p>
            <a:r>
              <a:rPr lang="en-IN" sz="1400" b="1" dirty="0"/>
              <a:t>   &lt;</a:t>
            </a:r>
            <a:r>
              <a:rPr lang="en-IN" sz="1400" b="1" dirty="0" err="1"/>
              <a:t>groupId</a:t>
            </a:r>
            <a:r>
              <a:rPr lang="en-IN" sz="1400" b="1" dirty="0"/>
              <a:t>&gt;</a:t>
            </a:r>
            <a:r>
              <a:rPr lang="en-IN" sz="1400" b="1" dirty="0" err="1"/>
              <a:t>io.springfox</a:t>
            </a:r>
            <a:r>
              <a:rPr lang="en-IN" sz="1400" b="1" dirty="0"/>
              <a:t>&lt;/</a:t>
            </a:r>
            <a:r>
              <a:rPr lang="en-IN" sz="1400" b="1" dirty="0" err="1"/>
              <a:t>groupId</a:t>
            </a:r>
            <a:r>
              <a:rPr lang="en-IN" sz="1400" b="1" dirty="0"/>
              <a:t>&gt;</a:t>
            </a:r>
          </a:p>
          <a:p>
            <a:r>
              <a:rPr lang="en-IN" sz="1400" b="1" dirty="0"/>
              <a:t>   &lt;</a:t>
            </a:r>
            <a:r>
              <a:rPr lang="en-IN" sz="1400" b="1" dirty="0" err="1"/>
              <a:t>artifactId</a:t>
            </a:r>
            <a:r>
              <a:rPr lang="en-IN" sz="1400" b="1" dirty="0"/>
              <a:t>&gt;</a:t>
            </a:r>
            <a:r>
              <a:rPr lang="en-IN" sz="1400" b="1" dirty="0" err="1"/>
              <a:t>springfox</a:t>
            </a:r>
            <a:r>
              <a:rPr lang="en-IN" sz="1400" b="1" dirty="0"/>
              <a:t>-swagger-</a:t>
            </a:r>
            <a:r>
              <a:rPr lang="en-IN" sz="1400" b="1" dirty="0" err="1"/>
              <a:t>ui</a:t>
            </a:r>
            <a:r>
              <a:rPr lang="en-IN" sz="1400" b="1" dirty="0"/>
              <a:t>&lt;/</a:t>
            </a:r>
            <a:r>
              <a:rPr lang="en-IN" sz="1400" b="1" dirty="0" err="1"/>
              <a:t>artifactId</a:t>
            </a:r>
            <a:r>
              <a:rPr lang="en-IN" sz="1400" b="1" dirty="0" smtClean="0"/>
              <a:t>&gt;</a:t>
            </a:r>
            <a:endParaRPr lang="en-IN" sz="1400" b="1" dirty="0"/>
          </a:p>
          <a:p>
            <a:r>
              <a:rPr lang="en-IN" sz="1400" b="1" dirty="0"/>
              <a:t>&lt;/dependency&gt;</a:t>
            </a:r>
            <a:r>
              <a:rPr lang="en-IN" sz="1400" dirty="0"/>
              <a:t> </a:t>
            </a:r>
          </a:p>
        </p:txBody>
      </p:sp>
      <p:sp>
        <p:nvSpPr>
          <p:cNvPr id="8" name="Rounded Rectangle 7"/>
          <p:cNvSpPr/>
          <p:nvPr/>
        </p:nvSpPr>
        <p:spPr>
          <a:xfrm>
            <a:off x="8928100" y="1925480"/>
            <a:ext cx="257651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MySQL Connector</a:t>
            </a:r>
            <a:endParaRPr lang="en-IN" dirty="0"/>
          </a:p>
        </p:txBody>
      </p:sp>
      <p:sp>
        <p:nvSpPr>
          <p:cNvPr id="9" name="Rounded Rectangle 8"/>
          <p:cNvSpPr/>
          <p:nvPr/>
        </p:nvSpPr>
        <p:spPr>
          <a:xfrm>
            <a:off x="8928100" y="4511360"/>
            <a:ext cx="257651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Swagger Documentation</a:t>
            </a:r>
            <a:endParaRPr lang="en-IN" dirty="0"/>
          </a:p>
        </p:txBody>
      </p:sp>
      <p:cxnSp>
        <p:nvCxnSpPr>
          <p:cNvPr id="11" name="Straight Arrow Connector 10"/>
          <p:cNvCxnSpPr>
            <a:stCxn id="4" idx="3"/>
          </p:cNvCxnSpPr>
          <p:nvPr/>
        </p:nvCxnSpPr>
        <p:spPr>
          <a:xfrm>
            <a:off x="7162800" y="2298700"/>
            <a:ext cx="176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9" idx="1"/>
          </p:cNvCxnSpPr>
          <p:nvPr/>
        </p:nvCxnSpPr>
        <p:spPr>
          <a:xfrm flipV="1">
            <a:off x="7162800" y="4854260"/>
            <a:ext cx="17653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552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598710"/>
            <a:ext cx="8911687" cy="1280890"/>
          </a:xfrm>
        </p:spPr>
        <p:txBody>
          <a:bodyPr/>
          <a:lstStyle/>
          <a:p>
            <a:r>
              <a:rPr lang="en-IN" dirty="0" smtClean="0">
                <a:latin typeface="Adobe Garamond Pro Bold" panose="02020702060506020403" pitchFamily="18" charset="0"/>
              </a:rPr>
              <a:t>Swagger Documentation</a:t>
            </a:r>
            <a:endParaRPr lang="en-IN" dirty="0">
              <a:latin typeface="Adobe Garamond Pro Bold" panose="02020702060506020403" pitchFamily="18" charset="0"/>
            </a:endParaRP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8300" y="1485900"/>
            <a:ext cx="9982199" cy="505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360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212</TotalTime>
  <Words>369</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Adobe Devanagari</vt:lpstr>
      <vt:lpstr>Adobe Garamond Pro</vt:lpstr>
      <vt:lpstr>Adobe Garamond Pro Bold</vt:lpstr>
      <vt:lpstr>Arial</vt:lpstr>
      <vt:lpstr>Century Gothic</vt:lpstr>
      <vt:lpstr>Edwardian Script ITC</vt:lpstr>
      <vt:lpstr>Wingdings</vt:lpstr>
      <vt:lpstr>Wingdings 3</vt:lpstr>
      <vt:lpstr>Wisp</vt:lpstr>
      <vt:lpstr>Bank Management Application</vt:lpstr>
      <vt:lpstr>Problem Statement</vt:lpstr>
      <vt:lpstr>Our Objectives</vt:lpstr>
      <vt:lpstr> Workflow Diagram</vt:lpstr>
      <vt:lpstr>Why Spring Boot?</vt:lpstr>
      <vt:lpstr>Technology Stack</vt:lpstr>
      <vt:lpstr>Dependencies list</vt:lpstr>
      <vt:lpstr>Dependencies list</vt:lpstr>
      <vt:lpstr>Swagger Documentation</vt:lpstr>
      <vt:lpstr>Registration Page</vt:lpstr>
      <vt:lpstr>Login Page</vt:lpstr>
      <vt:lpstr>Home Page</vt:lpstr>
      <vt:lpstr>Deposit Money Page</vt:lpstr>
      <vt:lpstr>Withdraw Money Page</vt:lpstr>
      <vt:lpstr>Fund Transfer Page</vt:lpstr>
      <vt:lpstr>Bank Statement Page</vt:lpstr>
      <vt:lpstr>Profile Details Page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Application Using Spring Boot</dc:title>
  <dc:creator>Saswat Sagar</dc:creator>
  <cp:lastModifiedBy>Saswat Sagar</cp:lastModifiedBy>
  <cp:revision>27</cp:revision>
  <dcterms:created xsi:type="dcterms:W3CDTF">2022-03-02T01:47:46Z</dcterms:created>
  <dcterms:modified xsi:type="dcterms:W3CDTF">2022-03-02T05:20:01Z</dcterms:modified>
</cp:coreProperties>
</file>