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Inter Bold" charset="1" panose="020B0802030000000004"/>
      <p:regular r:id="rId15"/>
    </p:embeddedFont>
    <p:embeddedFont>
      <p:font typeface="Libre Baskerville Bold" charset="1" panose="02000000000000000000"/>
      <p:regular r:id="rId16"/>
    </p:embeddedFont>
    <p:embeddedFont>
      <p:font typeface="Lovelo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pioneerfoundationengineers.com" TargetMode="External" Type="http://schemas.openxmlformats.org/officeDocument/2006/relationships/hyperlink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pioneerfoundationengineers.com" TargetMode="External" Type="http://schemas.openxmlformats.org/officeDocument/2006/relationships/hyperlink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https://pioneerfoundationengineers.com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https://pioneerfoundationengineers.com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https://pioneerfoundationengineers.com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https://pioneerfoundationengineers.com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https://pioneerfoundationengineers.com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pioneerfoundationengineers.com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pioneerfoundationengineers.com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310819" y="0"/>
            <a:ext cx="2977181" cy="2977181"/>
            <a:chOff x="0" y="0"/>
            <a:chExt cx="3969575" cy="396957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984788" cy="1984788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8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1984788"/>
              <a:ext cx="1984788" cy="1984788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8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984788" y="0"/>
              <a:ext cx="1984788" cy="1984788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80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5400000">
            <a:off x="536399" y="1655882"/>
            <a:ext cx="1321300" cy="13213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5400000">
            <a:off x="5703926" y="7490954"/>
            <a:ext cx="1488591" cy="148859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5400000">
            <a:off x="1857699" y="334582"/>
            <a:ext cx="1321300" cy="132130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AEB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5400000">
            <a:off x="16799409" y="8798409"/>
            <a:ext cx="1488591" cy="148859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5400000">
            <a:off x="4215335" y="7490954"/>
            <a:ext cx="1488591" cy="148859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sp>
        <p:nvSpPr>
          <p:cNvPr name="TextBox 37" id="37"/>
          <p:cNvSpPr txBox="true"/>
          <p:nvPr/>
        </p:nvSpPr>
        <p:spPr>
          <a:xfrm rot="0">
            <a:off x="377600" y="9748607"/>
            <a:ext cx="4562061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199" u="sng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  <a:hlinkClick r:id="rId2" tooltip="https://pioneerfoundationengineers.com"/>
              </a:rPr>
              <a:t>https://pioneerfoundationengineers.com/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377600" y="321611"/>
            <a:ext cx="2102569" cy="275311"/>
            <a:chOff x="0" y="0"/>
            <a:chExt cx="2803426" cy="367081"/>
          </a:xfrm>
        </p:grpSpPr>
        <p:sp>
          <p:nvSpPr>
            <p:cNvPr name="TextBox 39" id="39"/>
            <p:cNvSpPr txBox="true"/>
            <p:nvPr/>
          </p:nvSpPr>
          <p:spPr>
            <a:xfrm rot="0">
              <a:off x="0" y="19050"/>
              <a:ext cx="1508522" cy="341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000000"/>
                  </a:solidFill>
                  <a:latin typeface="Libre Baskerville Bold"/>
                  <a:ea typeface="Libre Baskerville Bold"/>
                  <a:cs typeface="Libre Baskerville Bold"/>
                  <a:sym typeface="Libre Baskerville Bold"/>
                </a:rPr>
                <a:t>PFEPL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1521222" y="89374"/>
              <a:ext cx="1282204" cy="277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929292"/>
                  </a:solidFill>
                  <a:latin typeface="Lovelo"/>
                  <a:ea typeface="Lovelo"/>
                  <a:cs typeface="Lovelo"/>
                  <a:sym typeface="Lovelo"/>
                </a:rPr>
                <a:t>Industries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1156614" y="2795201"/>
            <a:ext cx="5265791" cy="4696598"/>
            <a:chOff x="0" y="0"/>
            <a:chExt cx="1386875" cy="1236964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386875" cy="1236964"/>
            </a:xfrm>
            <a:custGeom>
              <a:avLst/>
              <a:gdLst/>
              <a:ahLst/>
              <a:cxnLst/>
              <a:rect r="r" b="b" t="t" l="l"/>
              <a:pathLst>
                <a:path h="1236964" w="1386875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192857"/>
                  </a:lnTo>
                  <a:cubicBezTo>
                    <a:pt x="1386875" y="1217217"/>
                    <a:pt x="1367128" y="1236964"/>
                    <a:pt x="1342768" y="1236964"/>
                  </a:cubicBezTo>
                  <a:lnTo>
                    <a:pt x="44107" y="1236964"/>
                  </a:lnTo>
                  <a:cubicBezTo>
                    <a:pt x="19747" y="1236964"/>
                    <a:pt x="0" y="1217217"/>
                    <a:pt x="0" y="1192857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19050"/>
              <a:ext cx="1386875" cy="12179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2220761" y="2731635"/>
            <a:ext cx="7757122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spc="-89" b="true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Inventory Management System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2220761" y="5385139"/>
            <a:ext cx="642966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21" b="true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A Flask + MySQL based Web Application</a:t>
            </a:r>
          </a:p>
        </p:txBody>
      </p:sp>
      <p:sp>
        <p:nvSpPr>
          <p:cNvPr name="Freeform 46" id="46"/>
          <p:cNvSpPr/>
          <p:nvPr/>
        </p:nvSpPr>
        <p:spPr>
          <a:xfrm flipH="false" flipV="false" rot="0">
            <a:off x="10475733" y="1829723"/>
            <a:ext cx="6627554" cy="6627554"/>
          </a:xfrm>
          <a:custGeom>
            <a:avLst/>
            <a:gdLst/>
            <a:ahLst/>
            <a:cxnLst/>
            <a:rect r="r" b="b" t="t" l="l"/>
            <a:pathLst>
              <a:path h="6627554" w="6627554">
                <a:moveTo>
                  <a:pt x="0" y="0"/>
                </a:moveTo>
                <a:lnTo>
                  <a:pt x="6627553" y="0"/>
                </a:lnTo>
                <a:lnTo>
                  <a:pt x="6627553" y="6627554"/>
                </a:lnTo>
                <a:lnTo>
                  <a:pt x="0" y="66275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2220761" y="7739821"/>
            <a:ext cx="1994574" cy="92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-5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Guided by:</a:t>
            </a:r>
          </a:p>
          <a:p>
            <a:pPr algn="l" marL="0" indent="0" lvl="0">
              <a:lnSpc>
                <a:spcPts val="3401"/>
              </a:lnSpc>
              <a:spcBef>
                <a:spcPct val="0"/>
              </a:spcBef>
            </a:pPr>
          </a:p>
        </p:txBody>
      </p:sp>
      <p:sp>
        <p:nvSpPr>
          <p:cNvPr name="TextBox 48" id="48"/>
          <p:cNvSpPr txBox="true"/>
          <p:nvPr/>
        </p:nvSpPr>
        <p:spPr>
          <a:xfrm rot="0">
            <a:off x="2220761" y="5851704"/>
            <a:ext cx="1994574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 spc="-5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Prepared by: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220761" y="6786382"/>
            <a:ext cx="642966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21" b="true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Irshad Shaikh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220761" y="8222608"/>
            <a:ext cx="642966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21" b="true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Fahad Sir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5400000">
            <a:off x="15736621" y="803205"/>
            <a:ext cx="1857699" cy="1857699"/>
            <a:chOff x="0" y="0"/>
            <a:chExt cx="2476932" cy="2476932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22" id="22"/>
          <p:cNvGrpSpPr/>
          <p:nvPr/>
        </p:nvGrpSpPr>
        <p:grpSpPr>
          <a:xfrm rot="5400000">
            <a:off x="1133475" y="1333631"/>
            <a:ext cx="928850" cy="92885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AEB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anchor="ctr" rtlCol="false" tIns="82723" lIns="82723" bIns="82723" rIns="82723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266704" y="1905079"/>
            <a:ext cx="5345914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spc="-60" b="true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Inventory Management System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77600" y="9748607"/>
            <a:ext cx="4562061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199" u="sng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  <a:hlinkClick r:id="rId2" tooltip="https://pioneerfoundationengineers.com"/>
              </a:rPr>
              <a:t>https://pioneerfoundationengineers.com/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377600" y="321611"/>
            <a:ext cx="2102569" cy="275311"/>
            <a:chOff x="0" y="0"/>
            <a:chExt cx="2803426" cy="367081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19050"/>
              <a:ext cx="1508522" cy="341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000000"/>
                  </a:solidFill>
                  <a:latin typeface="Libre Baskerville Bold"/>
                  <a:ea typeface="Libre Baskerville Bold"/>
                  <a:cs typeface="Libre Baskerville Bold"/>
                  <a:sym typeface="Libre Baskerville Bold"/>
                </a:rPr>
                <a:t>PFEPL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1521222" y="89374"/>
              <a:ext cx="1282204" cy="277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929292"/>
                  </a:solidFill>
                  <a:latin typeface="Lovelo"/>
                  <a:ea typeface="Lovelo"/>
                  <a:cs typeface="Lovelo"/>
                  <a:sym typeface="Lovelo"/>
                </a:rPr>
                <a:t>Industries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3473098" y="5561585"/>
            <a:ext cx="4407718" cy="4407718"/>
          </a:xfrm>
          <a:custGeom>
            <a:avLst/>
            <a:gdLst/>
            <a:ahLst/>
            <a:cxnLst/>
            <a:rect r="r" b="b" t="t" l="l"/>
            <a:pathLst>
              <a:path h="4407718" w="4407718">
                <a:moveTo>
                  <a:pt x="0" y="0"/>
                </a:moveTo>
                <a:lnTo>
                  <a:pt x="4407718" y="0"/>
                </a:lnTo>
                <a:lnTo>
                  <a:pt x="4407718" y="4407718"/>
                </a:lnTo>
                <a:lnTo>
                  <a:pt x="0" y="44077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7928833" y="2532358"/>
            <a:ext cx="7432362" cy="4806885"/>
            <a:chOff x="0" y="0"/>
            <a:chExt cx="1957495" cy="126601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57494" cy="1266011"/>
            </a:xfrm>
            <a:custGeom>
              <a:avLst/>
              <a:gdLst/>
              <a:ahLst/>
              <a:cxnLst/>
              <a:rect r="r" b="b" t="t" l="l"/>
              <a:pathLst>
                <a:path h="1266011" w="1957494">
                  <a:moveTo>
                    <a:pt x="31250" y="0"/>
                  </a:moveTo>
                  <a:lnTo>
                    <a:pt x="1926245" y="0"/>
                  </a:lnTo>
                  <a:cubicBezTo>
                    <a:pt x="1943504" y="0"/>
                    <a:pt x="1957494" y="13991"/>
                    <a:pt x="1957494" y="31250"/>
                  </a:cubicBezTo>
                  <a:lnTo>
                    <a:pt x="1957494" y="1234761"/>
                  </a:lnTo>
                  <a:cubicBezTo>
                    <a:pt x="1957494" y="1243049"/>
                    <a:pt x="1954202" y="1250998"/>
                    <a:pt x="1948342" y="1256858"/>
                  </a:cubicBezTo>
                  <a:cubicBezTo>
                    <a:pt x="1942481" y="1262718"/>
                    <a:pt x="1934533" y="1266011"/>
                    <a:pt x="1926245" y="1266011"/>
                  </a:cubicBezTo>
                  <a:lnTo>
                    <a:pt x="31250" y="1266011"/>
                  </a:lnTo>
                  <a:cubicBezTo>
                    <a:pt x="13991" y="1266011"/>
                    <a:pt x="0" y="1252020"/>
                    <a:pt x="0" y="1234761"/>
                  </a:cubicBezTo>
                  <a:lnTo>
                    <a:pt x="0" y="31250"/>
                  </a:lnTo>
                  <a:cubicBezTo>
                    <a:pt x="0" y="13991"/>
                    <a:pt x="13991" y="0"/>
                    <a:pt x="31250" y="0"/>
                  </a:cubicBezTo>
                  <a:close/>
                </a:path>
              </a:pathLst>
            </a:custGeom>
            <a:solidFill>
              <a:srgbClr val="FFFFFF">
                <a:alpha val="60784"/>
              </a:srgbClr>
            </a:solidFill>
            <a:ln cap="rnd">
              <a:noFill/>
              <a:prstDash val="sysDot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19050"/>
              <a:ext cx="1957495" cy="1246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8969012" y="3396879"/>
            <a:ext cx="5494276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-55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Introduction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2266704" y="4543371"/>
            <a:ext cx="4285906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-42" b="true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A Flask + MySQL based Web Application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969012" y="4191263"/>
            <a:ext cx="5213671" cy="259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Built with Flask, MySQL, HTML/CSS/JS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Manages products, categories, transactions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Includes approval workflows, transfer progress, and reporting</a:t>
            </a:r>
          </a:p>
          <a:p>
            <a:pPr algn="l">
              <a:lnSpc>
                <a:spcPts val="2940"/>
              </a:lnSpc>
            </a:pPr>
          </a:p>
        </p:txBody>
      </p:sp>
      <p:grpSp>
        <p:nvGrpSpPr>
          <p:cNvPr name="Group 37" id="37"/>
          <p:cNvGrpSpPr/>
          <p:nvPr/>
        </p:nvGrpSpPr>
        <p:grpSpPr>
          <a:xfrm rot="5400000">
            <a:off x="5404085" y="8037505"/>
            <a:ext cx="928850" cy="1857699"/>
            <a:chOff x="0" y="0"/>
            <a:chExt cx="1238466" cy="2476932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44" id="44"/>
          <p:cNvGrpSpPr/>
          <p:nvPr/>
        </p:nvGrpSpPr>
        <p:grpSpPr>
          <a:xfrm rot="5400000">
            <a:off x="5819437" y="464425"/>
            <a:ext cx="1857699" cy="928850"/>
            <a:chOff x="0" y="0"/>
            <a:chExt cx="2476932" cy="1238466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48" id="48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5400000">
            <a:off x="15736621" y="860230"/>
            <a:ext cx="1857699" cy="1857699"/>
            <a:chOff x="0" y="0"/>
            <a:chExt cx="2476932" cy="2476932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22" id="22"/>
          <p:cNvGrpSpPr/>
          <p:nvPr/>
        </p:nvGrpSpPr>
        <p:grpSpPr>
          <a:xfrm rot="0">
            <a:off x="15967558" y="8016888"/>
            <a:ext cx="3522171" cy="3522171"/>
            <a:chOff x="0" y="0"/>
            <a:chExt cx="4696228" cy="4696228"/>
          </a:xfrm>
        </p:grpSpPr>
        <p:grpSp>
          <p:nvGrpSpPr>
            <p:cNvPr name="Group 23" id="23"/>
            <p:cNvGrpSpPr/>
            <p:nvPr/>
          </p:nvGrpSpPr>
          <p:grpSpPr>
            <a:xfrm rot="5400000">
              <a:off x="1565409" y="0"/>
              <a:ext cx="1565409" cy="1565409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5400000">
              <a:off x="3130819" y="1565409"/>
              <a:ext cx="1565409" cy="1565409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5400000">
              <a:off x="1565409" y="3130819"/>
              <a:ext cx="1565409" cy="1565409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5400000">
              <a:off x="0" y="1565409"/>
              <a:ext cx="1565409" cy="1565409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35" id="35"/>
          <p:cNvGrpSpPr/>
          <p:nvPr/>
        </p:nvGrpSpPr>
        <p:grpSpPr>
          <a:xfrm rot="0">
            <a:off x="3450543" y="-1169769"/>
            <a:ext cx="3522171" cy="3522171"/>
            <a:chOff x="0" y="0"/>
            <a:chExt cx="4696228" cy="4696228"/>
          </a:xfrm>
        </p:grpSpPr>
        <p:grpSp>
          <p:nvGrpSpPr>
            <p:cNvPr name="Group 36" id="36"/>
            <p:cNvGrpSpPr/>
            <p:nvPr/>
          </p:nvGrpSpPr>
          <p:grpSpPr>
            <a:xfrm rot="5400000">
              <a:off x="1565409" y="0"/>
              <a:ext cx="1565409" cy="1565409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5400000">
              <a:off x="3130819" y="1565409"/>
              <a:ext cx="1565409" cy="1565409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5400000">
              <a:off x="1565409" y="3130819"/>
              <a:ext cx="1565409" cy="1565409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5400000">
              <a:off x="0" y="1565409"/>
              <a:ext cx="1565409" cy="1565409"/>
              <a:chOff x="0" y="0"/>
              <a:chExt cx="812800" cy="8128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48" id="48"/>
          <p:cNvGrpSpPr/>
          <p:nvPr/>
        </p:nvGrpSpPr>
        <p:grpSpPr>
          <a:xfrm rot="-5400000">
            <a:off x="5215696" y="8429301"/>
            <a:ext cx="1857699" cy="1857699"/>
            <a:chOff x="0" y="0"/>
            <a:chExt cx="2476932" cy="2476932"/>
          </a:xfrm>
        </p:grpSpPr>
        <p:grpSp>
          <p:nvGrpSpPr>
            <p:cNvPr name="Group 49" id="49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52" id="52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54" id="5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55" id="55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58" id="58"/>
          <p:cNvGrpSpPr/>
          <p:nvPr/>
        </p:nvGrpSpPr>
        <p:grpSpPr>
          <a:xfrm rot="-5400000">
            <a:off x="11201118" y="8016888"/>
            <a:ext cx="1857699" cy="1857699"/>
            <a:chOff x="0" y="0"/>
            <a:chExt cx="2476932" cy="2476932"/>
          </a:xfrm>
        </p:grpSpPr>
        <p:grpSp>
          <p:nvGrpSpPr>
            <p:cNvPr name="Group 59" id="59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62" id="62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65" id="65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67" id="67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sp>
        <p:nvSpPr>
          <p:cNvPr name="Freeform 68" id="68"/>
          <p:cNvSpPr/>
          <p:nvPr/>
        </p:nvSpPr>
        <p:spPr>
          <a:xfrm flipH="false" flipV="false" rot="0">
            <a:off x="377600" y="2064992"/>
            <a:ext cx="17216720" cy="7712189"/>
          </a:xfrm>
          <a:custGeom>
            <a:avLst/>
            <a:gdLst/>
            <a:ahLst/>
            <a:cxnLst/>
            <a:rect r="r" b="b" t="t" l="l"/>
            <a:pathLst>
              <a:path h="7712189" w="17216720">
                <a:moveTo>
                  <a:pt x="0" y="0"/>
                </a:moveTo>
                <a:lnTo>
                  <a:pt x="17216720" y="0"/>
                </a:lnTo>
                <a:lnTo>
                  <a:pt x="17216720" y="7712190"/>
                </a:lnTo>
                <a:lnTo>
                  <a:pt x="0" y="77121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9" id="69"/>
          <p:cNvSpPr txBox="true"/>
          <p:nvPr/>
        </p:nvSpPr>
        <p:spPr>
          <a:xfrm rot="0">
            <a:off x="10523577" y="2099116"/>
            <a:ext cx="7070744" cy="370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Outlines the step-by-step process for an item transfer.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Key steps:</a:t>
            </a:r>
          </a:p>
          <a:p>
            <a:pPr algn="l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User login</a:t>
            </a:r>
          </a:p>
          <a:p>
            <a:pPr algn="l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Transfer request submitted</a:t>
            </a:r>
          </a:p>
          <a:p>
            <a:pPr algn="l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Approval required</a:t>
            </a:r>
          </a:p>
          <a:p>
            <a:pPr algn="l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Approved → transfer completed &amp; history updated</a:t>
            </a:r>
          </a:p>
          <a:p>
            <a:pPr algn="l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Rejected → notify user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Keeps process simple and high-level.</a:t>
            </a:r>
          </a:p>
          <a:p>
            <a:pPr algn="l">
              <a:lnSpc>
                <a:spcPts val="2940"/>
              </a:lnSpc>
            </a:pPr>
          </a:p>
        </p:txBody>
      </p:sp>
      <p:sp>
        <p:nvSpPr>
          <p:cNvPr name="TextBox 70" id="70"/>
          <p:cNvSpPr txBox="true"/>
          <p:nvPr/>
        </p:nvSpPr>
        <p:spPr>
          <a:xfrm rot="0">
            <a:off x="377600" y="648467"/>
            <a:ext cx="17484789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0"/>
              </a:lnSpc>
              <a:spcBef>
                <a:spcPct val="0"/>
              </a:spcBef>
            </a:pPr>
            <a:r>
              <a:rPr lang="en-US" b="true" sz="6000" spc="-6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Workflow Flowchart: Item Transfer &amp; Approval</a:t>
            </a:r>
          </a:p>
        </p:txBody>
      </p:sp>
      <p:grpSp>
        <p:nvGrpSpPr>
          <p:cNvPr name="Group 71" id="71"/>
          <p:cNvGrpSpPr/>
          <p:nvPr/>
        </p:nvGrpSpPr>
        <p:grpSpPr>
          <a:xfrm rot="0">
            <a:off x="377600" y="321611"/>
            <a:ext cx="2102569" cy="275311"/>
            <a:chOff x="0" y="0"/>
            <a:chExt cx="2803426" cy="367081"/>
          </a:xfrm>
        </p:grpSpPr>
        <p:sp>
          <p:nvSpPr>
            <p:cNvPr name="TextBox 72" id="72"/>
            <p:cNvSpPr txBox="true"/>
            <p:nvPr/>
          </p:nvSpPr>
          <p:spPr>
            <a:xfrm rot="0">
              <a:off x="0" y="19050"/>
              <a:ext cx="1508522" cy="341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000000"/>
                  </a:solidFill>
                  <a:latin typeface="Libre Baskerville Bold"/>
                  <a:ea typeface="Libre Baskerville Bold"/>
                  <a:cs typeface="Libre Baskerville Bold"/>
                  <a:sym typeface="Libre Baskerville Bold"/>
                </a:rPr>
                <a:t>PFEPL</a:t>
              </a:r>
            </a:p>
          </p:txBody>
        </p:sp>
        <p:sp>
          <p:nvSpPr>
            <p:cNvPr name="TextBox 73" id="73"/>
            <p:cNvSpPr txBox="true"/>
            <p:nvPr/>
          </p:nvSpPr>
          <p:spPr>
            <a:xfrm rot="0">
              <a:off x="1521222" y="89374"/>
              <a:ext cx="1282204" cy="277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929292"/>
                  </a:solidFill>
                  <a:latin typeface="Lovelo"/>
                  <a:ea typeface="Lovelo"/>
                  <a:cs typeface="Lovelo"/>
                  <a:sym typeface="Lovelo"/>
                </a:rPr>
                <a:t>Industries</a:t>
              </a:r>
            </a:p>
          </p:txBody>
        </p:sp>
      </p:grpSp>
      <p:sp>
        <p:nvSpPr>
          <p:cNvPr name="TextBox 74" id="74"/>
          <p:cNvSpPr txBox="true"/>
          <p:nvPr/>
        </p:nvSpPr>
        <p:spPr>
          <a:xfrm rot="0">
            <a:off x="377600" y="9748607"/>
            <a:ext cx="4562061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199" u="sng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  <a:hlinkClick r:id="rId3" tooltip="https://pioneerfoundationengineers.com"/>
              </a:rPr>
              <a:t>https://pioneerfoundationengineers.com/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21448" y="-464987"/>
            <a:ext cx="3522171" cy="3522171"/>
            <a:chOff x="0" y="0"/>
            <a:chExt cx="4696228" cy="4696228"/>
          </a:xfrm>
        </p:grpSpPr>
        <p:grpSp>
          <p:nvGrpSpPr>
            <p:cNvPr name="Group 3" id="3"/>
            <p:cNvGrpSpPr/>
            <p:nvPr/>
          </p:nvGrpSpPr>
          <p:grpSpPr>
            <a:xfrm rot="5400000">
              <a:off x="1565409" y="0"/>
              <a:ext cx="1565409" cy="1565409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5400000">
              <a:off x="3130819" y="1565409"/>
              <a:ext cx="1565409" cy="1565409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5400000">
              <a:off x="1565409" y="3130819"/>
              <a:ext cx="1565409" cy="1565409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5400000">
              <a:off x="0" y="1565409"/>
              <a:ext cx="1565409" cy="1565409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5400000">
            <a:off x="15736621" y="803205"/>
            <a:ext cx="1857699" cy="1857699"/>
            <a:chOff x="0" y="0"/>
            <a:chExt cx="2476932" cy="2476932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35" id="35"/>
          <p:cNvGrpSpPr/>
          <p:nvPr/>
        </p:nvGrpSpPr>
        <p:grpSpPr>
          <a:xfrm rot="0">
            <a:off x="0" y="1857497"/>
            <a:ext cx="3522171" cy="3522171"/>
            <a:chOff x="0" y="0"/>
            <a:chExt cx="4696228" cy="4696228"/>
          </a:xfrm>
        </p:grpSpPr>
        <p:grpSp>
          <p:nvGrpSpPr>
            <p:cNvPr name="Group 36" id="36"/>
            <p:cNvGrpSpPr/>
            <p:nvPr/>
          </p:nvGrpSpPr>
          <p:grpSpPr>
            <a:xfrm rot="5400000">
              <a:off x="1565409" y="0"/>
              <a:ext cx="1565409" cy="1565409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5400000">
              <a:off x="3130819" y="1565409"/>
              <a:ext cx="1565409" cy="1565409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5400000">
              <a:off x="1565409" y="3130819"/>
              <a:ext cx="1565409" cy="1565409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5400000">
              <a:off x="0" y="1565409"/>
              <a:ext cx="1565409" cy="1565409"/>
              <a:chOff x="0" y="0"/>
              <a:chExt cx="812800" cy="8128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48" id="48"/>
          <p:cNvGrpSpPr/>
          <p:nvPr/>
        </p:nvGrpSpPr>
        <p:grpSpPr>
          <a:xfrm rot="0">
            <a:off x="15967558" y="7959863"/>
            <a:ext cx="3522171" cy="3522171"/>
            <a:chOff x="0" y="0"/>
            <a:chExt cx="4696228" cy="4696228"/>
          </a:xfrm>
        </p:grpSpPr>
        <p:grpSp>
          <p:nvGrpSpPr>
            <p:cNvPr name="Group 49" id="49"/>
            <p:cNvGrpSpPr/>
            <p:nvPr/>
          </p:nvGrpSpPr>
          <p:grpSpPr>
            <a:xfrm rot="5400000">
              <a:off x="1565409" y="0"/>
              <a:ext cx="1565409" cy="1565409"/>
              <a:chOff x="0" y="0"/>
              <a:chExt cx="812800" cy="812800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52" id="52"/>
            <p:cNvGrpSpPr/>
            <p:nvPr/>
          </p:nvGrpSpPr>
          <p:grpSpPr>
            <a:xfrm rot="5400000">
              <a:off x="3130819" y="1565409"/>
              <a:ext cx="1565409" cy="1565409"/>
              <a:chOff x="0" y="0"/>
              <a:chExt cx="812800" cy="812800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54" id="5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55" id="55"/>
            <p:cNvGrpSpPr/>
            <p:nvPr/>
          </p:nvGrpSpPr>
          <p:grpSpPr>
            <a:xfrm rot="5400000">
              <a:off x="1565409" y="3130819"/>
              <a:ext cx="1565409" cy="1565409"/>
              <a:chOff x="0" y="0"/>
              <a:chExt cx="812800" cy="812800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58" id="58"/>
            <p:cNvGrpSpPr/>
            <p:nvPr/>
          </p:nvGrpSpPr>
          <p:grpSpPr>
            <a:xfrm rot="5400000">
              <a:off x="0" y="1565409"/>
              <a:ext cx="1565409" cy="1565409"/>
              <a:chOff x="0" y="0"/>
              <a:chExt cx="812800" cy="812800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60" id="60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61" id="61"/>
          <p:cNvGrpSpPr/>
          <p:nvPr/>
        </p:nvGrpSpPr>
        <p:grpSpPr>
          <a:xfrm rot="5400000">
            <a:off x="4939661" y="9112943"/>
            <a:ext cx="1174057" cy="1174057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anchor="ctr" rtlCol="false" tIns="104561" lIns="104561" bIns="104561" rIns="104561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6894768" y="596922"/>
            <a:ext cx="10008797" cy="9464583"/>
          </a:xfrm>
          <a:custGeom>
            <a:avLst/>
            <a:gdLst/>
            <a:ahLst/>
            <a:cxnLst/>
            <a:rect r="r" b="b" t="t" l="l"/>
            <a:pathLst>
              <a:path h="9464583" w="10008797">
                <a:moveTo>
                  <a:pt x="0" y="0"/>
                </a:moveTo>
                <a:lnTo>
                  <a:pt x="10008796" y="0"/>
                </a:lnTo>
                <a:lnTo>
                  <a:pt x="10008796" y="9464583"/>
                </a:lnTo>
                <a:lnTo>
                  <a:pt x="0" y="9464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404" t="0" r="-55108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377600" y="654072"/>
            <a:ext cx="857497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00"/>
              </a:lnSpc>
              <a:spcBef>
                <a:spcPct val="0"/>
              </a:spcBef>
            </a:pPr>
            <a:r>
              <a:rPr lang="en-US" b="true" sz="6000" spc="-6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System Architecture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481087" y="2613279"/>
            <a:ext cx="5880384" cy="4823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A 4-layer design:</a:t>
            </a:r>
          </a:p>
          <a:p>
            <a:pPr algn="l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Users (Cli</a:t>
            </a: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ent Layer) – Access via browser (roles: Admin, Inventory Manager, Salesperson, Approver, Viewer)</a:t>
            </a:r>
          </a:p>
          <a:p>
            <a:pPr algn="l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Flask Application Layer – Handles routing, templates, and requests</a:t>
            </a:r>
          </a:p>
          <a:p>
            <a:pPr algn="just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Business Logic Layer – Functions for approvals, transfers, inventory, history</a:t>
            </a:r>
          </a:p>
          <a:p>
            <a:pPr algn="l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Database Layer (MySQL) – Stores all entities and transactions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Shows high-level data flow between layers.</a:t>
            </a:r>
          </a:p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</a:p>
        </p:txBody>
      </p:sp>
      <p:grpSp>
        <p:nvGrpSpPr>
          <p:cNvPr name="Group 67" id="67"/>
          <p:cNvGrpSpPr/>
          <p:nvPr/>
        </p:nvGrpSpPr>
        <p:grpSpPr>
          <a:xfrm rot="0">
            <a:off x="377600" y="321611"/>
            <a:ext cx="2102569" cy="275311"/>
            <a:chOff x="0" y="0"/>
            <a:chExt cx="2803426" cy="367081"/>
          </a:xfrm>
        </p:grpSpPr>
        <p:sp>
          <p:nvSpPr>
            <p:cNvPr name="TextBox 68" id="68"/>
            <p:cNvSpPr txBox="true"/>
            <p:nvPr/>
          </p:nvSpPr>
          <p:spPr>
            <a:xfrm rot="0">
              <a:off x="0" y="19050"/>
              <a:ext cx="1508522" cy="341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000000"/>
                  </a:solidFill>
                  <a:latin typeface="Libre Baskerville Bold"/>
                  <a:ea typeface="Libre Baskerville Bold"/>
                  <a:cs typeface="Libre Baskerville Bold"/>
                  <a:sym typeface="Libre Baskerville Bold"/>
                </a:rPr>
                <a:t>PFEPL</a:t>
              </a:r>
            </a:p>
          </p:txBody>
        </p:sp>
        <p:sp>
          <p:nvSpPr>
            <p:cNvPr name="TextBox 69" id="69"/>
            <p:cNvSpPr txBox="true"/>
            <p:nvPr/>
          </p:nvSpPr>
          <p:spPr>
            <a:xfrm rot="0">
              <a:off x="1521222" y="89374"/>
              <a:ext cx="1282204" cy="277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929292"/>
                  </a:solidFill>
                  <a:latin typeface="Lovelo"/>
                  <a:ea typeface="Lovelo"/>
                  <a:cs typeface="Lovelo"/>
                  <a:sym typeface="Lovelo"/>
                </a:rPr>
                <a:t>Industries</a:t>
              </a:r>
            </a:p>
          </p:txBody>
        </p:sp>
      </p:grpSp>
      <p:sp>
        <p:nvSpPr>
          <p:cNvPr name="TextBox 70" id="70"/>
          <p:cNvSpPr txBox="true"/>
          <p:nvPr/>
        </p:nvSpPr>
        <p:spPr>
          <a:xfrm rot="0">
            <a:off x="377600" y="9748607"/>
            <a:ext cx="4562061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199" u="sng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  <a:hlinkClick r:id="rId3" tooltip="https://pioneerfoundationengineers.com"/>
              </a:rPr>
              <a:t>https://pioneerfoundationengineers.com/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14792998" y="0"/>
            <a:ext cx="3522171" cy="2348114"/>
            <a:chOff x="0" y="0"/>
            <a:chExt cx="4696228" cy="3130819"/>
          </a:xfrm>
        </p:grpSpPr>
        <p:grpSp>
          <p:nvGrpSpPr>
            <p:cNvPr name="Group 13" id="13"/>
            <p:cNvGrpSpPr/>
            <p:nvPr/>
          </p:nvGrpSpPr>
          <p:grpSpPr>
            <a:xfrm rot="5400000">
              <a:off x="3130819" y="0"/>
              <a:ext cx="1565409" cy="1565409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104561" lIns="104561" bIns="104561" rIns="104561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5400000">
              <a:off x="0" y="5718"/>
              <a:ext cx="1565409" cy="1565409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104561" lIns="104561" bIns="104561" rIns="104561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5400000">
              <a:off x="1565409" y="1565409"/>
              <a:ext cx="1565409" cy="1565409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104561" lIns="104561" bIns="104561" rIns="104561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22" id="22"/>
          <p:cNvGrpSpPr/>
          <p:nvPr/>
        </p:nvGrpSpPr>
        <p:grpSpPr>
          <a:xfrm rot="0">
            <a:off x="3308281" y="-732385"/>
            <a:ext cx="2348114" cy="3522171"/>
            <a:chOff x="0" y="0"/>
            <a:chExt cx="3130819" cy="4696228"/>
          </a:xfrm>
        </p:grpSpPr>
        <p:grpSp>
          <p:nvGrpSpPr>
            <p:cNvPr name="Group 23" id="23"/>
            <p:cNvGrpSpPr/>
            <p:nvPr/>
          </p:nvGrpSpPr>
          <p:grpSpPr>
            <a:xfrm rot="5400000">
              <a:off x="0" y="0"/>
              <a:ext cx="1565409" cy="1565409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5400000">
              <a:off x="1565409" y="1565409"/>
              <a:ext cx="1565409" cy="1565409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5400000">
              <a:off x="0" y="3130819"/>
              <a:ext cx="1565409" cy="1565409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32" id="32"/>
          <p:cNvGrpSpPr/>
          <p:nvPr/>
        </p:nvGrpSpPr>
        <p:grpSpPr>
          <a:xfrm rot="-5400000">
            <a:off x="17386319" y="8429301"/>
            <a:ext cx="1857699" cy="1857699"/>
            <a:chOff x="0" y="0"/>
            <a:chExt cx="2476932" cy="2476932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sp>
        <p:nvSpPr>
          <p:cNvPr name="Freeform 42" id="42"/>
          <p:cNvSpPr/>
          <p:nvPr/>
        </p:nvSpPr>
        <p:spPr>
          <a:xfrm flipH="false" flipV="false" rot="0">
            <a:off x="2480169" y="919200"/>
            <a:ext cx="12951975" cy="7510101"/>
          </a:xfrm>
          <a:custGeom>
            <a:avLst/>
            <a:gdLst/>
            <a:ahLst/>
            <a:cxnLst/>
            <a:rect r="r" b="b" t="t" l="l"/>
            <a:pathLst>
              <a:path h="7510101" w="12951975">
                <a:moveTo>
                  <a:pt x="0" y="0"/>
                </a:moveTo>
                <a:lnTo>
                  <a:pt x="12951975" y="0"/>
                </a:lnTo>
                <a:lnTo>
                  <a:pt x="12951975" y="7510101"/>
                </a:lnTo>
                <a:lnTo>
                  <a:pt x="0" y="75101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2320945" y="57150"/>
            <a:ext cx="1364611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00"/>
              </a:lnSpc>
              <a:spcBef>
                <a:spcPct val="0"/>
              </a:spcBef>
            </a:pPr>
            <a:r>
              <a:rPr lang="en-US" b="true" sz="6000" spc="-6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Pr</a:t>
            </a:r>
            <a:r>
              <a:rPr lang="en-US" b="true" sz="6000" spc="-60" strike="noStrike" u="none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oject Directory Structure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377600" y="321611"/>
            <a:ext cx="2102569" cy="275311"/>
            <a:chOff x="0" y="0"/>
            <a:chExt cx="2803426" cy="367081"/>
          </a:xfrm>
        </p:grpSpPr>
        <p:sp>
          <p:nvSpPr>
            <p:cNvPr name="TextBox 45" id="45"/>
            <p:cNvSpPr txBox="true"/>
            <p:nvPr/>
          </p:nvSpPr>
          <p:spPr>
            <a:xfrm rot="0">
              <a:off x="0" y="19050"/>
              <a:ext cx="1508522" cy="341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000000"/>
                  </a:solidFill>
                  <a:latin typeface="Libre Baskerville Bold"/>
                  <a:ea typeface="Libre Baskerville Bold"/>
                  <a:cs typeface="Libre Baskerville Bold"/>
                  <a:sym typeface="Libre Baskerville Bold"/>
                </a:rPr>
                <a:t>PFEPL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1521222" y="89374"/>
              <a:ext cx="1282204" cy="277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929292"/>
                  </a:solidFill>
                  <a:latin typeface="Lovelo"/>
                  <a:ea typeface="Lovelo"/>
                  <a:cs typeface="Lovelo"/>
                  <a:sym typeface="Lovelo"/>
                </a:rPr>
                <a:t>Industries</a:t>
              </a: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377600" y="9748607"/>
            <a:ext cx="4562061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199" u="sng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  <a:hlinkClick r:id="rId3" tooltip="https://pioneerfoundationengineers.com"/>
              </a:rPr>
              <a:t>https://pioneerfoundationengineers.com/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77600" y="8476067"/>
            <a:ext cx="12732836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Provides an overview of the project’s organization in VS Code.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S</a:t>
            </a: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eparates code into Flask entry point, functions, templates, static resources, and SQL dumps.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Helps understand how the project is structured for maintainability and scalability.</a:t>
            </a:r>
          </a:p>
          <a:p>
            <a:pPr algn="just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5400000">
            <a:off x="15736621" y="803205"/>
            <a:ext cx="1857699" cy="1857699"/>
            <a:chOff x="0" y="0"/>
            <a:chExt cx="2476932" cy="2476932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22" id="22"/>
          <p:cNvGrpSpPr/>
          <p:nvPr/>
        </p:nvGrpSpPr>
        <p:grpSpPr>
          <a:xfrm rot="0">
            <a:off x="8374163" y="-23657"/>
            <a:ext cx="2684561" cy="2684561"/>
            <a:chOff x="0" y="0"/>
            <a:chExt cx="3579415" cy="3579415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1789708" cy="1789708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1789708"/>
              <a:ext cx="1789708" cy="1789708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1789708" y="0"/>
              <a:ext cx="1789708" cy="1789708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32" id="32"/>
          <p:cNvGrpSpPr/>
          <p:nvPr/>
        </p:nvGrpSpPr>
        <p:grpSpPr>
          <a:xfrm rot="-10800000">
            <a:off x="15596457" y="7602439"/>
            <a:ext cx="2684561" cy="2684561"/>
            <a:chOff x="0" y="0"/>
            <a:chExt cx="3579415" cy="3579415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1789708" cy="1789708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1789708"/>
              <a:ext cx="1789708" cy="1789708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1789708" y="0"/>
              <a:ext cx="1789708" cy="1789708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sp>
        <p:nvSpPr>
          <p:cNvPr name="Freeform 42" id="42"/>
          <p:cNvSpPr/>
          <p:nvPr/>
        </p:nvSpPr>
        <p:spPr>
          <a:xfrm flipH="false" flipV="false" rot="0">
            <a:off x="7162199" y="459267"/>
            <a:ext cx="10759268" cy="9588880"/>
          </a:xfrm>
          <a:custGeom>
            <a:avLst/>
            <a:gdLst/>
            <a:ahLst/>
            <a:cxnLst/>
            <a:rect r="r" b="b" t="t" l="l"/>
            <a:pathLst>
              <a:path h="9588880" w="10759268">
                <a:moveTo>
                  <a:pt x="0" y="0"/>
                </a:moveTo>
                <a:lnTo>
                  <a:pt x="10759268" y="0"/>
                </a:lnTo>
                <a:lnTo>
                  <a:pt x="10759268" y="9588879"/>
                </a:lnTo>
                <a:lnTo>
                  <a:pt x="0" y="95888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006" t="-2980" r="-55600" b="-2031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377600" y="654072"/>
            <a:ext cx="6295785" cy="337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0"/>
              </a:lnSpc>
              <a:spcBef>
                <a:spcPct val="0"/>
              </a:spcBef>
            </a:pPr>
            <a:r>
              <a:rPr lang="en-US" b="true" sz="6000" spc="-6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Sequence Diagram: Item Transfer Workflow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377600" y="3978297"/>
            <a:ext cx="6207478" cy="296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Shows the interaction between the User, Flask App, Business Logic, and Database during an item transfer.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Captures the synchronous flow of request, processing, and response.</a:t>
            </a:r>
          </a:p>
          <a:p>
            <a:pPr algn="just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Highlights how approvals and database updates are coordinated.</a:t>
            </a:r>
          </a:p>
          <a:p>
            <a:pPr algn="just" marL="0" indent="0" lvl="0">
              <a:lnSpc>
                <a:spcPts val="2940"/>
              </a:lnSpc>
              <a:spcBef>
                <a:spcPct val="0"/>
              </a:spcBef>
            </a:pPr>
          </a:p>
        </p:txBody>
      </p:sp>
      <p:grpSp>
        <p:nvGrpSpPr>
          <p:cNvPr name="Group 45" id="45"/>
          <p:cNvGrpSpPr/>
          <p:nvPr/>
        </p:nvGrpSpPr>
        <p:grpSpPr>
          <a:xfrm rot="0">
            <a:off x="377600" y="321611"/>
            <a:ext cx="2102569" cy="275311"/>
            <a:chOff x="0" y="0"/>
            <a:chExt cx="2803426" cy="367081"/>
          </a:xfrm>
        </p:grpSpPr>
        <p:sp>
          <p:nvSpPr>
            <p:cNvPr name="TextBox 46" id="46"/>
            <p:cNvSpPr txBox="true"/>
            <p:nvPr/>
          </p:nvSpPr>
          <p:spPr>
            <a:xfrm rot="0">
              <a:off x="0" y="19050"/>
              <a:ext cx="1508522" cy="341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000000"/>
                  </a:solidFill>
                  <a:latin typeface="Libre Baskerville Bold"/>
                  <a:ea typeface="Libre Baskerville Bold"/>
                  <a:cs typeface="Libre Baskerville Bold"/>
                  <a:sym typeface="Libre Baskerville Bold"/>
                </a:rPr>
                <a:t>PFEPL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1521222" y="89374"/>
              <a:ext cx="1282204" cy="277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929292"/>
                  </a:solidFill>
                  <a:latin typeface="Lovelo"/>
                  <a:ea typeface="Lovelo"/>
                  <a:cs typeface="Lovelo"/>
                  <a:sym typeface="Lovelo"/>
                </a:rPr>
                <a:t>Industries</a:t>
              </a: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377600" y="9748607"/>
            <a:ext cx="4562061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199" u="sng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  <a:hlinkClick r:id="rId3" tooltip="https://pioneerfoundationengineers.com"/>
              </a:rPr>
              <a:t>https://pioneerfoundationengineers.com/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0401" y="3071589"/>
            <a:ext cx="5265791" cy="4143822"/>
            <a:chOff x="0" y="0"/>
            <a:chExt cx="1386875" cy="10913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6875" cy="1091377"/>
            </a:xfrm>
            <a:custGeom>
              <a:avLst/>
              <a:gdLst/>
              <a:ahLst/>
              <a:cxnLst/>
              <a:rect r="r" b="b" t="t" l="l"/>
              <a:pathLst>
                <a:path h="1091377" w="1386875">
                  <a:moveTo>
                    <a:pt x="44107" y="0"/>
                  </a:moveTo>
                  <a:lnTo>
                    <a:pt x="1342768" y="0"/>
                  </a:lnTo>
                  <a:cubicBezTo>
                    <a:pt x="1367128" y="0"/>
                    <a:pt x="1386875" y="19747"/>
                    <a:pt x="1386875" y="44107"/>
                  </a:cubicBezTo>
                  <a:lnTo>
                    <a:pt x="1386875" y="1047270"/>
                  </a:lnTo>
                  <a:cubicBezTo>
                    <a:pt x="1386875" y="1071630"/>
                    <a:pt x="1367128" y="1091377"/>
                    <a:pt x="1342768" y="1091377"/>
                  </a:cubicBezTo>
                  <a:lnTo>
                    <a:pt x="44107" y="1091377"/>
                  </a:lnTo>
                  <a:cubicBezTo>
                    <a:pt x="19747" y="1091377"/>
                    <a:pt x="0" y="1071630"/>
                    <a:pt x="0" y="1047270"/>
                  </a:cubicBezTo>
                  <a:lnTo>
                    <a:pt x="0" y="44107"/>
                  </a:lnTo>
                  <a:cubicBezTo>
                    <a:pt x="0" y="19747"/>
                    <a:pt x="19747" y="0"/>
                    <a:pt x="44107" y="0"/>
                  </a:cubicBezTo>
                  <a:close/>
                </a:path>
              </a:pathLst>
            </a:custGeom>
            <a:solidFill>
              <a:srgbClr val="EEEEEF"/>
            </a:solidFill>
            <a:ln w="9525" cap="rnd">
              <a:solidFill>
                <a:srgbClr val="A6A6A6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386875" cy="1072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027242" y="1211180"/>
            <a:ext cx="1857699" cy="1857699"/>
            <a:chOff x="0" y="0"/>
            <a:chExt cx="2476932" cy="247693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0" y="991206"/>
            <a:ext cx="1857699" cy="1857699"/>
            <a:chOff x="0" y="0"/>
            <a:chExt cx="2476932" cy="2476932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35" id="35"/>
          <p:cNvGrpSpPr/>
          <p:nvPr/>
        </p:nvGrpSpPr>
        <p:grpSpPr>
          <a:xfrm rot="0">
            <a:off x="14811052" y="7573080"/>
            <a:ext cx="1857699" cy="1857699"/>
            <a:chOff x="0" y="0"/>
            <a:chExt cx="2476932" cy="2476932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sp>
        <p:nvSpPr>
          <p:cNvPr name="Freeform 45" id="45"/>
          <p:cNvSpPr/>
          <p:nvPr/>
        </p:nvSpPr>
        <p:spPr>
          <a:xfrm flipH="false" flipV="false" rot="0">
            <a:off x="7229843" y="854396"/>
            <a:ext cx="11058157" cy="8578209"/>
          </a:xfrm>
          <a:custGeom>
            <a:avLst/>
            <a:gdLst/>
            <a:ahLst/>
            <a:cxnLst/>
            <a:rect r="r" b="b" t="t" l="l"/>
            <a:pathLst>
              <a:path h="8578209" w="11058157">
                <a:moveTo>
                  <a:pt x="0" y="0"/>
                </a:moveTo>
                <a:lnTo>
                  <a:pt x="11058157" y="0"/>
                </a:lnTo>
                <a:lnTo>
                  <a:pt x="11058157" y="8578208"/>
                </a:lnTo>
                <a:lnTo>
                  <a:pt x="0" y="85782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309" t="-3260" r="-40747" b="-1449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256266" y="681806"/>
            <a:ext cx="7094912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0"/>
              </a:lnSpc>
              <a:spcBef>
                <a:spcPct val="0"/>
              </a:spcBef>
            </a:pPr>
            <a:r>
              <a:rPr lang="en-US" b="true" sz="6000" spc="-6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Entity Relationship Diagram (ERD)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256266" y="3196406"/>
            <a:ext cx="6973577" cy="333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Defines the core entities in the system: Users, Products, Categories, Transactions, and Approvals.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Shows relationships: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Users initiate transactions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Products belong to categories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Transactions require approvals</a:t>
            </a:r>
          </a:p>
          <a:p>
            <a:pPr algn="just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100" spc="-42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Ensures data consistency and traceability for inventory operations.</a:t>
            </a:r>
          </a:p>
          <a:p>
            <a:pPr algn="just" marL="0" indent="0" lvl="0">
              <a:lnSpc>
                <a:spcPts val="2940"/>
              </a:lnSpc>
              <a:spcBef>
                <a:spcPct val="0"/>
              </a:spcBef>
            </a:pPr>
          </a:p>
        </p:txBody>
      </p:sp>
      <p:grpSp>
        <p:nvGrpSpPr>
          <p:cNvPr name="Group 48" id="48"/>
          <p:cNvGrpSpPr/>
          <p:nvPr/>
        </p:nvGrpSpPr>
        <p:grpSpPr>
          <a:xfrm rot="0">
            <a:off x="377600" y="321611"/>
            <a:ext cx="2102569" cy="275311"/>
            <a:chOff x="0" y="0"/>
            <a:chExt cx="2803426" cy="367081"/>
          </a:xfrm>
        </p:grpSpPr>
        <p:sp>
          <p:nvSpPr>
            <p:cNvPr name="TextBox 49" id="49"/>
            <p:cNvSpPr txBox="true"/>
            <p:nvPr/>
          </p:nvSpPr>
          <p:spPr>
            <a:xfrm rot="0">
              <a:off x="0" y="19050"/>
              <a:ext cx="1508522" cy="341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000000"/>
                  </a:solidFill>
                  <a:latin typeface="Libre Baskerville Bold"/>
                  <a:ea typeface="Libre Baskerville Bold"/>
                  <a:cs typeface="Libre Baskerville Bold"/>
                  <a:sym typeface="Libre Baskerville Bold"/>
                </a:rPr>
                <a:t>PFEPL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1521222" y="89374"/>
              <a:ext cx="1282204" cy="277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929292"/>
                  </a:solidFill>
                  <a:latin typeface="Lovelo"/>
                  <a:ea typeface="Lovelo"/>
                  <a:cs typeface="Lovelo"/>
                  <a:sym typeface="Lovelo"/>
                </a:rPr>
                <a:t>Industries</a:t>
              </a: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377600" y="9748607"/>
            <a:ext cx="4562061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199" u="sng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  <a:hlinkClick r:id="rId3" tooltip="https://pioneerfoundationengineers.com"/>
              </a:rPr>
              <a:t>https://pioneerfoundationengineers.com/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769" y="-4125826"/>
            <a:ext cx="13560749" cy="14830672"/>
            <a:chOff x="0" y="0"/>
            <a:chExt cx="891155" cy="9746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1155" cy="974609"/>
            </a:xfrm>
            <a:custGeom>
              <a:avLst/>
              <a:gdLst/>
              <a:ahLst/>
              <a:cxnLst/>
              <a:rect r="r" b="b" t="t" l="l"/>
              <a:pathLst>
                <a:path h="974609" w="891155">
                  <a:moveTo>
                    <a:pt x="445578" y="0"/>
                  </a:moveTo>
                  <a:cubicBezTo>
                    <a:pt x="199492" y="0"/>
                    <a:pt x="0" y="218174"/>
                    <a:pt x="0" y="487305"/>
                  </a:cubicBezTo>
                  <a:cubicBezTo>
                    <a:pt x="0" y="756436"/>
                    <a:pt x="199492" y="974609"/>
                    <a:pt x="445578" y="974609"/>
                  </a:cubicBezTo>
                  <a:cubicBezTo>
                    <a:pt x="691663" y="974609"/>
                    <a:pt x="891155" y="756436"/>
                    <a:pt x="891155" y="487305"/>
                  </a:cubicBezTo>
                  <a:cubicBezTo>
                    <a:pt x="891155" y="218174"/>
                    <a:pt x="691663" y="0"/>
                    <a:pt x="44557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6A6A6"/>
              </a:solidFill>
              <a:prstDash val="sysDot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83546" y="43745"/>
              <a:ext cx="724064" cy="8394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874179" y="2452711"/>
            <a:ext cx="363624" cy="363624"/>
            <a:chOff x="0" y="0"/>
            <a:chExt cx="484832" cy="484832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484832" cy="484832"/>
              <a:chOff x="0" y="0"/>
              <a:chExt cx="813004" cy="81300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3004" cy="813004"/>
              </a:xfrm>
              <a:custGeom>
                <a:avLst/>
                <a:gdLst/>
                <a:ahLst/>
                <a:cxnLst/>
                <a:rect r="r" b="b" t="t" l="l"/>
                <a:pathLst>
                  <a:path h="813004" w="813004">
                    <a:moveTo>
                      <a:pt x="406502" y="0"/>
                    </a:moveTo>
                    <a:cubicBezTo>
                      <a:pt x="181997" y="0"/>
                      <a:pt x="0" y="181997"/>
                      <a:pt x="0" y="406502"/>
                    </a:cubicBezTo>
                    <a:cubicBezTo>
                      <a:pt x="0" y="631007"/>
                      <a:pt x="181997" y="813004"/>
                      <a:pt x="406502" y="813004"/>
                    </a:cubicBezTo>
                    <a:cubicBezTo>
                      <a:pt x="631007" y="813004"/>
                      <a:pt x="813004" y="631007"/>
                      <a:pt x="813004" y="406502"/>
                    </a:cubicBezTo>
                    <a:cubicBezTo>
                      <a:pt x="813004" y="181997"/>
                      <a:pt x="631007" y="0"/>
                      <a:pt x="406502" y="0"/>
                    </a:cubicBezTo>
                    <a:close/>
                  </a:path>
                </a:pathLst>
              </a:custGeom>
              <a:solidFill>
                <a:srgbClr val="EEEEEF"/>
              </a:solidFill>
              <a:ln w="19050" cap="sq">
                <a:solidFill>
                  <a:srgbClr val="A6A6A6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19" y="28594"/>
                <a:ext cx="660566" cy="708191"/>
              </a:xfrm>
              <a:prstGeom prst="rect">
                <a:avLst/>
              </a:prstGeom>
            </p:spPr>
            <p:txBody>
              <a:bodyPr anchor="ctr" rtlCol="false" tIns="43309" lIns="43309" bIns="43309" rIns="43309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6447" y="51316"/>
              <a:ext cx="371937" cy="382200"/>
              <a:chOff x="0" y="0"/>
              <a:chExt cx="796469" cy="818446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96469" cy="818446"/>
              </a:xfrm>
              <a:custGeom>
                <a:avLst/>
                <a:gdLst/>
                <a:ahLst/>
                <a:cxnLst/>
                <a:rect r="r" b="b" t="t" l="l"/>
                <a:pathLst>
                  <a:path h="818446" w="796469">
                    <a:moveTo>
                      <a:pt x="398235" y="0"/>
                    </a:moveTo>
                    <a:cubicBezTo>
                      <a:pt x="178296" y="0"/>
                      <a:pt x="0" y="183215"/>
                      <a:pt x="0" y="409223"/>
                    </a:cubicBezTo>
                    <a:cubicBezTo>
                      <a:pt x="0" y="635231"/>
                      <a:pt x="178296" y="818446"/>
                      <a:pt x="398235" y="818446"/>
                    </a:cubicBezTo>
                    <a:cubicBezTo>
                      <a:pt x="618174" y="818446"/>
                      <a:pt x="796469" y="635231"/>
                      <a:pt x="796469" y="409223"/>
                    </a:cubicBezTo>
                    <a:cubicBezTo>
                      <a:pt x="796469" y="183215"/>
                      <a:pt x="618174" y="0"/>
                      <a:pt x="398235" y="0"/>
                    </a:cubicBezTo>
                    <a:close/>
                  </a:path>
                </a:pathLst>
              </a:custGeom>
              <a:solidFill>
                <a:srgbClr val="EEEEEF"/>
              </a:solidFill>
              <a:ln w="19050" cap="sq">
                <a:solidFill>
                  <a:srgbClr val="A6A6A6"/>
                </a:solidFill>
                <a:prstDash val="sysDot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4669" y="29104"/>
                <a:ext cx="647131" cy="712613"/>
              </a:xfrm>
              <a:prstGeom prst="rect">
                <a:avLst/>
              </a:prstGeom>
            </p:spPr>
            <p:txBody>
              <a:bodyPr anchor="ctr" rtlCol="false" tIns="43309" lIns="43309" bIns="43309" rIns="43309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name="AutoShape 12" id="12"/>
          <p:cNvSpPr/>
          <p:nvPr/>
        </p:nvSpPr>
        <p:spPr>
          <a:xfrm flipH="true">
            <a:off x="778038" y="4940163"/>
            <a:ext cx="8277954" cy="6371679"/>
          </a:xfrm>
          <a:prstGeom prst="line">
            <a:avLst/>
          </a:prstGeom>
          <a:ln cap="flat" w="19050">
            <a:gradFill>
              <a:gsLst>
                <a:gs pos="0">
                  <a:srgbClr val="FF5757">
                    <a:alpha val="100000"/>
                  </a:srgbClr>
                </a:gs>
                <a:gs pos="100000">
                  <a:srgbClr val="8C52FF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8874179" y="4576539"/>
            <a:ext cx="363624" cy="363624"/>
            <a:chOff x="0" y="0"/>
            <a:chExt cx="484832" cy="484832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484832" cy="484832"/>
              <a:chOff x="0" y="0"/>
              <a:chExt cx="813004" cy="81300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3004" cy="813004"/>
              </a:xfrm>
              <a:custGeom>
                <a:avLst/>
                <a:gdLst/>
                <a:ahLst/>
                <a:cxnLst/>
                <a:rect r="r" b="b" t="t" l="l"/>
                <a:pathLst>
                  <a:path h="813004" w="813004">
                    <a:moveTo>
                      <a:pt x="406502" y="0"/>
                    </a:moveTo>
                    <a:cubicBezTo>
                      <a:pt x="181997" y="0"/>
                      <a:pt x="0" y="181997"/>
                      <a:pt x="0" y="406502"/>
                    </a:cubicBezTo>
                    <a:cubicBezTo>
                      <a:pt x="0" y="631007"/>
                      <a:pt x="181997" y="813004"/>
                      <a:pt x="406502" y="813004"/>
                    </a:cubicBezTo>
                    <a:cubicBezTo>
                      <a:pt x="631007" y="813004"/>
                      <a:pt x="813004" y="631007"/>
                      <a:pt x="813004" y="406502"/>
                    </a:cubicBezTo>
                    <a:cubicBezTo>
                      <a:pt x="813004" y="181997"/>
                      <a:pt x="631007" y="0"/>
                      <a:pt x="406502" y="0"/>
                    </a:cubicBezTo>
                    <a:close/>
                  </a:path>
                </a:pathLst>
              </a:custGeom>
              <a:solidFill>
                <a:srgbClr val="EEEEEF"/>
              </a:solidFill>
              <a:ln w="19050" cap="sq">
                <a:solidFill>
                  <a:srgbClr val="A6A6A6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19" y="28594"/>
                <a:ext cx="660566" cy="708191"/>
              </a:xfrm>
              <a:prstGeom prst="rect">
                <a:avLst/>
              </a:prstGeom>
            </p:spPr>
            <p:txBody>
              <a:bodyPr anchor="ctr" rtlCol="false" tIns="43309" lIns="43309" bIns="43309" rIns="43309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56447" y="51316"/>
              <a:ext cx="371937" cy="382200"/>
              <a:chOff x="0" y="0"/>
              <a:chExt cx="796469" cy="818446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796469" cy="818446"/>
              </a:xfrm>
              <a:custGeom>
                <a:avLst/>
                <a:gdLst/>
                <a:ahLst/>
                <a:cxnLst/>
                <a:rect r="r" b="b" t="t" l="l"/>
                <a:pathLst>
                  <a:path h="818446" w="796469">
                    <a:moveTo>
                      <a:pt x="398235" y="0"/>
                    </a:moveTo>
                    <a:cubicBezTo>
                      <a:pt x="178296" y="0"/>
                      <a:pt x="0" y="183215"/>
                      <a:pt x="0" y="409223"/>
                    </a:cubicBezTo>
                    <a:cubicBezTo>
                      <a:pt x="0" y="635231"/>
                      <a:pt x="178296" y="818446"/>
                      <a:pt x="398235" y="818446"/>
                    </a:cubicBezTo>
                    <a:cubicBezTo>
                      <a:pt x="618174" y="818446"/>
                      <a:pt x="796469" y="635231"/>
                      <a:pt x="796469" y="409223"/>
                    </a:cubicBezTo>
                    <a:cubicBezTo>
                      <a:pt x="796469" y="183215"/>
                      <a:pt x="618174" y="0"/>
                      <a:pt x="398235" y="0"/>
                    </a:cubicBezTo>
                    <a:close/>
                  </a:path>
                </a:pathLst>
              </a:custGeom>
              <a:solidFill>
                <a:srgbClr val="EEEEEF"/>
              </a:solidFill>
              <a:ln w="19050" cap="sq">
                <a:solidFill>
                  <a:srgbClr val="A6A6A6"/>
                </a:solidFill>
                <a:prstDash val="sysDot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4669" y="29104"/>
                <a:ext cx="647131" cy="712613"/>
              </a:xfrm>
              <a:prstGeom prst="rect">
                <a:avLst/>
              </a:prstGeom>
            </p:spPr>
            <p:txBody>
              <a:bodyPr anchor="ctr" rtlCol="false" tIns="43309" lIns="43309" bIns="43309" rIns="43309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0">
            <a:off x="8874179" y="6346267"/>
            <a:ext cx="363624" cy="363624"/>
            <a:chOff x="0" y="0"/>
            <a:chExt cx="484832" cy="484832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484832" cy="484832"/>
              <a:chOff x="0" y="0"/>
              <a:chExt cx="813004" cy="813004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3004" cy="813004"/>
              </a:xfrm>
              <a:custGeom>
                <a:avLst/>
                <a:gdLst/>
                <a:ahLst/>
                <a:cxnLst/>
                <a:rect r="r" b="b" t="t" l="l"/>
                <a:pathLst>
                  <a:path h="813004" w="813004">
                    <a:moveTo>
                      <a:pt x="406502" y="0"/>
                    </a:moveTo>
                    <a:cubicBezTo>
                      <a:pt x="181997" y="0"/>
                      <a:pt x="0" y="181997"/>
                      <a:pt x="0" y="406502"/>
                    </a:cubicBezTo>
                    <a:cubicBezTo>
                      <a:pt x="0" y="631007"/>
                      <a:pt x="181997" y="813004"/>
                      <a:pt x="406502" y="813004"/>
                    </a:cubicBezTo>
                    <a:cubicBezTo>
                      <a:pt x="631007" y="813004"/>
                      <a:pt x="813004" y="631007"/>
                      <a:pt x="813004" y="406502"/>
                    </a:cubicBezTo>
                    <a:cubicBezTo>
                      <a:pt x="813004" y="181997"/>
                      <a:pt x="631007" y="0"/>
                      <a:pt x="406502" y="0"/>
                    </a:cubicBezTo>
                    <a:close/>
                  </a:path>
                </a:pathLst>
              </a:custGeom>
              <a:solidFill>
                <a:srgbClr val="EEEEEF"/>
              </a:solidFill>
              <a:ln w="19050" cap="sq">
                <a:solidFill>
                  <a:srgbClr val="A6A6A6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19" y="28594"/>
                <a:ext cx="660566" cy="708191"/>
              </a:xfrm>
              <a:prstGeom prst="rect">
                <a:avLst/>
              </a:prstGeom>
            </p:spPr>
            <p:txBody>
              <a:bodyPr anchor="ctr" rtlCol="false" tIns="43309" lIns="43309" bIns="43309" rIns="43309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56447" y="51316"/>
              <a:ext cx="371937" cy="382200"/>
              <a:chOff x="0" y="0"/>
              <a:chExt cx="796469" cy="818446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796469" cy="818446"/>
              </a:xfrm>
              <a:custGeom>
                <a:avLst/>
                <a:gdLst/>
                <a:ahLst/>
                <a:cxnLst/>
                <a:rect r="r" b="b" t="t" l="l"/>
                <a:pathLst>
                  <a:path h="818446" w="796469">
                    <a:moveTo>
                      <a:pt x="398235" y="0"/>
                    </a:moveTo>
                    <a:cubicBezTo>
                      <a:pt x="178296" y="0"/>
                      <a:pt x="0" y="183215"/>
                      <a:pt x="0" y="409223"/>
                    </a:cubicBezTo>
                    <a:cubicBezTo>
                      <a:pt x="0" y="635231"/>
                      <a:pt x="178296" y="818446"/>
                      <a:pt x="398235" y="818446"/>
                    </a:cubicBezTo>
                    <a:cubicBezTo>
                      <a:pt x="618174" y="818446"/>
                      <a:pt x="796469" y="635231"/>
                      <a:pt x="796469" y="409223"/>
                    </a:cubicBezTo>
                    <a:cubicBezTo>
                      <a:pt x="796469" y="183215"/>
                      <a:pt x="618174" y="0"/>
                      <a:pt x="398235" y="0"/>
                    </a:cubicBezTo>
                    <a:close/>
                  </a:path>
                </a:pathLst>
              </a:custGeom>
              <a:solidFill>
                <a:srgbClr val="EEEEEF"/>
              </a:solidFill>
              <a:ln w="19050" cap="sq">
                <a:solidFill>
                  <a:srgbClr val="A6A6A6"/>
                </a:solidFill>
                <a:prstDash val="sysDot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4669" y="29104"/>
                <a:ext cx="647131" cy="712613"/>
              </a:xfrm>
              <a:prstGeom prst="rect">
                <a:avLst/>
              </a:prstGeom>
            </p:spPr>
            <p:txBody>
              <a:bodyPr anchor="ctr" rtlCol="false" tIns="43309" lIns="43309" bIns="43309" rIns="43309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name="TextBox 27" id="27"/>
          <p:cNvSpPr txBox="true"/>
          <p:nvPr/>
        </p:nvSpPr>
        <p:spPr>
          <a:xfrm rot="0">
            <a:off x="9576947" y="4289159"/>
            <a:ext cx="5190207" cy="296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The system streamlines inventory &amp; transfer management</a:t>
            </a:r>
          </a:p>
          <a:p>
            <a:pPr algn="just" marL="453390" indent="-226695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Provides role-based approvals</a:t>
            </a:r>
          </a:p>
          <a:p>
            <a:pPr algn="just" marL="453390" indent="-226695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Ensures full transaction &amp; product history tracking</a:t>
            </a:r>
          </a:p>
          <a:p>
            <a:pPr algn="just" marL="453390" indent="-226695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676E7B"/>
                </a:solidFill>
                <a:latin typeface="Inter Bold"/>
                <a:ea typeface="Inter Bold"/>
                <a:cs typeface="Inter Bold"/>
                <a:sym typeface="Inter Bold"/>
              </a:rPr>
              <a:t>Extensible and modular code structure</a:t>
            </a:r>
          </a:p>
          <a:p>
            <a:pPr algn="just">
              <a:lnSpc>
                <a:spcPts val="2939"/>
              </a:lnSpc>
            </a:pPr>
          </a:p>
        </p:txBody>
      </p:sp>
      <p:sp>
        <p:nvSpPr>
          <p:cNvPr name="AutoShape 28" id="28"/>
          <p:cNvSpPr/>
          <p:nvPr/>
        </p:nvSpPr>
        <p:spPr>
          <a:xfrm flipH="true">
            <a:off x="778038" y="6709891"/>
            <a:ext cx="8277954" cy="4601951"/>
          </a:xfrm>
          <a:prstGeom prst="line">
            <a:avLst/>
          </a:prstGeom>
          <a:ln cap="flat" w="19050">
            <a:gradFill>
              <a:gsLst>
                <a:gs pos="0">
                  <a:srgbClr val="FF5757">
                    <a:alpha val="100000"/>
                  </a:srgbClr>
                </a:gs>
                <a:gs pos="100000">
                  <a:srgbClr val="8C52FF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>
            <a:off x="778038" y="2816335"/>
            <a:ext cx="8277954" cy="8495507"/>
          </a:xfrm>
          <a:prstGeom prst="line">
            <a:avLst/>
          </a:prstGeom>
          <a:ln cap="flat" w="19050">
            <a:gradFill>
              <a:gsLst>
                <a:gs pos="0">
                  <a:srgbClr val="FF5757">
                    <a:alpha val="100000"/>
                  </a:srgbClr>
                </a:gs>
                <a:gs pos="100000">
                  <a:srgbClr val="8C52FF">
                    <a:alpha val="100000"/>
                  </a:srgbClr>
                </a:gs>
              </a:gsLst>
              <a:lin ang="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TextBox 30" id="30"/>
          <p:cNvSpPr txBox="true"/>
          <p:nvPr/>
        </p:nvSpPr>
        <p:spPr>
          <a:xfrm rot="0">
            <a:off x="9576947" y="3346661"/>
            <a:ext cx="565142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0"/>
              </a:lnSpc>
              <a:spcBef>
                <a:spcPct val="0"/>
              </a:spcBef>
            </a:pPr>
            <a:r>
              <a:rPr lang="en-US" b="true" sz="6000" spc="-6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Conclusion</a:t>
            </a:r>
          </a:p>
        </p:txBody>
      </p:sp>
      <p:grpSp>
        <p:nvGrpSpPr>
          <p:cNvPr name="Group 31" id="31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41" id="41"/>
          <p:cNvGrpSpPr/>
          <p:nvPr/>
        </p:nvGrpSpPr>
        <p:grpSpPr>
          <a:xfrm rot="5400000">
            <a:off x="15736621" y="860230"/>
            <a:ext cx="1857699" cy="1857699"/>
            <a:chOff x="0" y="0"/>
            <a:chExt cx="2476932" cy="2476932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48" id="48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51" id="51"/>
          <p:cNvGrpSpPr/>
          <p:nvPr/>
        </p:nvGrpSpPr>
        <p:grpSpPr>
          <a:xfrm rot="0">
            <a:off x="15927121" y="7025820"/>
            <a:ext cx="2348114" cy="3522171"/>
            <a:chOff x="0" y="0"/>
            <a:chExt cx="3130819" cy="4696228"/>
          </a:xfrm>
        </p:grpSpPr>
        <p:grpSp>
          <p:nvGrpSpPr>
            <p:cNvPr name="Group 52" id="52"/>
            <p:cNvGrpSpPr/>
            <p:nvPr/>
          </p:nvGrpSpPr>
          <p:grpSpPr>
            <a:xfrm rot="5400000">
              <a:off x="0" y="0"/>
              <a:ext cx="1565409" cy="1565409"/>
              <a:chOff x="0" y="0"/>
              <a:chExt cx="812800" cy="812800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54" id="5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55" id="55"/>
            <p:cNvGrpSpPr/>
            <p:nvPr/>
          </p:nvGrpSpPr>
          <p:grpSpPr>
            <a:xfrm rot="5400000">
              <a:off x="1565409" y="1565409"/>
              <a:ext cx="1565409" cy="1565409"/>
              <a:chOff x="0" y="0"/>
              <a:chExt cx="812800" cy="812800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58" id="58"/>
            <p:cNvGrpSpPr/>
            <p:nvPr/>
          </p:nvGrpSpPr>
          <p:grpSpPr>
            <a:xfrm rot="5400000">
              <a:off x="0" y="3130819"/>
              <a:ext cx="1565409" cy="1565409"/>
              <a:chOff x="0" y="0"/>
              <a:chExt cx="812800" cy="812800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60" id="60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61" id="61"/>
          <p:cNvGrpSpPr/>
          <p:nvPr/>
        </p:nvGrpSpPr>
        <p:grpSpPr>
          <a:xfrm rot="5400000">
            <a:off x="4352632" y="1202051"/>
            <a:ext cx="1174057" cy="1174057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anchor="ctr" rtlCol="false" tIns="104561" lIns="104561" bIns="104561" rIns="104561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5400000">
            <a:off x="2102907" y="7255244"/>
            <a:ext cx="1174057" cy="1174057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anchor="ctr" rtlCol="false" tIns="104561" lIns="104561" bIns="104561" rIns="104561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5400000">
            <a:off x="5517186" y="1202051"/>
            <a:ext cx="1174057" cy="1174057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AEB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anchor="ctr" rtlCol="false" tIns="104561" lIns="104561" bIns="104561" rIns="104561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70" id="70"/>
          <p:cNvGrpSpPr/>
          <p:nvPr/>
        </p:nvGrpSpPr>
        <p:grpSpPr>
          <a:xfrm rot="5400000">
            <a:off x="928850" y="7255244"/>
            <a:ext cx="1174057" cy="1174057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anchor="ctr" rtlCol="false" tIns="104561" lIns="104561" bIns="104561" rIns="104561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377600" y="321611"/>
            <a:ext cx="2102569" cy="275311"/>
            <a:chOff x="0" y="0"/>
            <a:chExt cx="2803426" cy="367081"/>
          </a:xfrm>
        </p:grpSpPr>
        <p:sp>
          <p:nvSpPr>
            <p:cNvPr name="TextBox 74" id="74"/>
            <p:cNvSpPr txBox="true"/>
            <p:nvPr/>
          </p:nvSpPr>
          <p:spPr>
            <a:xfrm rot="0">
              <a:off x="0" y="19050"/>
              <a:ext cx="1508522" cy="341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000000"/>
                  </a:solidFill>
                  <a:latin typeface="Libre Baskerville Bold"/>
                  <a:ea typeface="Libre Baskerville Bold"/>
                  <a:cs typeface="Libre Baskerville Bold"/>
                  <a:sym typeface="Libre Baskerville Bold"/>
                </a:rPr>
                <a:t>PFEPL</a:t>
              </a:r>
            </a:p>
          </p:txBody>
        </p:sp>
        <p:sp>
          <p:nvSpPr>
            <p:cNvPr name="TextBox 75" id="75"/>
            <p:cNvSpPr txBox="true"/>
            <p:nvPr/>
          </p:nvSpPr>
          <p:spPr>
            <a:xfrm rot="0">
              <a:off x="1521222" y="89374"/>
              <a:ext cx="1282204" cy="277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929292"/>
                  </a:solidFill>
                  <a:latin typeface="Lovelo"/>
                  <a:ea typeface="Lovelo"/>
                  <a:cs typeface="Lovelo"/>
                  <a:sym typeface="Lovelo"/>
                </a:rPr>
                <a:t>Industries</a:t>
              </a:r>
            </a:p>
          </p:txBody>
        </p:sp>
      </p:grpSp>
      <p:sp>
        <p:nvSpPr>
          <p:cNvPr name="TextBox 76" id="76"/>
          <p:cNvSpPr txBox="true"/>
          <p:nvPr/>
        </p:nvSpPr>
        <p:spPr>
          <a:xfrm rot="0">
            <a:off x="377600" y="9748607"/>
            <a:ext cx="4562061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199" u="sng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  <a:hlinkClick r:id="rId2" tooltip="https://pioneerfoundationengineers.com"/>
              </a:rPr>
              <a:t>https://pioneerfoundationengineers.com/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65439" y="4061861"/>
            <a:ext cx="7757122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00"/>
              </a:lnSpc>
              <a:spcBef>
                <a:spcPct val="0"/>
              </a:spcBef>
            </a:pPr>
            <a:r>
              <a:rPr lang="en-US" b="true" sz="6000" spc="-60" strike="noStrike" u="none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5400000">
            <a:off x="11411802" y="2066203"/>
            <a:ext cx="2977181" cy="2977181"/>
            <a:chOff x="0" y="0"/>
            <a:chExt cx="3969575" cy="3969575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984788" cy="1984788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80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1984788"/>
              <a:ext cx="1984788" cy="1984788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80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1984788" y="0"/>
              <a:ext cx="1984788" cy="1984788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80"/>
                  </a:lnSpc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5400000">
            <a:off x="5525495" y="1967693"/>
            <a:ext cx="1488591" cy="148859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5400000">
            <a:off x="4036904" y="6940710"/>
            <a:ext cx="1488591" cy="148859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5400000">
            <a:off x="4036904" y="3456284"/>
            <a:ext cx="1488591" cy="148859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AEB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5400000">
            <a:off x="11089327" y="7417953"/>
            <a:ext cx="1488591" cy="148859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5400000">
            <a:off x="2548314" y="6940710"/>
            <a:ext cx="1488591" cy="148859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19050"/>
              <a:ext cx="812800" cy="79375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-5400000">
            <a:off x="152400" y="8581701"/>
            <a:ext cx="1857699" cy="1857699"/>
            <a:chOff x="0" y="0"/>
            <a:chExt cx="2476932" cy="2476932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48" id="48"/>
          <p:cNvGrpSpPr/>
          <p:nvPr/>
        </p:nvGrpSpPr>
        <p:grpSpPr>
          <a:xfrm rot="0">
            <a:off x="377600" y="321611"/>
            <a:ext cx="2102569" cy="275311"/>
            <a:chOff x="0" y="0"/>
            <a:chExt cx="2803426" cy="367081"/>
          </a:xfrm>
        </p:grpSpPr>
        <p:sp>
          <p:nvSpPr>
            <p:cNvPr name="TextBox 49" id="49"/>
            <p:cNvSpPr txBox="true"/>
            <p:nvPr/>
          </p:nvSpPr>
          <p:spPr>
            <a:xfrm rot="0">
              <a:off x="0" y="19050"/>
              <a:ext cx="1508522" cy="341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9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000000"/>
                  </a:solidFill>
                  <a:latin typeface="Libre Baskerville Bold"/>
                  <a:ea typeface="Libre Baskerville Bold"/>
                  <a:cs typeface="Libre Baskerville Bold"/>
                  <a:sym typeface="Libre Baskerville Bold"/>
                </a:rPr>
                <a:t>PFEPL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1521222" y="89374"/>
              <a:ext cx="1282204" cy="277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929292"/>
                  </a:solidFill>
                  <a:latin typeface="Lovelo"/>
                  <a:ea typeface="Lovelo"/>
                  <a:cs typeface="Lovelo"/>
                  <a:sym typeface="Lovelo"/>
                </a:rPr>
                <a:t>Industries</a:t>
              </a: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377600" y="9748607"/>
            <a:ext cx="4562061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199" u="sng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  <a:hlinkClick r:id="rId2" tooltip="https://pioneerfoundationengineers.com"/>
              </a:rPr>
              <a:t>https://pioneerfoundationengineers.com/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DAGyGX8Wj3w</dc:identifier>
  <dcterms:modified xsi:type="dcterms:W3CDTF">2011-08-01T06:04:30Z</dcterms:modified>
  <cp:revision>1</cp:revision>
  <dc:title>The Future of Tech Consulting.</dc:title>
</cp:coreProperties>
</file>