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Clear Sans" charset="1" panose="020B0503030202020304"/>
      <p:regular r:id="rId16"/>
    </p:embeddedFont>
    <p:embeddedFont>
      <p:font typeface="Sansation Bold" charset="1" panose="02000000000000000000"/>
      <p:regular r:id="rId17"/>
    </p:embeddedFont>
    <p:embeddedFont>
      <p:font typeface="Clear Sans Bold" charset="1" panose="020B0803030202020304"/>
      <p:regular r:id="rId18"/>
    </p:embeddedFont>
    <p:embeddedFont>
      <p:font typeface="Canva Sans Bold" charset="1" panose="020B08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00087" y="7557666"/>
            <a:ext cx="3596109" cy="3596109"/>
          </a:xfrm>
          <a:custGeom>
            <a:avLst/>
            <a:gdLst/>
            <a:ahLst/>
            <a:cxnLst/>
            <a:rect r="r" b="b" t="t" l="l"/>
            <a:pathLst>
              <a:path h="3596109" w="3596109">
                <a:moveTo>
                  <a:pt x="0" y="0"/>
                </a:moveTo>
                <a:lnTo>
                  <a:pt x="3596108" y="0"/>
                </a:lnTo>
                <a:lnTo>
                  <a:pt x="3596108" y="3596109"/>
                </a:lnTo>
                <a:lnTo>
                  <a:pt x="0" y="3596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336122" y="-1528762"/>
            <a:ext cx="4149223" cy="4149223"/>
          </a:xfrm>
          <a:custGeom>
            <a:avLst/>
            <a:gdLst/>
            <a:ahLst/>
            <a:cxnLst/>
            <a:rect r="r" b="b" t="t" l="l"/>
            <a:pathLst>
              <a:path h="4149223" w="4149223">
                <a:moveTo>
                  <a:pt x="4149223" y="4149223"/>
                </a:moveTo>
                <a:lnTo>
                  <a:pt x="0" y="4149223"/>
                </a:lnTo>
                <a:lnTo>
                  <a:pt x="0" y="0"/>
                </a:lnTo>
                <a:lnTo>
                  <a:pt x="4149223" y="0"/>
                </a:lnTo>
                <a:lnTo>
                  <a:pt x="4149223" y="414922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97659" y="-563061"/>
            <a:ext cx="3293680" cy="2587036"/>
          </a:xfrm>
          <a:custGeom>
            <a:avLst/>
            <a:gdLst/>
            <a:ahLst/>
            <a:cxnLst/>
            <a:rect r="r" b="b" t="t" l="l"/>
            <a:pathLst>
              <a:path h="2587036" w="3293680">
                <a:moveTo>
                  <a:pt x="0" y="0"/>
                </a:moveTo>
                <a:lnTo>
                  <a:pt x="3293680" y="0"/>
                </a:lnTo>
                <a:lnTo>
                  <a:pt x="3293680" y="2587036"/>
                </a:lnTo>
                <a:lnTo>
                  <a:pt x="0" y="25870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20253" y="7788247"/>
            <a:ext cx="3216752" cy="3205055"/>
          </a:xfrm>
          <a:custGeom>
            <a:avLst/>
            <a:gdLst/>
            <a:ahLst/>
            <a:cxnLst/>
            <a:rect r="r" b="b" t="t" l="l"/>
            <a:pathLst>
              <a:path h="3205055" w="3216752">
                <a:moveTo>
                  <a:pt x="0" y="0"/>
                </a:moveTo>
                <a:lnTo>
                  <a:pt x="3216752" y="0"/>
                </a:lnTo>
                <a:lnTo>
                  <a:pt x="3216752" y="3205054"/>
                </a:lnTo>
                <a:lnTo>
                  <a:pt x="0" y="32050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31714" y="8285665"/>
            <a:ext cx="2096915" cy="682451"/>
          </a:xfrm>
          <a:custGeom>
            <a:avLst/>
            <a:gdLst/>
            <a:ahLst/>
            <a:cxnLst/>
            <a:rect r="r" b="b" t="t" l="l"/>
            <a:pathLst>
              <a:path h="682451" w="2096915">
                <a:moveTo>
                  <a:pt x="0" y="0"/>
                </a:moveTo>
                <a:lnTo>
                  <a:pt x="2096915" y="0"/>
                </a:lnTo>
                <a:lnTo>
                  <a:pt x="2096915" y="682451"/>
                </a:lnTo>
                <a:lnTo>
                  <a:pt x="0" y="68245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30668" y="1427489"/>
            <a:ext cx="2179849" cy="1192972"/>
          </a:xfrm>
          <a:custGeom>
            <a:avLst/>
            <a:gdLst/>
            <a:ahLst/>
            <a:cxnLst/>
            <a:rect r="r" b="b" t="t" l="l"/>
            <a:pathLst>
              <a:path h="1192972" w="2179849">
                <a:moveTo>
                  <a:pt x="0" y="0"/>
                </a:moveTo>
                <a:lnTo>
                  <a:pt x="2179849" y="0"/>
                </a:lnTo>
                <a:lnTo>
                  <a:pt x="2179849" y="1192972"/>
                </a:lnTo>
                <a:lnTo>
                  <a:pt x="0" y="11929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013428" y="6808376"/>
            <a:ext cx="8261144" cy="441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2400" spc="72">
                <a:solidFill>
                  <a:srgbClr val="3F3E3A"/>
                </a:solidFill>
                <a:latin typeface="Clear Sans"/>
                <a:ea typeface="Clear Sans"/>
                <a:cs typeface="Clear Sans"/>
                <a:sym typeface="Clear Sans"/>
              </a:rPr>
              <a:t>Irshad Shaikh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70276" y="4210050"/>
            <a:ext cx="14147449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 spc="179">
                <a:solidFill>
                  <a:srgbClr val="000000"/>
                </a:solidFill>
                <a:latin typeface="Sansation Bold"/>
                <a:ea typeface="Sansation Bold"/>
                <a:cs typeface="Sansation Bold"/>
                <a:sym typeface="Sansation Bold"/>
              </a:rPr>
              <a:t>TELEGRAM TASK MANAGEMENT BOT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70276" y="5124450"/>
            <a:ext cx="14147449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 spc="179">
                <a:solidFill>
                  <a:srgbClr val="000000"/>
                </a:solidFill>
                <a:latin typeface="Sansation Bold"/>
                <a:ea typeface="Sansation Bold"/>
                <a:cs typeface="Sansation Bold"/>
                <a:sym typeface="Sansation Bold"/>
              </a:rPr>
              <a:t>PROJECT STUDY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13428" y="7712047"/>
            <a:ext cx="8261144" cy="441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2400" spc="72">
                <a:solidFill>
                  <a:srgbClr val="3F3E3A"/>
                </a:solidFill>
                <a:latin typeface="Clear Sans"/>
                <a:ea typeface="Clear Sans"/>
                <a:cs typeface="Clear Sans"/>
                <a:sym typeface="Clear Sans"/>
              </a:rPr>
              <a:t>Fahad Sir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013428" y="7298586"/>
            <a:ext cx="8261144" cy="441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00"/>
              </a:lnSpc>
              <a:spcBef>
                <a:spcPct val="0"/>
              </a:spcBef>
            </a:pPr>
            <a:r>
              <a:rPr lang="en-US" b="true" sz="2400" spc="72">
                <a:solidFill>
                  <a:srgbClr val="3F3E3A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GUIDED BY: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696146" y="8896350"/>
            <a:ext cx="895707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b="true" sz="2400" spc="24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DATE: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013428" y="6442616"/>
            <a:ext cx="8261144" cy="441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00"/>
              </a:lnSpc>
              <a:spcBef>
                <a:spcPct val="0"/>
              </a:spcBef>
            </a:pPr>
            <a:r>
              <a:rPr lang="en-US" b="true" sz="2400" spc="72">
                <a:solidFill>
                  <a:srgbClr val="3F3E3A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PREPARED BY: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013428" y="9229725"/>
            <a:ext cx="8261144" cy="441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2400" spc="72">
                <a:solidFill>
                  <a:srgbClr val="3F3E3A"/>
                </a:solidFill>
                <a:latin typeface="Clear Sans"/>
                <a:ea typeface="Clear Sans"/>
                <a:cs typeface="Clear Sans"/>
                <a:sym typeface="Clear Sans"/>
              </a:rPr>
              <a:t>1-9-25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00087" y="7557666"/>
            <a:ext cx="3596109" cy="3596109"/>
          </a:xfrm>
          <a:custGeom>
            <a:avLst/>
            <a:gdLst/>
            <a:ahLst/>
            <a:cxnLst/>
            <a:rect r="r" b="b" t="t" l="l"/>
            <a:pathLst>
              <a:path h="3596109" w="3596109">
                <a:moveTo>
                  <a:pt x="0" y="0"/>
                </a:moveTo>
                <a:lnTo>
                  <a:pt x="3596108" y="0"/>
                </a:lnTo>
                <a:lnTo>
                  <a:pt x="3596108" y="3596109"/>
                </a:lnTo>
                <a:lnTo>
                  <a:pt x="0" y="3596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336122" y="-1528762"/>
            <a:ext cx="4149223" cy="4149223"/>
          </a:xfrm>
          <a:custGeom>
            <a:avLst/>
            <a:gdLst/>
            <a:ahLst/>
            <a:cxnLst/>
            <a:rect r="r" b="b" t="t" l="l"/>
            <a:pathLst>
              <a:path h="4149223" w="4149223">
                <a:moveTo>
                  <a:pt x="4149223" y="4149223"/>
                </a:moveTo>
                <a:lnTo>
                  <a:pt x="0" y="4149223"/>
                </a:lnTo>
                <a:lnTo>
                  <a:pt x="0" y="0"/>
                </a:lnTo>
                <a:lnTo>
                  <a:pt x="4149223" y="0"/>
                </a:lnTo>
                <a:lnTo>
                  <a:pt x="4149223" y="414922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97659" y="-563061"/>
            <a:ext cx="3293680" cy="2587036"/>
          </a:xfrm>
          <a:custGeom>
            <a:avLst/>
            <a:gdLst/>
            <a:ahLst/>
            <a:cxnLst/>
            <a:rect r="r" b="b" t="t" l="l"/>
            <a:pathLst>
              <a:path h="2587036" w="3293680">
                <a:moveTo>
                  <a:pt x="0" y="0"/>
                </a:moveTo>
                <a:lnTo>
                  <a:pt x="3293680" y="0"/>
                </a:lnTo>
                <a:lnTo>
                  <a:pt x="3293680" y="2587036"/>
                </a:lnTo>
                <a:lnTo>
                  <a:pt x="0" y="25870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20253" y="7788247"/>
            <a:ext cx="3216752" cy="3205055"/>
          </a:xfrm>
          <a:custGeom>
            <a:avLst/>
            <a:gdLst/>
            <a:ahLst/>
            <a:cxnLst/>
            <a:rect r="r" b="b" t="t" l="l"/>
            <a:pathLst>
              <a:path h="3205055" w="3216752">
                <a:moveTo>
                  <a:pt x="0" y="0"/>
                </a:moveTo>
                <a:lnTo>
                  <a:pt x="3216752" y="0"/>
                </a:lnTo>
                <a:lnTo>
                  <a:pt x="3216752" y="3205054"/>
                </a:lnTo>
                <a:lnTo>
                  <a:pt x="0" y="32050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31714" y="8285665"/>
            <a:ext cx="2096915" cy="682451"/>
          </a:xfrm>
          <a:custGeom>
            <a:avLst/>
            <a:gdLst/>
            <a:ahLst/>
            <a:cxnLst/>
            <a:rect r="r" b="b" t="t" l="l"/>
            <a:pathLst>
              <a:path h="682451" w="2096915">
                <a:moveTo>
                  <a:pt x="0" y="0"/>
                </a:moveTo>
                <a:lnTo>
                  <a:pt x="2096915" y="0"/>
                </a:lnTo>
                <a:lnTo>
                  <a:pt x="2096915" y="682451"/>
                </a:lnTo>
                <a:lnTo>
                  <a:pt x="0" y="68245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30668" y="1427489"/>
            <a:ext cx="2179849" cy="1192972"/>
          </a:xfrm>
          <a:custGeom>
            <a:avLst/>
            <a:gdLst/>
            <a:ahLst/>
            <a:cxnLst/>
            <a:rect r="r" b="b" t="t" l="l"/>
            <a:pathLst>
              <a:path h="1192972" w="2179849">
                <a:moveTo>
                  <a:pt x="0" y="0"/>
                </a:moveTo>
                <a:lnTo>
                  <a:pt x="2179849" y="0"/>
                </a:lnTo>
                <a:lnTo>
                  <a:pt x="2179849" y="1192972"/>
                </a:lnTo>
                <a:lnTo>
                  <a:pt x="0" y="11929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658974" y="4448175"/>
            <a:ext cx="10970052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b="true" sz="9000" spc="270">
                <a:solidFill>
                  <a:srgbClr val="000000"/>
                </a:solidFill>
                <a:latin typeface="Sansation Bold"/>
                <a:ea typeface="Sansation Bold"/>
                <a:cs typeface="Sansation Bold"/>
                <a:sym typeface="Sansation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00087" y="7557666"/>
            <a:ext cx="3596109" cy="3596109"/>
          </a:xfrm>
          <a:custGeom>
            <a:avLst/>
            <a:gdLst/>
            <a:ahLst/>
            <a:cxnLst/>
            <a:rect r="r" b="b" t="t" l="l"/>
            <a:pathLst>
              <a:path h="3596109" w="3596109">
                <a:moveTo>
                  <a:pt x="0" y="0"/>
                </a:moveTo>
                <a:lnTo>
                  <a:pt x="3596108" y="0"/>
                </a:lnTo>
                <a:lnTo>
                  <a:pt x="3596108" y="3596109"/>
                </a:lnTo>
                <a:lnTo>
                  <a:pt x="0" y="3596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336122" y="-1528762"/>
            <a:ext cx="4149223" cy="4149223"/>
          </a:xfrm>
          <a:custGeom>
            <a:avLst/>
            <a:gdLst/>
            <a:ahLst/>
            <a:cxnLst/>
            <a:rect r="r" b="b" t="t" l="l"/>
            <a:pathLst>
              <a:path h="4149223" w="4149223">
                <a:moveTo>
                  <a:pt x="4149223" y="4149223"/>
                </a:moveTo>
                <a:lnTo>
                  <a:pt x="0" y="4149223"/>
                </a:lnTo>
                <a:lnTo>
                  <a:pt x="0" y="0"/>
                </a:lnTo>
                <a:lnTo>
                  <a:pt x="4149223" y="0"/>
                </a:lnTo>
                <a:lnTo>
                  <a:pt x="4149223" y="414922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97659" y="-563061"/>
            <a:ext cx="3293680" cy="2587036"/>
          </a:xfrm>
          <a:custGeom>
            <a:avLst/>
            <a:gdLst/>
            <a:ahLst/>
            <a:cxnLst/>
            <a:rect r="r" b="b" t="t" l="l"/>
            <a:pathLst>
              <a:path h="2587036" w="3293680">
                <a:moveTo>
                  <a:pt x="0" y="0"/>
                </a:moveTo>
                <a:lnTo>
                  <a:pt x="3293680" y="0"/>
                </a:lnTo>
                <a:lnTo>
                  <a:pt x="3293680" y="2587036"/>
                </a:lnTo>
                <a:lnTo>
                  <a:pt x="0" y="25870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20253" y="7788247"/>
            <a:ext cx="3216752" cy="3205055"/>
          </a:xfrm>
          <a:custGeom>
            <a:avLst/>
            <a:gdLst/>
            <a:ahLst/>
            <a:cxnLst/>
            <a:rect r="r" b="b" t="t" l="l"/>
            <a:pathLst>
              <a:path h="3205055" w="3216752">
                <a:moveTo>
                  <a:pt x="0" y="0"/>
                </a:moveTo>
                <a:lnTo>
                  <a:pt x="3216752" y="0"/>
                </a:lnTo>
                <a:lnTo>
                  <a:pt x="3216752" y="3205054"/>
                </a:lnTo>
                <a:lnTo>
                  <a:pt x="0" y="32050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31714" y="8285665"/>
            <a:ext cx="2096915" cy="682451"/>
          </a:xfrm>
          <a:custGeom>
            <a:avLst/>
            <a:gdLst/>
            <a:ahLst/>
            <a:cxnLst/>
            <a:rect r="r" b="b" t="t" l="l"/>
            <a:pathLst>
              <a:path h="682451" w="2096915">
                <a:moveTo>
                  <a:pt x="0" y="0"/>
                </a:moveTo>
                <a:lnTo>
                  <a:pt x="2096915" y="0"/>
                </a:lnTo>
                <a:lnTo>
                  <a:pt x="2096915" y="682451"/>
                </a:lnTo>
                <a:lnTo>
                  <a:pt x="0" y="68245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30668" y="1427489"/>
            <a:ext cx="2179849" cy="1192972"/>
          </a:xfrm>
          <a:custGeom>
            <a:avLst/>
            <a:gdLst/>
            <a:ahLst/>
            <a:cxnLst/>
            <a:rect r="r" b="b" t="t" l="l"/>
            <a:pathLst>
              <a:path h="1192972" w="2179849">
                <a:moveTo>
                  <a:pt x="0" y="0"/>
                </a:moveTo>
                <a:lnTo>
                  <a:pt x="2179849" y="0"/>
                </a:lnTo>
                <a:lnTo>
                  <a:pt x="2179849" y="1192972"/>
                </a:lnTo>
                <a:lnTo>
                  <a:pt x="0" y="11929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220465" y="4316730"/>
            <a:ext cx="9847070" cy="1586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 spc="63">
                <a:solidFill>
                  <a:srgbClr val="3F3E3A"/>
                </a:solidFill>
                <a:latin typeface="Clear Sans"/>
                <a:ea typeface="Clear Sans"/>
                <a:cs typeface="Clear Sans"/>
                <a:sym typeface="Clear Sans"/>
              </a:rPr>
              <a:t>Purpose: Studied the codebase and functionality of the bot.</a:t>
            </a:r>
          </a:p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 spc="63">
                <a:solidFill>
                  <a:srgbClr val="3F3E3A"/>
                </a:solidFill>
                <a:latin typeface="Clear Sans"/>
                <a:ea typeface="Clear Sans"/>
                <a:cs typeface="Clear Sans"/>
                <a:sym typeface="Clear Sans"/>
              </a:rPr>
              <a:t>Deliverables: Architecture, workflows, ER model, and documentation.</a:t>
            </a:r>
          </a:p>
          <a:p>
            <a:pPr algn="just" marL="453390" indent="-226695" lvl="1">
              <a:lnSpc>
                <a:spcPts val="3150"/>
              </a:lnSpc>
              <a:spcBef>
                <a:spcPct val="0"/>
              </a:spcBef>
              <a:buFont typeface="Arial"/>
              <a:buChar char="•"/>
            </a:pPr>
            <a:r>
              <a:rPr lang="en-US" sz="2100" spc="63">
                <a:solidFill>
                  <a:srgbClr val="3F3E3A"/>
                </a:solidFill>
                <a:latin typeface="Clear Sans"/>
                <a:ea typeface="Clear Sans"/>
                <a:cs typeface="Clear Sans"/>
                <a:sym typeface="Clear Sans"/>
              </a:rPr>
              <a:t>Objective: Understand how the bot manages tasks, users, and database.</a:t>
            </a:r>
          </a:p>
          <a:p>
            <a:pPr algn="just" marL="0" indent="0" lvl="0">
              <a:lnSpc>
                <a:spcPts val="3150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3299372" y="2895875"/>
            <a:ext cx="11689257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b="true" sz="9000" spc="89">
                <a:solidFill>
                  <a:srgbClr val="000000"/>
                </a:solidFill>
                <a:latin typeface="Sansation Bold"/>
                <a:ea typeface="Sansation Bold"/>
                <a:cs typeface="Sansation Bold"/>
                <a:sym typeface="Sansation Bold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00087" y="7557666"/>
            <a:ext cx="3596109" cy="3596109"/>
          </a:xfrm>
          <a:custGeom>
            <a:avLst/>
            <a:gdLst/>
            <a:ahLst/>
            <a:cxnLst/>
            <a:rect r="r" b="b" t="t" l="l"/>
            <a:pathLst>
              <a:path h="3596109" w="3596109">
                <a:moveTo>
                  <a:pt x="0" y="0"/>
                </a:moveTo>
                <a:lnTo>
                  <a:pt x="3596108" y="0"/>
                </a:lnTo>
                <a:lnTo>
                  <a:pt x="3596108" y="3596109"/>
                </a:lnTo>
                <a:lnTo>
                  <a:pt x="0" y="3596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336122" y="-1528762"/>
            <a:ext cx="4149223" cy="4149223"/>
          </a:xfrm>
          <a:custGeom>
            <a:avLst/>
            <a:gdLst/>
            <a:ahLst/>
            <a:cxnLst/>
            <a:rect r="r" b="b" t="t" l="l"/>
            <a:pathLst>
              <a:path h="4149223" w="4149223">
                <a:moveTo>
                  <a:pt x="4149223" y="4149223"/>
                </a:moveTo>
                <a:lnTo>
                  <a:pt x="0" y="4149223"/>
                </a:lnTo>
                <a:lnTo>
                  <a:pt x="0" y="0"/>
                </a:lnTo>
                <a:lnTo>
                  <a:pt x="4149223" y="0"/>
                </a:lnTo>
                <a:lnTo>
                  <a:pt x="4149223" y="414922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97659" y="-563061"/>
            <a:ext cx="3293680" cy="2587036"/>
          </a:xfrm>
          <a:custGeom>
            <a:avLst/>
            <a:gdLst/>
            <a:ahLst/>
            <a:cxnLst/>
            <a:rect r="r" b="b" t="t" l="l"/>
            <a:pathLst>
              <a:path h="2587036" w="3293680">
                <a:moveTo>
                  <a:pt x="0" y="0"/>
                </a:moveTo>
                <a:lnTo>
                  <a:pt x="3293680" y="0"/>
                </a:lnTo>
                <a:lnTo>
                  <a:pt x="3293680" y="2587036"/>
                </a:lnTo>
                <a:lnTo>
                  <a:pt x="0" y="25870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20253" y="7788247"/>
            <a:ext cx="3216752" cy="3205055"/>
          </a:xfrm>
          <a:custGeom>
            <a:avLst/>
            <a:gdLst/>
            <a:ahLst/>
            <a:cxnLst/>
            <a:rect r="r" b="b" t="t" l="l"/>
            <a:pathLst>
              <a:path h="3205055" w="3216752">
                <a:moveTo>
                  <a:pt x="0" y="0"/>
                </a:moveTo>
                <a:lnTo>
                  <a:pt x="3216752" y="0"/>
                </a:lnTo>
                <a:lnTo>
                  <a:pt x="3216752" y="3205054"/>
                </a:lnTo>
                <a:lnTo>
                  <a:pt x="0" y="32050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31714" y="8285665"/>
            <a:ext cx="2096915" cy="682451"/>
          </a:xfrm>
          <a:custGeom>
            <a:avLst/>
            <a:gdLst/>
            <a:ahLst/>
            <a:cxnLst/>
            <a:rect r="r" b="b" t="t" l="l"/>
            <a:pathLst>
              <a:path h="682451" w="2096915">
                <a:moveTo>
                  <a:pt x="0" y="0"/>
                </a:moveTo>
                <a:lnTo>
                  <a:pt x="2096915" y="0"/>
                </a:lnTo>
                <a:lnTo>
                  <a:pt x="2096915" y="682451"/>
                </a:lnTo>
                <a:lnTo>
                  <a:pt x="0" y="68245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30668" y="1427489"/>
            <a:ext cx="2179849" cy="1192972"/>
          </a:xfrm>
          <a:custGeom>
            <a:avLst/>
            <a:gdLst/>
            <a:ahLst/>
            <a:cxnLst/>
            <a:rect r="r" b="b" t="t" l="l"/>
            <a:pathLst>
              <a:path h="1192972" w="2179849">
                <a:moveTo>
                  <a:pt x="0" y="0"/>
                </a:moveTo>
                <a:lnTo>
                  <a:pt x="2179849" y="0"/>
                </a:lnTo>
                <a:lnTo>
                  <a:pt x="2179849" y="1192972"/>
                </a:lnTo>
                <a:lnTo>
                  <a:pt x="0" y="11929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3108650" y="1028700"/>
            <a:ext cx="13011603" cy="7508820"/>
            <a:chOff x="0" y="0"/>
            <a:chExt cx="3426924" cy="197763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426924" cy="1977632"/>
            </a:xfrm>
            <a:custGeom>
              <a:avLst/>
              <a:gdLst/>
              <a:ahLst/>
              <a:cxnLst/>
              <a:rect r="r" b="b" t="t" l="l"/>
              <a:pathLst>
                <a:path h="1977632" w="3426924">
                  <a:moveTo>
                    <a:pt x="30345" y="0"/>
                  </a:moveTo>
                  <a:lnTo>
                    <a:pt x="3396579" y="0"/>
                  </a:lnTo>
                  <a:cubicBezTo>
                    <a:pt x="3413338" y="0"/>
                    <a:pt x="3426924" y="13586"/>
                    <a:pt x="3426924" y="30345"/>
                  </a:cubicBezTo>
                  <a:lnTo>
                    <a:pt x="3426924" y="1947287"/>
                  </a:lnTo>
                  <a:cubicBezTo>
                    <a:pt x="3426924" y="1964046"/>
                    <a:pt x="3413338" y="1977632"/>
                    <a:pt x="3396579" y="1977632"/>
                  </a:cubicBezTo>
                  <a:lnTo>
                    <a:pt x="30345" y="1977632"/>
                  </a:lnTo>
                  <a:cubicBezTo>
                    <a:pt x="13586" y="1977632"/>
                    <a:pt x="0" y="1964046"/>
                    <a:pt x="0" y="1947287"/>
                  </a:cubicBezTo>
                  <a:lnTo>
                    <a:pt x="0" y="30345"/>
                  </a:lnTo>
                  <a:cubicBezTo>
                    <a:pt x="0" y="13586"/>
                    <a:pt x="13586" y="0"/>
                    <a:pt x="30345" y="0"/>
                  </a:cubicBezTo>
                  <a:close/>
                </a:path>
              </a:pathLst>
            </a:custGeom>
            <a:solidFill>
              <a:srgbClr val="3F3E3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426924" cy="2015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982274" y="1117781"/>
            <a:ext cx="13264354" cy="7330658"/>
          </a:xfrm>
          <a:custGeom>
            <a:avLst/>
            <a:gdLst/>
            <a:ahLst/>
            <a:cxnLst/>
            <a:rect r="r" b="b" t="t" l="l"/>
            <a:pathLst>
              <a:path h="7330658" w="13264354">
                <a:moveTo>
                  <a:pt x="0" y="0"/>
                </a:moveTo>
                <a:lnTo>
                  <a:pt x="13264354" y="0"/>
                </a:lnTo>
                <a:lnTo>
                  <a:pt x="13264354" y="7330658"/>
                </a:lnTo>
                <a:lnTo>
                  <a:pt x="0" y="733065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13405" t="0" r="-51386" b="-7848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228517" y="9191625"/>
            <a:ext cx="12070701" cy="1586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 spc="63">
                <a:solidFill>
                  <a:srgbClr val="3F3E3A"/>
                </a:solidFill>
                <a:latin typeface="Clear Sans"/>
                <a:ea typeface="Clear Sans"/>
                <a:cs typeface="Clear Sans"/>
                <a:sym typeface="Clear Sans"/>
              </a:rPr>
              <a:t>Shows the bot’s high-level purpose.</a:t>
            </a:r>
          </a:p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 spc="63">
                <a:solidFill>
                  <a:srgbClr val="3F3E3A"/>
                </a:solidFill>
                <a:latin typeface="Clear Sans"/>
                <a:ea typeface="Clear Sans"/>
                <a:cs typeface="Clear Sans"/>
                <a:sym typeface="Clear Sans"/>
              </a:rPr>
              <a:t>Key features: Task creation, project organization, database linkage.</a:t>
            </a:r>
          </a:p>
          <a:p>
            <a:pPr algn="just" marL="453390" indent="-226695" lvl="1">
              <a:lnSpc>
                <a:spcPts val="3150"/>
              </a:lnSpc>
              <a:spcBef>
                <a:spcPct val="0"/>
              </a:spcBef>
              <a:buFont typeface="Arial"/>
              <a:buChar char="•"/>
            </a:pPr>
            <a:r>
              <a:rPr lang="en-US" sz="2100" spc="63">
                <a:solidFill>
                  <a:srgbClr val="3F3E3A"/>
                </a:solidFill>
                <a:latin typeface="Clear Sans"/>
                <a:ea typeface="Clear Sans"/>
                <a:cs typeface="Clear Sans"/>
                <a:sym typeface="Clear Sans"/>
              </a:rPr>
              <a:t>End users: Individuals/teams managing tasks via Telegram.</a:t>
            </a:r>
          </a:p>
          <a:p>
            <a:pPr algn="just" marL="0" indent="0" lvl="0">
              <a:lnSpc>
                <a:spcPts val="3150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2866269" y="95250"/>
            <a:ext cx="12555462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 spc="60">
                <a:solidFill>
                  <a:srgbClr val="000000"/>
                </a:solidFill>
                <a:latin typeface="Sansation Bold"/>
                <a:ea typeface="Sansation Bold"/>
                <a:cs typeface="Sansation Bold"/>
                <a:sym typeface="Sansation Bold"/>
              </a:rPr>
              <a:t>PROJECT OVERVIEW (DIAGRAM 1)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51232" y="8410339"/>
            <a:ext cx="5713809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Fig:</a:t>
            </a:r>
            <a:r>
              <a:rPr lang="en-US" b="true" sz="2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Project Structure and Component: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00087" y="7557666"/>
            <a:ext cx="3596109" cy="3596109"/>
          </a:xfrm>
          <a:custGeom>
            <a:avLst/>
            <a:gdLst/>
            <a:ahLst/>
            <a:cxnLst/>
            <a:rect r="r" b="b" t="t" l="l"/>
            <a:pathLst>
              <a:path h="3596109" w="3596109">
                <a:moveTo>
                  <a:pt x="0" y="0"/>
                </a:moveTo>
                <a:lnTo>
                  <a:pt x="3596108" y="0"/>
                </a:lnTo>
                <a:lnTo>
                  <a:pt x="3596108" y="3596109"/>
                </a:lnTo>
                <a:lnTo>
                  <a:pt x="0" y="3596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336122" y="-1528762"/>
            <a:ext cx="4149223" cy="4149223"/>
          </a:xfrm>
          <a:custGeom>
            <a:avLst/>
            <a:gdLst/>
            <a:ahLst/>
            <a:cxnLst/>
            <a:rect r="r" b="b" t="t" l="l"/>
            <a:pathLst>
              <a:path h="4149223" w="4149223">
                <a:moveTo>
                  <a:pt x="4149223" y="4149223"/>
                </a:moveTo>
                <a:lnTo>
                  <a:pt x="0" y="4149223"/>
                </a:lnTo>
                <a:lnTo>
                  <a:pt x="0" y="0"/>
                </a:lnTo>
                <a:lnTo>
                  <a:pt x="4149223" y="0"/>
                </a:lnTo>
                <a:lnTo>
                  <a:pt x="4149223" y="414922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97659" y="-563061"/>
            <a:ext cx="3293680" cy="2587036"/>
          </a:xfrm>
          <a:custGeom>
            <a:avLst/>
            <a:gdLst/>
            <a:ahLst/>
            <a:cxnLst/>
            <a:rect r="r" b="b" t="t" l="l"/>
            <a:pathLst>
              <a:path h="2587036" w="3293680">
                <a:moveTo>
                  <a:pt x="0" y="0"/>
                </a:moveTo>
                <a:lnTo>
                  <a:pt x="3293680" y="0"/>
                </a:lnTo>
                <a:lnTo>
                  <a:pt x="3293680" y="2587036"/>
                </a:lnTo>
                <a:lnTo>
                  <a:pt x="0" y="25870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20253" y="7788247"/>
            <a:ext cx="3216752" cy="3205055"/>
          </a:xfrm>
          <a:custGeom>
            <a:avLst/>
            <a:gdLst/>
            <a:ahLst/>
            <a:cxnLst/>
            <a:rect r="r" b="b" t="t" l="l"/>
            <a:pathLst>
              <a:path h="3205055" w="3216752">
                <a:moveTo>
                  <a:pt x="0" y="0"/>
                </a:moveTo>
                <a:lnTo>
                  <a:pt x="3216752" y="0"/>
                </a:lnTo>
                <a:lnTo>
                  <a:pt x="3216752" y="3205054"/>
                </a:lnTo>
                <a:lnTo>
                  <a:pt x="0" y="32050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31714" y="8285665"/>
            <a:ext cx="2096915" cy="682451"/>
          </a:xfrm>
          <a:custGeom>
            <a:avLst/>
            <a:gdLst/>
            <a:ahLst/>
            <a:cxnLst/>
            <a:rect r="r" b="b" t="t" l="l"/>
            <a:pathLst>
              <a:path h="682451" w="2096915">
                <a:moveTo>
                  <a:pt x="0" y="0"/>
                </a:moveTo>
                <a:lnTo>
                  <a:pt x="2096915" y="0"/>
                </a:lnTo>
                <a:lnTo>
                  <a:pt x="2096915" y="682451"/>
                </a:lnTo>
                <a:lnTo>
                  <a:pt x="0" y="68245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30668" y="1427489"/>
            <a:ext cx="2179849" cy="1192972"/>
          </a:xfrm>
          <a:custGeom>
            <a:avLst/>
            <a:gdLst/>
            <a:ahLst/>
            <a:cxnLst/>
            <a:rect r="r" b="b" t="t" l="l"/>
            <a:pathLst>
              <a:path h="1192972" w="2179849">
                <a:moveTo>
                  <a:pt x="0" y="0"/>
                </a:moveTo>
                <a:lnTo>
                  <a:pt x="2179849" y="0"/>
                </a:lnTo>
                <a:lnTo>
                  <a:pt x="2179849" y="1192972"/>
                </a:lnTo>
                <a:lnTo>
                  <a:pt x="0" y="11929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59257" y="2620461"/>
            <a:ext cx="17974553" cy="5665204"/>
            <a:chOff x="0" y="0"/>
            <a:chExt cx="4734039" cy="149207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734039" cy="1492070"/>
            </a:xfrm>
            <a:custGeom>
              <a:avLst/>
              <a:gdLst/>
              <a:ahLst/>
              <a:cxnLst/>
              <a:rect r="r" b="b" t="t" l="l"/>
              <a:pathLst>
                <a:path h="1492070" w="4734039">
                  <a:moveTo>
                    <a:pt x="21966" y="0"/>
                  </a:moveTo>
                  <a:lnTo>
                    <a:pt x="4712072" y="0"/>
                  </a:lnTo>
                  <a:cubicBezTo>
                    <a:pt x="4717898" y="0"/>
                    <a:pt x="4723485" y="2314"/>
                    <a:pt x="4727605" y="6434"/>
                  </a:cubicBezTo>
                  <a:cubicBezTo>
                    <a:pt x="4731724" y="10553"/>
                    <a:pt x="4734039" y="16141"/>
                    <a:pt x="4734039" y="21966"/>
                  </a:cubicBezTo>
                  <a:lnTo>
                    <a:pt x="4734039" y="1470104"/>
                  </a:lnTo>
                  <a:cubicBezTo>
                    <a:pt x="4734039" y="1482235"/>
                    <a:pt x="4724204" y="1492070"/>
                    <a:pt x="4712072" y="1492070"/>
                  </a:cubicBezTo>
                  <a:lnTo>
                    <a:pt x="21966" y="1492070"/>
                  </a:lnTo>
                  <a:cubicBezTo>
                    <a:pt x="16141" y="1492070"/>
                    <a:pt x="10553" y="1489756"/>
                    <a:pt x="6434" y="1485636"/>
                  </a:cubicBezTo>
                  <a:cubicBezTo>
                    <a:pt x="2314" y="1481517"/>
                    <a:pt x="0" y="1475930"/>
                    <a:pt x="0" y="1470104"/>
                  </a:cubicBezTo>
                  <a:lnTo>
                    <a:pt x="0" y="21966"/>
                  </a:lnTo>
                  <a:cubicBezTo>
                    <a:pt x="0" y="16141"/>
                    <a:pt x="2314" y="10553"/>
                    <a:pt x="6434" y="6434"/>
                  </a:cubicBezTo>
                  <a:cubicBezTo>
                    <a:pt x="10553" y="2314"/>
                    <a:pt x="16141" y="0"/>
                    <a:pt x="21966" y="0"/>
                  </a:cubicBezTo>
                  <a:close/>
                </a:path>
              </a:pathLst>
            </a:custGeom>
            <a:solidFill>
              <a:srgbClr val="3F3E3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734039" cy="1530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9257" y="2620461"/>
            <a:ext cx="17886194" cy="5453819"/>
          </a:xfrm>
          <a:custGeom>
            <a:avLst/>
            <a:gdLst/>
            <a:ahLst/>
            <a:cxnLst/>
            <a:rect r="r" b="b" t="t" l="l"/>
            <a:pathLst>
              <a:path h="5453819" w="17886194">
                <a:moveTo>
                  <a:pt x="0" y="0"/>
                </a:moveTo>
                <a:lnTo>
                  <a:pt x="17886194" y="0"/>
                </a:lnTo>
                <a:lnTo>
                  <a:pt x="17886194" y="5453819"/>
                </a:lnTo>
                <a:lnTo>
                  <a:pt x="0" y="545381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1497" t="-9121" r="-1635" b="-42187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299372" y="176125"/>
            <a:ext cx="11689257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 spc="60">
                <a:solidFill>
                  <a:srgbClr val="000000"/>
                </a:solidFill>
                <a:latin typeface="Sansation Bold"/>
                <a:ea typeface="Sansation Bold"/>
                <a:cs typeface="Sansation Bold"/>
                <a:sym typeface="Sansation Bold"/>
              </a:rPr>
              <a:t>ARCHITECTURE (DIAGRAM 2)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056170" y="8739285"/>
            <a:ext cx="8092368" cy="1586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 spc="63">
                <a:solidFill>
                  <a:srgbClr val="3F3E3A"/>
                </a:solidFill>
                <a:latin typeface="Clear Sans"/>
                <a:ea typeface="Clear Sans"/>
                <a:cs typeface="Clear Sans"/>
                <a:sym typeface="Clear Sans"/>
              </a:rPr>
              <a:t>Bot connects with Telegram API and Database.</a:t>
            </a:r>
          </a:p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 spc="63">
                <a:solidFill>
                  <a:srgbClr val="3F3E3A"/>
                </a:solidFill>
                <a:latin typeface="Clear Sans"/>
                <a:ea typeface="Clear Sans"/>
                <a:cs typeface="Clear Sans"/>
                <a:sym typeface="Clear Sans"/>
              </a:rPr>
              <a:t>Config &amp; command handlers manage functionality.</a:t>
            </a:r>
          </a:p>
          <a:p>
            <a:pPr algn="just" marL="453390" indent="-226695" lvl="1">
              <a:lnSpc>
                <a:spcPts val="3150"/>
              </a:lnSpc>
              <a:spcBef>
                <a:spcPct val="0"/>
              </a:spcBef>
              <a:buFont typeface="Arial"/>
              <a:buChar char="•"/>
            </a:pPr>
            <a:r>
              <a:rPr lang="en-US" sz="2100" spc="63">
                <a:solidFill>
                  <a:srgbClr val="3F3E3A"/>
                </a:solidFill>
                <a:latin typeface="Clear Sans"/>
                <a:ea typeface="Clear Sans"/>
                <a:cs typeface="Clear Sans"/>
                <a:sym typeface="Clear Sans"/>
              </a:rPr>
              <a:t>Database layer ensures task persistence.</a:t>
            </a:r>
          </a:p>
          <a:p>
            <a:pPr algn="just" marL="0" indent="0" lvl="0">
              <a:lnSpc>
                <a:spcPts val="315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7860710" y="8328643"/>
            <a:ext cx="2483287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Fig:Architecture</a:t>
            </a:r>
            <a:r>
              <a:rPr lang="en-US" b="true" sz="2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00087" y="7557666"/>
            <a:ext cx="3596109" cy="3596109"/>
          </a:xfrm>
          <a:custGeom>
            <a:avLst/>
            <a:gdLst/>
            <a:ahLst/>
            <a:cxnLst/>
            <a:rect r="r" b="b" t="t" l="l"/>
            <a:pathLst>
              <a:path h="3596109" w="3596109">
                <a:moveTo>
                  <a:pt x="0" y="0"/>
                </a:moveTo>
                <a:lnTo>
                  <a:pt x="3596108" y="0"/>
                </a:lnTo>
                <a:lnTo>
                  <a:pt x="3596108" y="3596109"/>
                </a:lnTo>
                <a:lnTo>
                  <a:pt x="0" y="3596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336122" y="-1528762"/>
            <a:ext cx="4149223" cy="4149223"/>
          </a:xfrm>
          <a:custGeom>
            <a:avLst/>
            <a:gdLst/>
            <a:ahLst/>
            <a:cxnLst/>
            <a:rect r="r" b="b" t="t" l="l"/>
            <a:pathLst>
              <a:path h="4149223" w="4149223">
                <a:moveTo>
                  <a:pt x="4149223" y="4149223"/>
                </a:moveTo>
                <a:lnTo>
                  <a:pt x="0" y="4149223"/>
                </a:lnTo>
                <a:lnTo>
                  <a:pt x="0" y="0"/>
                </a:lnTo>
                <a:lnTo>
                  <a:pt x="4149223" y="0"/>
                </a:lnTo>
                <a:lnTo>
                  <a:pt x="4149223" y="414922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424133" y="-603734"/>
            <a:ext cx="3293680" cy="2587036"/>
          </a:xfrm>
          <a:custGeom>
            <a:avLst/>
            <a:gdLst/>
            <a:ahLst/>
            <a:cxnLst/>
            <a:rect r="r" b="b" t="t" l="l"/>
            <a:pathLst>
              <a:path h="2587036" w="3293680">
                <a:moveTo>
                  <a:pt x="0" y="0"/>
                </a:moveTo>
                <a:lnTo>
                  <a:pt x="3293680" y="0"/>
                </a:lnTo>
                <a:lnTo>
                  <a:pt x="3293680" y="2587036"/>
                </a:lnTo>
                <a:lnTo>
                  <a:pt x="0" y="25870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20253" y="7788247"/>
            <a:ext cx="3216752" cy="3205055"/>
          </a:xfrm>
          <a:custGeom>
            <a:avLst/>
            <a:gdLst/>
            <a:ahLst/>
            <a:cxnLst/>
            <a:rect r="r" b="b" t="t" l="l"/>
            <a:pathLst>
              <a:path h="3205055" w="3216752">
                <a:moveTo>
                  <a:pt x="0" y="0"/>
                </a:moveTo>
                <a:lnTo>
                  <a:pt x="3216752" y="0"/>
                </a:lnTo>
                <a:lnTo>
                  <a:pt x="3216752" y="3205054"/>
                </a:lnTo>
                <a:lnTo>
                  <a:pt x="0" y="32050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31714" y="8285665"/>
            <a:ext cx="2096915" cy="682451"/>
          </a:xfrm>
          <a:custGeom>
            <a:avLst/>
            <a:gdLst/>
            <a:ahLst/>
            <a:cxnLst/>
            <a:rect r="r" b="b" t="t" l="l"/>
            <a:pathLst>
              <a:path h="682451" w="2096915">
                <a:moveTo>
                  <a:pt x="0" y="0"/>
                </a:moveTo>
                <a:lnTo>
                  <a:pt x="2096915" y="0"/>
                </a:lnTo>
                <a:lnTo>
                  <a:pt x="2096915" y="682451"/>
                </a:lnTo>
                <a:lnTo>
                  <a:pt x="0" y="68245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30668" y="1427489"/>
            <a:ext cx="2179849" cy="1192972"/>
          </a:xfrm>
          <a:custGeom>
            <a:avLst/>
            <a:gdLst/>
            <a:ahLst/>
            <a:cxnLst/>
            <a:rect r="r" b="b" t="t" l="l"/>
            <a:pathLst>
              <a:path h="1192972" w="2179849">
                <a:moveTo>
                  <a:pt x="0" y="0"/>
                </a:moveTo>
                <a:lnTo>
                  <a:pt x="2179849" y="0"/>
                </a:lnTo>
                <a:lnTo>
                  <a:pt x="2179849" y="1192972"/>
                </a:lnTo>
                <a:lnTo>
                  <a:pt x="0" y="11929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3517470" y="914400"/>
            <a:ext cx="12437395" cy="7821132"/>
            <a:chOff x="0" y="0"/>
            <a:chExt cx="3275693" cy="205988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75693" cy="2059886"/>
            </a:xfrm>
            <a:custGeom>
              <a:avLst/>
              <a:gdLst/>
              <a:ahLst/>
              <a:cxnLst/>
              <a:rect r="r" b="b" t="t" l="l"/>
              <a:pathLst>
                <a:path h="2059886" w="3275693">
                  <a:moveTo>
                    <a:pt x="31746" y="0"/>
                  </a:moveTo>
                  <a:lnTo>
                    <a:pt x="3243947" y="0"/>
                  </a:lnTo>
                  <a:cubicBezTo>
                    <a:pt x="3261480" y="0"/>
                    <a:pt x="3275693" y="14213"/>
                    <a:pt x="3275693" y="31746"/>
                  </a:cubicBezTo>
                  <a:lnTo>
                    <a:pt x="3275693" y="2028141"/>
                  </a:lnTo>
                  <a:cubicBezTo>
                    <a:pt x="3275693" y="2045673"/>
                    <a:pt x="3261480" y="2059886"/>
                    <a:pt x="3243947" y="2059886"/>
                  </a:cubicBezTo>
                  <a:lnTo>
                    <a:pt x="31746" y="2059886"/>
                  </a:lnTo>
                  <a:cubicBezTo>
                    <a:pt x="14213" y="2059886"/>
                    <a:pt x="0" y="2045673"/>
                    <a:pt x="0" y="2028141"/>
                  </a:cubicBezTo>
                  <a:lnTo>
                    <a:pt x="0" y="31746"/>
                  </a:lnTo>
                  <a:cubicBezTo>
                    <a:pt x="0" y="14213"/>
                    <a:pt x="14213" y="0"/>
                    <a:pt x="31746" y="0"/>
                  </a:cubicBezTo>
                  <a:close/>
                </a:path>
              </a:pathLst>
            </a:custGeom>
            <a:solidFill>
              <a:srgbClr val="3F3E3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275693" cy="20979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517470" y="914400"/>
            <a:ext cx="12437395" cy="7821132"/>
          </a:xfrm>
          <a:custGeom>
            <a:avLst/>
            <a:gdLst/>
            <a:ahLst/>
            <a:cxnLst/>
            <a:rect r="r" b="b" t="t" l="l"/>
            <a:pathLst>
              <a:path h="7821132" w="12437395">
                <a:moveTo>
                  <a:pt x="0" y="0"/>
                </a:moveTo>
                <a:lnTo>
                  <a:pt x="12437396" y="0"/>
                </a:lnTo>
                <a:lnTo>
                  <a:pt x="12437396" y="7821132"/>
                </a:lnTo>
                <a:lnTo>
                  <a:pt x="0" y="782113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32019" t="0" r="-31494" b="-15549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845989" y="-19050"/>
            <a:ext cx="12596021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 spc="60">
                <a:solidFill>
                  <a:srgbClr val="000000"/>
                </a:solidFill>
                <a:latin typeface="Sansation Bold"/>
                <a:ea typeface="Sansation Bold"/>
                <a:cs typeface="Sansation Bold"/>
                <a:sym typeface="Sansation Bold"/>
              </a:rPr>
              <a:t>DATABASE MODEL (DIAGRAM 3)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72093" y="8668857"/>
            <a:ext cx="10569918" cy="1986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 spc="63">
                <a:solidFill>
                  <a:srgbClr val="3F3E3A"/>
                </a:solidFill>
                <a:latin typeface="Clear Sans"/>
                <a:ea typeface="Clear Sans"/>
                <a:cs typeface="Clear Sans"/>
                <a:sym typeface="Clear Sans"/>
              </a:rPr>
              <a:t>Entities: Users, Tasks, Projects, Reminders, and Project_employees.</a:t>
            </a:r>
          </a:p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 spc="63">
                <a:solidFill>
                  <a:srgbClr val="3F3E3A"/>
                </a:solidFill>
                <a:latin typeface="Clear Sans"/>
                <a:ea typeface="Clear Sans"/>
                <a:cs typeface="Clear Sans"/>
                <a:sym typeface="Clear Sans"/>
              </a:rPr>
              <a:t>Relationships: Users manage projects, assign tasks, and are on project teams. Projects contain tasks. Tasks have reminders.</a:t>
            </a:r>
          </a:p>
          <a:p>
            <a:pPr algn="just" marL="453390" indent="-226695" lvl="1">
              <a:lnSpc>
                <a:spcPts val="3150"/>
              </a:lnSpc>
              <a:spcBef>
                <a:spcPct val="0"/>
              </a:spcBef>
              <a:buFont typeface="Arial"/>
              <a:buChar char="•"/>
            </a:pPr>
            <a:r>
              <a:rPr lang="en-US" sz="2100" spc="63">
                <a:solidFill>
                  <a:srgbClr val="3F3E3A"/>
                </a:solidFill>
                <a:latin typeface="Clear Sans"/>
                <a:ea typeface="Clear Sans"/>
                <a:cs typeface="Clear Sans"/>
                <a:sym typeface="Clear Sans"/>
              </a:rPr>
              <a:t>P</a:t>
            </a:r>
            <a:r>
              <a:rPr lang="en-US" sz="2100" spc="63">
                <a:solidFill>
                  <a:srgbClr val="3F3E3A"/>
                </a:solidFill>
                <a:latin typeface="Clear Sans"/>
                <a:ea typeface="Clear Sans"/>
                <a:cs typeface="Clear Sans"/>
                <a:sym typeface="Clear Sans"/>
              </a:rPr>
              <a:t>urpose: This model streamlines task and project management for users.</a:t>
            </a:r>
          </a:p>
          <a:p>
            <a:pPr algn="just" marL="0" indent="0" lvl="0">
              <a:lnSpc>
                <a:spcPts val="315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31678" y="3593007"/>
            <a:ext cx="3443764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Fig:Entity Relationship</a:t>
            </a:r>
            <a:r>
              <a:rPr lang="en-US" b="true" sz="2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00087" y="7557666"/>
            <a:ext cx="3596109" cy="3596109"/>
          </a:xfrm>
          <a:custGeom>
            <a:avLst/>
            <a:gdLst/>
            <a:ahLst/>
            <a:cxnLst/>
            <a:rect r="r" b="b" t="t" l="l"/>
            <a:pathLst>
              <a:path h="3596109" w="3596109">
                <a:moveTo>
                  <a:pt x="0" y="0"/>
                </a:moveTo>
                <a:lnTo>
                  <a:pt x="3596108" y="0"/>
                </a:lnTo>
                <a:lnTo>
                  <a:pt x="3596108" y="3596109"/>
                </a:lnTo>
                <a:lnTo>
                  <a:pt x="0" y="3596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336122" y="-1528762"/>
            <a:ext cx="4149223" cy="4149223"/>
          </a:xfrm>
          <a:custGeom>
            <a:avLst/>
            <a:gdLst/>
            <a:ahLst/>
            <a:cxnLst/>
            <a:rect r="r" b="b" t="t" l="l"/>
            <a:pathLst>
              <a:path h="4149223" w="4149223">
                <a:moveTo>
                  <a:pt x="4149223" y="4149223"/>
                </a:moveTo>
                <a:lnTo>
                  <a:pt x="0" y="4149223"/>
                </a:lnTo>
                <a:lnTo>
                  <a:pt x="0" y="0"/>
                </a:lnTo>
                <a:lnTo>
                  <a:pt x="4149223" y="0"/>
                </a:lnTo>
                <a:lnTo>
                  <a:pt x="4149223" y="414922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30668" y="-563061"/>
            <a:ext cx="3293680" cy="2587036"/>
          </a:xfrm>
          <a:custGeom>
            <a:avLst/>
            <a:gdLst/>
            <a:ahLst/>
            <a:cxnLst/>
            <a:rect r="r" b="b" t="t" l="l"/>
            <a:pathLst>
              <a:path h="2587036" w="3293680">
                <a:moveTo>
                  <a:pt x="0" y="0"/>
                </a:moveTo>
                <a:lnTo>
                  <a:pt x="3293680" y="0"/>
                </a:lnTo>
                <a:lnTo>
                  <a:pt x="3293680" y="2587036"/>
                </a:lnTo>
                <a:lnTo>
                  <a:pt x="0" y="25870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80171" y="7655773"/>
            <a:ext cx="3216752" cy="3205055"/>
          </a:xfrm>
          <a:custGeom>
            <a:avLst/>
            <a:gdLst/>
            <a:ahLst/>
            <a:cxnLst/>
            <a:rect r="r" b="b" t="t" l="l"/>
            <a:pathLst>
              <a:path h="3205055" w="3216752">
                <a:moveTo>
                  <a:pt x="0" y="0"/>
                </a:moveTo>
                <a:lnTo>
                  <a:pt x="3216752" y="0"/>
                </a:lnTo>
                <a:lnTo>
                  <a:pt x="3216752" y="3205054"/>
                </a:lnTo>
                <a:lnTo>
                  <a:pt x="0" y="32050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210842" y="8267583"/>
            <a:ext cx="2096915" cy="682451"/>
          </a:xfrm>
          <a:custGeom>
            <a:avLst/>
            <a:gdLst/>
            <a:ahLst/>
            <a:cxnLst/>
            <a:rect r="r" b="b" t="t" l="l"/>
            <a:pathLst>
              <a:path h="682451" w="2096915">
                <a:moveTo>
                  <a:pt x="0" y="0"/>
                </a:moveTo>
                <a:lnTo>
                  <a:pt x="2096916" y="0"/>
                </a:lnTo>
                <a:lnTo>
                  <a:pt x="2096916" y="682450"/>
                </a:lnTo>
                <a:lnTo>
                  <a:pt x="0" y="6824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30668" y="1427489"/>
            <a:ext cx="2179849" cy="1192972"/>
          </a:xfrm>
          <a:custGeom>
            <a:avLst/>
            <a:gdLst/>
            <a:ahLst/>
            <a:cxnLst/>
            <a:rect r="r" b="b" t="t" l="l"/>
            <a:pathLst>
              <a:path h="1192972" w="2179849">
                <a:moveTo>
                  <a:pt x="0" y="0"/>
                </a:moveTo>
                <a:lnTo>
                  <a:pt x="2179849" y="0"/>
                </a:lnTo>
                <a:lnTo>
                  <a:pt x="2179849" y="1192972"/>
                </a:lnTo>
                <a:lnTo>
                  <a:pt x="0" y="11929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757891" y="-19050"/>
            <a:ext cx="10176430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 spc="60">
                <a:solidFill>
                  <a:srgbClr val="000000"/>
                </a:solidFill>
                <a:latin typeface="Sansation Bold"/>
                <a:ea typeface="Sansation Bold"/>
                <a:cs typeface="Sansation Bold"/>
                <a:sym typeface="Sansation Bold"/>
              </a:rPr>
              <a:t>WORKFLOW (DIAGRAM 4)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4065589" y="730457"/>
            <a:ext cx="6069830" cy="9347525"/>
            <a:chOff x="0" y="0"/>
            <a:chExt cx="1598638" cy="24619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98638" cy="2461900"/>
            </a:xfrm>
            <a:custGeom>
              <a:avLst/>
              <a:gdLst/>
              <a:ahLst/>
              <a:cxnLst/>
              <a:rect r="r" b="b" t="t" l="l"/>
              <a:pathLst>
                <a:path h="2461900" w="1598638">
                  <a:moveTo>
                    <a:pt x="65049" y="0"/>
                  </a:moveTo>
                  <a:lnTo>
                    <a:pt x="1533589" y="0"/>
                  </a:lnTo>
                  <a:cubicBezTo>
                    <a:pt x="1550841" y="0"/>
                    <a:pt x="1567387" y="6853"/>
                    <a:pt x="1579586" y="19052"/>
                  </a:cubicBezTo>
                  <a:cubicBezTo>
                    <a:pt x="1591785" y="31252"/>
                    <a:pt x="1598638" y="47797"/>
                    <a:pt x="1598638" y="65049"/>
                  </a:cubicBezTo>
                  <a:lnTo>
                    <a:pt x="1598638" y="2396850"/>
                  </a:lnTo>
                  <a:cubicBezTo>
                    <a:pt x="1598638" y="2414102"/>
                    <a:pt x="1591785" y="2430648"/>
                    <a:pt x="1579586" y="2442847"/>
                  </a:cubicBezTo>
                  <a:cubicBezTo>
                    <a:pt x="1567387" y="2455046"/>
                    <a:pt x="1550841" y="2461900"/>
                    <a:pt x="1533589" y="2461900"/>
                  </a:cubicBezTo>
                  <a:lnTo>
                    <a:pt x="65049" y="2461900"/>
                  </a:lnTo>
                  <a:cubicBezTo>
                    <a:pt x="29124" y="2461900"/>
                    <a:pt x="0" y="2432776"/>
                    <a:pt x="0" y="2396850"/>
                  </a:cubicBezTo>
                  <a:lnTo>
                    <a:pt x="0" y="65049"/>
                  </a:lnTo>
                  <a:cubicBezTo>
                    <a:pt x="0" y="29124"/>
                    <a:pt x="29124" y="0"/>
                    <a:pt x="65049" y="0"/>
                  </a:cubicBezTo>
                  <a:close/>
                </a:path>
              </a:pathLst>
            </a:custGeom>
            <a:solidFill>
              <a:srgbClr val="3F3E3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598638" cy="2500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4065589" y="789028"/>
            <a:ext cx="6069830" cy="9288954"/>
          </a:xfrm>
          <a:custGeom>
            <a:avLst/>
            <a:gdLst/>
            <a:ahLst/>
            <a:cxnLst/>
            <a:rect r="r" b="b" t="t" l="l"/>
            <a:pathLst>
              <a:path h="9288954" w="6069830">
                <a:moveTo>
                  <a:pt x="0" y="0"/>
                </a:moveTo>
                <a:lnTo>
                  <a:pt x="6069831" y="0"/>
                </a:lnTo>
                <a:lnTo>
                  <a:pt x="6069831" y="9288954"/>
                </a:lnTo>
                <a:lnTo>
                  <a:pt x="0" y="9288954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-8422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135420" y="1699260"/>
            <a:ext cx="6075423" cy="8787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50"/>
              </a:lnSpc>
            </a:pPr>
          </a:p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 spc="63">
                <a:solidFill>
                  <a:srgbClr val="3F3E3A"/>
                </a:solidFill>
                <a:latin typeface="Clear Sans"/>
                <a:ea typeface="Clear Sans"/>
                <a:cs typeface="Clear Sans"/>
                <a:sym typeface="Clear Sans"/>
              </a:rPr>
              <a:t>Task Initiation: A User sends a "Task" command to the Bot.</a:t>
            </a:r>
          </a:p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 spc="63">
                <a:solidFill>
                  <a:srgbClr val="3F3E3A"/>
                </a:solidFill>
                <a:latin typeface="Clear Sans"/>
                <a:ea typeface="Clear Sans"/>
                <a:cs typeface="Clear Sans"/>
                <a:sym typeface="Clear Sans"/>
              </a:rPr>
              <a:t>Data Collection: The Bot interacts with a Scene to prompt the user for task details (name, description, due date, assignee, priority) in a loop.</a:t>
            </a:r>
          </a:p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 spc="63">
                <a:solidFill>
                  <a:srgbClr val="3F3E3A"/>
                </a:solidFill>
                <a:latin typeface="Clear Sans"/>
                <a:ea typeface="Clear Sans"/>
                <a:cs typeface="Clear Sans"/>
                <a:sym typeface="Clear Sans"/>
              </a:rPr>
              <a:t>Validation &amp; Payload: The Scene performs data validation and prepares the task data into a payload.</a:t>
            </a:r>
          </a:p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 spc="63">
                <a:solidFill>
                  <a:srgbClr val="3F3E3A"/>
                </a:solidFill>
                <a:latin typeface="Clear Sans"/>
                <a:ea typeface="Clear Sans"/>
                <a:cs typeface="Clear Sans"/>
                <a:sym typeface="Clear Sans"/>
              </a:rPr>
              <a:t>Database Interaction: The Scene attempts to create the new task in the Database.</a:t>
            </a:r>
          </a:p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 spc="63">
                <a:solidFill>
                  <a:srgbClr val="3F3E3A"/>
                </a:solidFill>
                <a:latin typeface="Clear Sans"/>
                <a:ea typeface="Clear Sans"/>
                <a:cs typeface="Clear Sans"/>
                <a:sym typeface="Clear Sans"/>
              </a:rPr>
              <a:t>Success/Error Handling:</a:t>
            </a:r>
          </a:p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 spc="63">
                <a:solidFill>
                  <a:srgbClr val="3F3E3A"/>
                </a:solidFill>
                <a:latin typeface="Clear Sans"/>
                <a:ea typeface="Clear Sans"/>
                <a:cs typeface="Clear Sans"/>
                <a:sym typeface="Clear Sans"/>
              </a:rPr>
              <a:t>On Success: The Database responds with the new task ID. The Scene notifies the Bot, which confirms success to the User and sends a notification to the assigned Employee.</a:t>
            </a:r>
          </a:p>
          <a:p>
            <a:pPr algn="just" marL="453390" indent="-226695" lvl="1">
              <a:lnSpc>
                <a:spcPts val="3150"/>
              </a:lnSpc>
              <a:spcBef>
                <a:spcPct val="0"/>
              </a:spcBef>
              <a:buFont typeface="Arial"/>
              <a:buChar char="•"/>
            </a:pPr>
            <a:r>
              <a:rPr lang="en-US" sz="2100" spc="63">
                <a:solidFill>
                  <a:srgbClr val="3F3E3A"/>
                </a:solidFill>
                <a:latin typeface="Clear Sans"/>
                <a:ea typeface="Clear Sans"/>
                <a:cs typeface="Clear Sans"/>
                <a:sym typeface="Clear Sans"/>
              </a:rPr>
              <a:t>On Error: The Database sends an error. The Scene informs the Bot, which then sends a failure message back to the User.</a:t>
            </a:r>
          </a:p>
          <a:p>
            <a:pPr algn="just" marL="0" indent="0" lvl="0">
              <a:lnSpc>
                <a:spcPts val="315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819106" y="1369695"/>
            <a:ext cx="283333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Fig:UML</a:t>
            </a:r>
            <a:r>
              <a:rPr lang="en-US" b="true" sz="2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Sequence: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00087" y="7557666"/>
            <a:ext cx="3596109" cy="3596109"/>
          </a:xfrm>
          <a:custGeom>
            <a:avLst/>
            <a:gdLst/>
            <a:ahLst/>
            <a:cxnLst/>
            <a:rect r="r" b="b" t="t" l="l"/>
            <a:pathLst>
              <a:path h="3596109" w="3596109">
                <a:moveTo>
                  <a:pt x="0" y="0"/>
                </a:moveTo>
                <a:lnTo>
                  <a:pt x="3596108" y="0"/>
                </a:lnTo>
                <a:lnTo>
                  <a:pt x="3596108" y="3596109"/>
                </a:lnTo>
                <a:lnTo>
                  <a:pt x="0" y="3596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336122" y="-1528762"/>
            <a:ext cx="4149223" cy="4149223"/>
          </a:xfrm>
          <a:custGeom>
            <a:avLst/>
            <a:gdLst/>
            <a:ahLst/>
            <a:cxnLst/>
            <a:rect r="r" b="b" t="t" l="l"/>
            <a:pathLst>
              <a:path h="4149223" w="4149223">
                <a:moveTo>
                  <a:pt x="4149223" y="4149223"/>
                </a:moveTo>
                <a:lnTo>
                  <a:pt x="0" y="4149223"/>
                </a:lnTo>
                <a:lnTo>
                  <a:pt x="0" y="0"/>
                </a:lnTo>
                <a:lnTo>
                  <a:pt x="4149223" y="0"/>
                </a:lnTo>
                <a:lnTo>
                  <a:pt x="4149223" y="414922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00087" y="-563061"/>
            <a:ext cx="3293680" cy="2587036"/>
          </a:xfrm>
          <a:custGeom>
            <a:avLst/>
            <a:gdLst/>
            <a:ahLst/>
            <a:cxnLst/>
            <a:rect r="r" b="b" t="t" l="l"/>
            <a:pathLst>
              <a:path h="2587036" w="3293680">
                <a:moveTo>
                  <a:pt x="0" y="0"/>
                </a:moveTo>
                <a:lnTo>
                  <a:pt x="3293679" y="0"/>
                </a:lnTo>
                <a:lnTo>
                  <a:pt x="3293679" y="2587036"/>
                </a:lnTo>
                <a:lnTo>
                  <a:pt x="0" y="25870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20253" y="7788247"/>
            <a:ext cx="3216752" cy="3205055"/>
          </a:xfrm>
          <a:custGeom>
            <a:avLst/>
            <a:gdLst/>
            <a:ahLst/>
            <a:cxnLst/>
            <a:rect r="r" b="b" t="t" l="l"/>
            <a:pathLst>
              <a:path h="3205055" w="3216752">
                <a:moveTo>
                  <a:pt x="0" y="0"/>
                </a:moveTo>
                <a:lnTo>
                  <a:pt x="3216752" y="0"/>
                </a:lnTo>
                <a:lnTo>
                  <a:pt x="3216752" y="3205054"/>
                </a:lnTo>
                <a:lnTo>
                  <a:pt x="0" y="32050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31714" y="8285665"/>
            <a:ext cx="2096915" cy="682451"/>
          </a:xfrm>
          <a:custGeom>
            <a:avLst/>
            <a:gdLst/>
            <a:ahLst/>
            <a:cxnLst/>
            <a:rect r="r" b="b" t="t" l="l"/>
            <a:pathLst>
              <a:path h="682451" w="2096915">
                <a:moveTo>
                  <a:pt x="0" y="0"/>
                </a:moveTo>
                <a:lnTo>
                  <a:pt x="2096915" y="0"/>
                </a:lnTo>
                <a:lnTo>
                  <a:pt x="2096915" y="682451"/>
                </a:lnTo>
                <a:lnTo>
                  <a:pt x="0" y="68245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30668" y="1427489"/>
            <a:ext cx="2179849" cy="1192972"/>
          </a:xfrm>
          <a:custGeom>
            <a:avLst/>
            <a:gdLst/>
            <a:ahLst/>
            <a:cxnLst/>
            <a:rect r="r" b="b" t="t" l="l"/>
            <a:pathLst>
              <a:path h="1192972" w="2179849">
                <a:moveTo>
                  <a:pt x="0" y="0"/>
                </a:moveTo>
                <a:lnTo>
                  <a:pt x="2179849" y="0"/>
                </a:lnTo>
                <a:lnTo>
                  <a:pt x="2179849" y="1192972"/>
                </a:lnTo>
                <a:lnTo>
                  <a:pt x="0" y="11929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606457" y="2762228"/>
            <a:ext cx="14363279" cy="4828200"/>
            <a:chOff x="0" y="0"/>
            <a:chExt cx="3782921" cy="12716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782921" cy="1271625"/>
            </a:xfrm>
            <a:custGeom>
              <a:avLst/>
              <a:gdLst/>
              <a:ahLst/>
              <a:cxnLst/>
              <a:rect r="r" b="b" t="t" l="l"/>
              <a:pathLst>
                <a:path h="1271625" w="3782921">
                  <a:moveTo>
                    <a:pt x="27489" y="0"/>
                  </a:moveTo>
                  <a:lnTo>
                    <a:pt x="3755432" y="0"/>
                  </a:lnTo>
                  <a:cubicBezTo>
                    <a:pt x="3770614" y="0"/>
                    <a:pt x="3782921" y="12307"/>
                    <a:pt x="3782921" y="27489"/>
                  </a:cubicBezTo>
                  <a:lnTo>
                    <a:pt x="3782921" y="1244135"/>
                  </a:lnTo>
                  <a:cubicBezTo>
                    <a:pt x="3782921" y="1251426"/>
                    <a:pt x="3780025" y="1258418"/>
                    <a:pt x="3774870" y="1263573"/>
                  </a:cubicBezTo>
                  <a:cubicBezTo>
                    <a:pt x="3769714" y="1268728"/>
                    <a:pt x="3762722" y="1271625"/>
                    <a:pt x="3755432" y="1271625"/>
                  </a:cubicBezTo>
                  <a:lnTo>
                    <a:pt x="27489" y="1271625"/>
                  </a:lnTo>
                  <a:cubicBezTo>
                    <a:pt x="12307" y="1271625"/>
                    <a:pt x="0" y="1259317"/>
                    <a:pt x="0" y="1244135"/>
                  </a:cubicBezTo>
                  <a:lnTo>
                    <a:pt x="0" y="27489"/>
                  </a:lnTo>
                  <a:cubicBezTo>
                    <a:pt x="0" y="12307"/>
                    <a:pt x="12307" y="0"/>
                    <a:pt x="27489" y="0"/>
                  </a:cubicBezTo>
                  <a:close/>
                </a:path>
              </a:pathLst>
            </a:custGeom>
            <a:solidFill>
              <a:srgbClr val="3F3E3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782921" cy="1309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606457" y="2762228"/>
            <a:ext cx="14363279" cy="4755880"/>
          </a:xfrm>
          <a:custGeom>
            <a:avLst/>
            <a:gdLst/>
            <a:ahLst/>
            <a:cxnLst/>
            <a:rect r="r" b="b" t="t" l="l"/>
            <a:pathLst>
              <a:path h="4755880" w="14363279">
                <a:moveTo>
                  <a:pt x="0" y="0"/>
                </a:moveTo>
                <a:lnTo>
                  <a:pt x="14363279" y="0"/>
                </a:lnTo>
                <a:lnTo>
                  <a:pt x="14363279" y="4755880"/>
                </a:lnTo>
                <a:lnTo>
                  <a:pt x="0" y="475588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4427" t="-20056" r="-9706" b="-32913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381803" y="8431530"/>
            <a:ext cx="6812587" cy="1586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 spc="63">
                <a:solidFill>
                  <a:srgbClr val="3F3E3A"/>
                </a:solidFill>
                <a:latin typeface="Clear Sans"/>
                <a:ea typeface="Clear Sans"/>
                <a:cs typeface="Clear Sans"/>
                <a:sym typeface="Clear Sans"/>
              </a:rPr>
              <a:t>Main entry file: app.js (starts bot).</a:t>
            </a:r>
          </a:p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 spc="63">
                <a:solidFill>
                  <a:srgbClr val="3F3E3A"/>
                </a:solidFill>
                <a:latin typeface="Clear Sans"/>
                <a:ea typeface="Clear Sans"/>
                <a:cs typeface="Clear Sans"/>
                <a:sym typeface="Clear Sans"/>
              </a:rPr>
              <a:t>commands/ folder → handles user inputs.</a:t>
            </a:r>
          </a:p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 spc="63">
                <a:solidFill>
                  <a:srgbClr val="3F3E3A"/>
                </a:solidFill>
                <a:latin typeface="Clear Sans"/>
                <a:ea typeface="Clear Sans"/>
                <a:cs typeface="Clear Sans"/>
                <a:sym typeface="Clear Sans"/>
              </a:rPr>
              <a:t>database/ → manages data persistence.</a:t>
            </a:r>
          </a:p>
          <a:p>
            <a:pPr algn="just" marL="453390" indent="-226695" lvl="1">
              <a:lnSpc>
                <a:spcPts val="3150"/>
              </a:lnSpc>
              <a:spcBef>
                <a:spcPct val="0"/>
              </a:spcBef>
              <a:buFont typeface="Arial"/>
              <a:buChar char="•"/>
            </a:pPr>
            <a:r>
              <a:rPr lang="en-US" sz="2100" spc="63">
                <a:solidFill>
                  <a:srgbClr val="3F3E3A"/>
                </a:solidFill>
                <a:latin typeface="Clear Sans"/>
                <a:ea typeface="Clear Sans"/>
                <a:cs typeface="Clear Sans"/>
                <a:sym typeface="Clear Sans"/>
              </a:rPr>
              <a:t>config.js → environment variables.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91543" y="176125"/>
            <a:ext cx="14988628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 spc="60">
                <a:solidFill>
                  <a:srgbClr val="000000"/>
                </a:solidFill>
                <a:latin typeface="Sansation Bold"/>
                <a:ea typeface="Sansation Bold"/>
                <a:cs typeface="Sansation Bold"/>
                <a:sym typeface="Sansation Bold"/>
              </a:rPr>
              <a:t>PROJECT STRUCTURE (DIAGRAM 5)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534838" y="7571077"/>
            <a:ext cx="450651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Fig:Task</a:t>
            </a:r>
            <a:r>
              <a:rPr lang="en-US" b="true" sz="2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and Project Overview: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00087" y="7557666"/>
            <a:ext cx="3596109" cy="3596109"/>
          </a:xfrm>
          <a:custGeom>
            <a:avLst/>
            <a:gdLst/>
            <a:ahLst/>
            <a:cxnLst/>
            <a:rect r="r" b="b" t="t" l="l"/>
            <a:pathLst>
              <a:path h="3596109" w="3596109">
                <a:moveTo>
                  <a:pt x="0" y="0"/>
                </a:moveTo>
                <a:lnTo>
                  <a:pt x="3596108" y="0"/>
                </a:lnTo>
                <a:lnTo>
                  <a:pt x="3596108" y="3596109"/>
                </a:lnTo>
                <a:lnTo>
                  <a:pt x="0" y="3596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336122" y="-1528762"/>
            <a:ext cx="4149223" cy="4149223"/>
          </a:xfrm>
          <a:custGeom>
            <a:avLst/>
            <a:gdLst/>
            <a:ahLst/>
            <a:cxnLst/>
            <a:rect r="r" b="b" t="t" l="l"/>
            <a:pathLst>
              <a:path h="4149223" w="4149223">
                <a:moveTo>
                  <a:pt x="4149223" y="4149223"/>
                </a:moveTo>
                <a:lnTo>
                  <a:pt x="0" y="4149223"/>
                </a:lnTo>
                <a:lnTo>
                  <a:pt x="0" y="0"/>
                </a:lnTo>
                <a:lnTo>
                  <a:pt x="4149223" y="0"/>
                </a:lnTo>
                <a:lnTo>
                  <a:pt x="4149223" y="414922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97659" y="-563061"/>
            <a:ext cx="3293680" cy="2587036"/>
          </a:xfrm>
          <a:custGeom>
            <a:avLst/>
            <a:gdLst/>
            <a:ahLst/>
            <a:cxnLst/>
            <a:rect r="r" b="b" t="t" l="l"/>
            <a:pathLst>
              <a:path h="2587036" w="3293680">
                <a:moveTo>
                  <a:pt x="0" y="0"/>
                </a:moveTo>
                <a:lnTo>
                  <a:pt x="3293680" y="0"/>
                </a:lnTo>
                <a:lnTo>
                  <a:pt x="3293680" y="2587036"/>
                </a:lnTo>
                <a:lnTo>
                  <a:pt x="0" y="25870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20253" y="7788247"/>
            <a:ext cx="3216752" cy="3205055"/>
          </a:xfrm>
          <a:custGeom>
            <a:avLst/>
            <a:gdLst/>
            <a:ahLst/>
            <a:cxnLst/>
            <a:rect r="r" b="b" t="t" l="l"/>
            <a:pathLst>
              <a:path h="3205055" w="3216752">
                <a:moveTo>
                  <a:pt x="0" y="0"/>
                </a:moveTo>
                <a:lnTo>
                  <a:pt x="3216752" y="0"/>
                </a:lnTo>
                <a:lnTo>
                  <a:pt x="3216752" y="3205054"/>
                </a:lnTo>
                <a:lnTo>
                  <a:pt x="0" y="32050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31714" y="8285665"/>
            <a:ext cx="2096915" cy="682451"/>
          </a:xfrm>
          <a:custGeom>
            <a:avLst/>
            <a:gdLst/>
            <a:ahLst/>
            <a:cxnLst/>
            <a:rect r="r" b="b" t="t" l="l"/>
            <a:pathLst>
              <a:path h="682451" w="2096915">
                <a:moveTo>
                  <a:pt x="0" y="0"/>
                </a:moveTo>
                <a:lnTo>
                  <a:pt x="2096915" y="0"/>
                </a:lnTo>
                <a:lnTo>
                  <a:pt x="2096915" y="682451"/>
                </a:lnTo>
                <a:lnTo>
                  <a:pt x="0" y="68245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30668" y="1427489"/>
            <a:ext cx="2179849" cy="1192972"/>
          </a:xfrm>
          <a:custGeom>
            <a:avLst/>
            <a:gdLst/>
            <a:ahLst/>
            <a:cxnLst/>
            <a:rect r="r" b="b" t="t" l="l"/>
            <a:pathLst>
              <a:path h="1192972" w="2179849">
                <a:moveTo>
                  <a:pt x="0" y="0"/>
                </a:moveTo>
                <a:lnTo>
                  <a:pt x="2179849" y="0"/>
                </a:lnTo>
                <a:lnTo>
                  <a:pt x="2179849" y="1192972"/>
                </a:lnTo>
                <a:lnTo>
                  <a:pt x="0" y="11929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3701392" y="914400"/>
            <a:ext cx="5739204" cy="9251857"/>
            <a:chOff x="0" y="0"/>
            <a:chExt cx="1511560" cy="24367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11560" cy="2436703"/>
            </a:xfrm>
            <a:custGeom>
              <a:avLst/>
              <a:gdLst/>
              <a:ahLst/>
              <a:cxnLst/>
              <a:rect r="r" b="b" t="t" l="l"/>
              <a:pathLst>
                <a:path h="2436703" w="1511560">
                  <a:moveTo>
                    <a:pt x="68797" y="0"/>
                  </a:moveTo>
                  <a:lnTo>
                    <a:pt x="1442763" y="0"/>
                  </a:lnTo>
                  <a:cubicBezTo>
                    <a:pt x="1461009" y="0"/>
                    <a:pt x="1478508" y="7248"/>
                    <a:pt x="1491410" y="20150"/>
                  </a:cubicBezTo>
                  <a:cubicBezTo>
                    <a:pt x="1504312" y="33052"/>
                    <a:pt x="1511560" y="50551"/>
                    <a:pt x="1511560" y="68797"/>
                  </a:cubicBezTo>
                  <a:lnTo>
                    <a:pt x="1511560" y="2367907"/>
                  </a:lnTo>
                  <a:cubicBezTo>
                    <a:pt x="1511560" y="2405902"/>
                    <a:pt x="1480759" y="2436703"/>
                    <a:pt x="1442763" y="2436703"/>
                  </a:cubicBezTo>
                  <a:lnTo>
                    <a:pt x="68797" y="2436703"/>
                  </a:lnTo>
                  <a:cubicBezTo>
                    <a:pt x="30801" y="2436703"/>
                    <a:pt x="0" y="2405902"/>
                    <a:pt x="0" y="2367907"/>
                  </a:cubicBezTo>
                  <a:lnTo>
                    <a:pt x="0" y="68797"/>
                  </a:lnTo>
                  <a:cubicBezTo>
                    <a:pt x="0" y="30801"/>
                    <a:pt x="30801" y="0"/>
                    <a:pt x="68797" y="0"/>
                  </a:cubicBezTo>
                  <a:close/>
                </a:path>
              </a:pathLst>
            </a:custGeom>
            <a:solidFill>
              <a:srgbClr val="3F3E3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511560" cy="24748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869220" y="914400"/>
            <a:ext cx="5331637" cy="9149738"/>
          </a:xfrm>
          <a:custGeom>
            <a:avLst/>
            <a:gdLst/>
            <a:ahLst/>
            <a:cxnLst/>
            <a:rect r="r" b="b" t="t" l="l"/>
            <a:pathLst>
              <a:path h="9149738" w="5331637">
                <a:moveTo>
                  <a:pt x="0" y="0"/>
                </a:moveTo>
                <a:lnTo>
                  <a:pt x="5331637" y="0"/>
                </a:lnTo>
                <a:lnTo>
                  <a:pt x="5331637" y="9149738"/>
                </a:lnTo>
                <a:lnTo>
                  <a:pt x="0" y="914973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143406" t="0" r="-14260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299372" y="-19050"/>
            <a:ext cx="11689257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 spc="60">
                <a:solidFill>
                  <a:srgbClr val="000000"/>
                </a:solidFill>
                <a:latin typeface="Sansation Bold"/>
                <a:ea typeface="Sansation Bold"/>
                <a:cs typeface="Sansation Bold"/>
                <a:sym typeface="Sansation Bold"/>
              </a:rPr>
              <a:t>USER FLOW (DIAGRAM 6)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155077" y="3098350"/>
            <a:ext cx="5965176" cy="5187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 spc="63">
                <a:solidFill>
                  <a:srgbClr val="3F3E3A"/>
                </a:solidFill>
                <a:latin typeface="Clear Sans"/>
                <a:ea typeface="Clear Sans"/>
                <a:cs typeface="Clear Sans"/>
                <a:sym typeface="Clear Sans"/>
              </a:rPr>
              <a:t>Employee initiates a task by logging in and then completing it.</a:t>
            </a:r>
          </a:p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 spc="63">
                <a:solidFill>
                  <a:srgbClr val="3F3E3A"/>
                </a:solidFill>
                <a:latin typeface="Clear Sans"/>
                <a:ea typeface="Clear Sans"/>
                <a:cs typeface="Clear Sans"/>
                <a:sym typeface="Clear Sans"/>
              </a:rPr>
              <a:t>The Bot acts as an intermediary, updating task statuses in the database and notifying the manager.</a:t>
            </a:r>
          </a:p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 spc="63">
                <a:solidFill>
                  <a:srgbClr val="3F3E3A"/>
                </a:solidFill>
                <a:latin typeface="Clear Sans"/>
                <a:ea typeface="Clear Sans"/>
                <a:cs typeface="Clear Sans"/>
                <a:sym typeface="Clear Sans"/>
              </a:rPr>
              <a:t>The Manager reviews and approves the completed task.</a:t>
            </a:r>
          </a:p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 spc="63">
                <a:solidFill>
                  <a:srgbClr val="3F3E3A"/>
                </a:solidFill>
                <a:latin typeface="Clear Sans"/>
                <a:ea typeface="Clear Sans"/>
                <a:cs typeface="Clear Sans"/>
                <a:sym typeface="Clear Sans"/>
              </a:rPr>
              <a:t>The Database stores and updates all the task information, including status and approvals.</a:t>
            </a:r>
          </a:p>
          <a:p>
            <a:pPr algn="just" marL="453390" indent="-226695" lvl="1">
              <a:lnSpc>
                <a:spcPts val="3150"/>
              </a:lnSpc>
              <a:spcBef>
                <a:spcPct val="0"/>
              </a:spcBef>
              <a:buFont typeface="Arial"/>
              <a:buChar char="•"/>
            </a:pPr>
            <a:r>
              <a:rPr lang="en-US" sz="2100" spc="63">
                <a:solidFill>
                  <a:srgbClr val="3F3E3A"/>
                </a:solidFill>
                <a:latin typeface="Clear Sans"/>
                <a:ea typeface="Clear Sans"/>
                <a:cs typeface="Clear Sans"/>
                <a:sym typeface="Clear Sans"/>
              </a:rPr>
              <a:t>Provides complete cycle from user action to system response.</a:t>
            </a:r>
          </a:p>
          <a:p>
            <a:pPr algn="just" marL="0" indent="0" lvl="0">
              <a:lnSpc>
                <a:spcPts val="315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729481" y="2582361"/>
            <a:ext cx="3606641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Fig:User</a:t>
            </a:r>
            <a:r>
              <a:rPr lang="en-US" b="true" sz="2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Flow Sequence: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00087" y="7557666"/>
            <a:ext cx="3596109" cy="3596109"/>
          </a:xfrm>
          <a:custGeom>
            <a:avLst/>
            <a:gdLst/>
            <a:ahLst/>
            <a:cxnLst/>
            <a:rect r="r" b="b" t="t" l="l"/>
            <a:pathLst>
              <a:path h="3596109" w="3596109">
                <a:moveTo>
                  <a:pt x="0" y="0"/>
                </a:moveTo>
                <a:lnTo>
                  <a:pt x="3596108" y="0"/>
                </a:lnTo>
                <a:lnTo>
                  <a:pt x="3596108" y="3596109"/>
                </a:lnTo>
                <a:lnTo>
                  <a:pt x="0" y="3596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336122" y="-1528762"/>
            <a:ext cx="4149223" cy="4149223"/>
          </a:xfrm>
          <a:custGeom>
            <a:avLst/>
            <a:gdLst/>
            <a:ahLst/>
            <a:cxnLst/>
            <a:rect r="r" b="b" t="t" l="l"/>
            <a:pathLst>
              <a:path h="4149223" w="4149223">
                <a:moveTo>
                  <a:pt x="4149223" y="4149223"/>
                </a:moveTo>
                <a:lnTo>
                  <a:pt x="0" y="4149223"/>
                </a:lnTo>
                <a:lnTo>
                  <a:pt x="0" y="0"/>
                </a:lnTo>
                <a:lnTo>
                  <a:pt x="4149223" y="0"/>
                </a:lnTo>
                <a:lnTo>
                  <a:pt x="4149223" y="414922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97659" y="-563061"/>
            <a:ext cx="3293680" cy="2587036"/>
          </a:xfrm>
          <a:custGeom>
            <a:avLst/>
            <a:gdLst/>
            <a:ahLst/>
            <a:cxnLst/>
            <a:rect r="r" b="b" t="t" l="l"/>
            <a:pathLst>
              <a:path h="2587036" w="3293680">
                <a:moveTo>
                  <a:pt x="0" y="0"/>
                </a:moveTo>
                <a:lnTo>
                  <a:pt x="3293680" y="0"/>
                </a:lnTo>
                <a:lnTo>
                  <a:pt x="3293680" y="2587036"/>
                </a:lnTo>
                <a:lnTo>
                  <a:pt x="0" y="25870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20253" y="7788247"/>
            <a:ext cx="3216752" cy="3205055"/>
          </a:xfrm>
          <a:custGeom>
            <a:avLst/>
            <a:gdLst/>
            <a:ahLst/>
            <a:cxnLst/>
            <a:rect r="r" b="b" t="t" l="l"/>
            <a:pathLst>
              <a:path h="3205055" w="3216752">
                <a:moveTo>
                  <a:pt x="0" y="0"/>
                </a:moveTo>
                <a:lnTo>
                  <a:pt x="3216752" y="0"/>
                </a:lnTo>
                <a:lnTo>
                  <a:pt x="3216752" y="3205054"/>
                </a:lnTo>
                <a:lnTo>
                  <a:pt x="0" y="32050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31714" y="8285665"/>
            <a:ext cx="2096915" cy="682451"/>
          </a:xfrm>
          <a:custGeom>
            <a:avLst/>
            <a:gdLst/>
            <a:ahLst/>
            <a:cxnLst/>
            <a:rect r="r" b="b" t="t" l="l"/>
            <a:pathLst>
              <a:path h="682451" w="2096915">
                <a:moveTo>
                  <a:pt x="0" y="0"/>
                </a:moveTo>
                <a:lnTo>
                  <a:pt x="2096915" y="0"/>
                </a:lnTo>
                <a:lnTo>
                  <a:pt x="2096915" y="682451"/>
                </a:lnTo>
                <a:lnTo>
                  <a:pt x="0" y="68245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30668" y="1427489"/>
            <a:ext cx="2179849" cy="1192972"/>
          </a:xfrm>
          <a:custGeom>
            <a:avLst/>
            <a:gdLst/>
            <a:ahLst/>
            <a:cxnLst/>
            <a:rect r="r" b="b" t="t" l="l"/>
            <a:pathLst>
              <a:path h="1192972" w="2179849">
                <a:moveTo>
                  <a:pt x="0" y="0"/>
                </a:moveTo>
                <a:lnTo>
                  <a:pt x="2179849" y="0"/>
                </a:lnTo>
                <a:lnTo>
                  <a:pt x="2179849" y="1192972"/>
                </a:lnTo>
                <a:lnTo>
                  <a:pt x="0" y="11929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971105" y="4968240"/>
            <a:ext cx="8345790" cy="1586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 spc="63">
                <a:solidFill>
                  <a:srgbClr val="3F3E3A"/>
                </a:solidFill>
                <a:latin typeface="Clear Sans"/>
                <a:ea typeface="Clear Sans"/>
                <a:cs typeface="Clear Sans"/>
                <a:sym typeface="Clear Sans"/>
              </a:rPr>
              <a:t>Completed study of the Telegram Task Management Bot.</a:t>
            </a:r>
          </a:p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 spc="63">
                <a:solidFill>
                  <a:srgbClr val="3F3E3A"/>
                </a:solidFill>
                <a:latin typeface="Clear Sans"/>
                <a:ea typeface="Clear Sans"/>
                <a:cs typeface="Clear Sans"/>
                <a:sym typeface="Clear Sans"/>
              </a:rPr>
              <a:t>Understood architecture, workflows, and database structure.</a:t>
            </a:r>
          </a:p>
          <a:p>
            <a:pPr algn="just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 spc="63">
                <a:solidFill>
                  <a:srgbClr val="3F3E3A"/>
                </a:solidFill>
                <a:latin typeface="Clear Sans"/>
                <a:ea typeface="Clear Sans"/>
                <a:cs typeface="Clear Sans"/>
                <a:sym typeface="Clear Sans"/>
              </a:rPr>
              <a:t>Created diagrams to document findings.</a:t>
            </a:r>
          </a:p>
          <a:p>
            <a:pPr algn="just" marL="453390" indent="-226695" lvl="1">
              <a:lnSpc>
                <a:spcPts val="3150"/>
              </a:lnSpc>
              <a:spcBef>
                <a:spcPct val="0"/>
              </a:spcBef>
              <a:buFont typeface="Arial"/>
              <a:buChar char="•"/>
            </a:pPr>
            <a:r>
              <a:rPr lang="en-US" sz="2100" spc="63">
                <a:solidFill>
                  <a:srgbClr val="3F3E3A"/>
                </a:solidFill>
                <a:latin typeface="Clear Sans"/>
                <a:ea typeface="Clear Sans"/>
                <a:cs typeface="Clear Sans"/>
                <a:sym typeface="Clear Sans"/>
              </a:rPr>
              <a:t>✅ Task successfully completed.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99372" y="182488"/>
            <a:ext cx="11689257" cy="275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b="true" sz="9000" spc="89">
                <a:solidFill>
                  <a:srgbClr val="000000"/>
                </a:solidFill>
                <a:latin typeface="Sansation Bold"/>
                <a:ea typeface="Sansation Bold"/>
                <a:cs typeface="Sansation Bold"/>
                <a:sym typeface="Sansation Bold"/>
              </a:rPr>
              <a:t>CONCLUSION &amp; LEARNINGS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DAGxtdERPFg</dc:identifier>
  <dcterms:modified xsi:type="dcterms:W3CDTF">2011-08-01T06:04:30Z</dcterms:modified>
  <cp:revision>1</cp:revision>
  <dc:title>TelegramBotStudy</dc:title>
</cp:coreProperties>
</file>