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23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4" r:id="rId6"/>
    <p:sldId id="267" r:id="rId7"/>
    <p:sldId id="268" r:id="rId8"/>
    <p:sldId id="269" r:id="rId9"/>
    <p:sldId id="270" r:id="rId10"/>
    <p:sldId id="259" r:id="rId11"/>
    <p:sldId id="271" r:id="rId12"/>
    <p:sldId id="272" r:id="rId13"/>
    <p:sldId id="274" r:id="rId14"/>
    <p:sldId id="273" r:id="rId15"/>
    <p:sldId id="275" r:id="rId16"/>
    <p:sldId id="276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88BA9-32EA-4093-96B7-6C19E2019FB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E7BA1A-8A01-4DDC-BDFC-8D5F351DF7ED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Merged Dataset_1 and Dataset_2 </a:t>
          </a:r>
          <a:endParaRPr lang="en-US" dirty="0"/>
        </a:p>
      </dgm:t>
    </dgm:pt>
    <dgm:pt modelId="{7128594B-589F-4363-91FC-C04C595AF48E}" type="parTrans" cxnId="{AC702ADA-6CC6-46F0-AD56-6F9D16A63791}">
      <dgm:prSet/>
      <dgm:spPr/>
      <dgm:t>
        <a:bodyPr/>
        <a:lstStyle/>
        <a:p>
          <a:endParaRPr lang="en-US"/>
        </a:p>
      </dgm:t>
    </dgm:pt>
    <dgm:pt modelId="{409F7652-13E3-4B88-9736-54CE8552C9F9}" type="sibTrans" cxnId="{AC702ADA-6CC6-46F0-AD56-6F9D16A63791}">
      <dgm:prSet/>
      <dgm:spPr/>
      <dgm:t>
        <a:bodyPr/>
        <a:lstStyle/>
        <a:p>
          <a:endParaRPr lang="en-US"/>
        </a:p>
      </dgm:t>
    </dgm:pt>
    <dgm:pt modelId="{B61B98D3-00F3-4395-939E-890AB17BAEAE}">
      <dgm:prSet phldrT="[Text]"/>
      <dgm:spPr/>
      <dgm:t>
        <a:bodyPr/>
        <a:lstStyle/>
        <a:p>
          <a:pPr rtl="0"/>
          <a:r>
            <a: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Concatenated Dataset_3 after handling missing values.</a:t>
          </a:r>
          <a:endParaRPr lang="en-US" dirty="0"/>
        </a:p>
      </dgm:t>
    </dgm:pt>
    <dgm:pt modelId="{D9FE8ED6-6F06-4E24-8D55-1ACB8558F650}" type="parTrans" cxnId="{854EF729-DF18-4826-8FAE-F70F47D47310}">
      <dgm:prSet/>
      <dgm:spPr/>
      <dgm:t>
        <a:bodyPr/>
        <a:lstStyle/>
        <a:p>
          <a:endParaRPr lang="en-US"/>
        </a:p>
      </dgm:t>
    </dgm:pt>
    <dgm:pt modelId="{6AD1D0BE-4CD3-4B58-9375-75A75385578E}" type="sibTrans" cxnId="{854EF729-DF18-4826-8FAE-F70F47D47310}">
      <dgm:prSet/>
      <dgm:spPr/>
      <dgm:t>
        <a:bodyPr/>
        <a:lstStyle/>
        <a:p>
          <a:endParaRPr lang="en-US"/>
        </a:p>
      </dgm:t>
    </dgm:pt>
    <dgm:pt modelId="{3374B423-4BF7-4CA3-9EDC-6A57FB3DABF7}">
      <dgm:prSet phldrT="[Text]"/>
      <dgm:spPr/>
      <dgm:t>
        <a:bodyPr/>
        <a:lstStyle/>
        <a:p>
          <a:pPr rtl="0"/>
          <a:r>
            <a: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Normalized numerical columns </a:t>
          </a:r>
          <a:r>
            <a:rPr lang="en-US" altLang="en-US" dirty="0" smtClean="0">
              <a:solidFill>
                <a:schemeClr val="tx1"/>
              </a:solidFill>
              <a:latin typeface="Arial" panose="020B0604020202020204" pitchFamily="34" charset="0"/>
            </a:rPr>
            <a:t>(temp, humidity, etc.)</a:t>
          </a:r>
          <a:endParaRPr lang="en-US" dirty="0"/>
        </a:p>
      </dgm:t>
    </dgm:pt>
    <dgm:pt modelId="{DAE545FE-A05F-463A-8DDC-B8F237309774}" type="parTrans" cxnId="{768D2FB6-CCD3-475E-BF7B-9CECC0959B0D}">
      <dgm:prSet/>
      <dgm:spPr/>
      <dgm:t>
        <a:bodyPr/>
        <a:lstStyle/>
        <a:p>
          <a:endParaRPr lang="en-US"/>
        </a:p>
      </dgm:t>
    </dgm:pt>
    <dgm:pt modelId="{A12B465E-3683-4DE5-AC02-36B89B24D9C3}" type="sibTrans" cxnId="{768D2FB6-CCD3-475E-BF7B-9CECC0959B0D}">
      <dgm:prSet/>
      <dgm:spPr/>
      <dgm:t>
        <a:bodyPr/>
        <a:lstStyle/>
        <a:p>
          <a:endParaRPr lang="en-US"/>
        </a:p>
      </dgm:t>
    </dgm:pt>
    <dgm:pt modelId="{DD333507-A0BE-4DDE-9961-F6905D10EAB1}">
      <dgm:prSet/>
      <dgm:spPr/>
      <dgm:t>
        <a:bodyPr/>
        <a:lstStyle/>
        <a:p>
          <a:pPr rtl="0"/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Removed outliers using statistical thresholds (e.g., IQR method).</a:t>
          </a:r>
          <a:endParaRPr kumimoji="0" lang="en-US" altLang="en-US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200C3FC-2E67-4771-9CC7-CFBC84BC7BB1}" type="parTrans" cxnId="{CBC8BAC8-B0AF-4A09-8A34-5FADCC8AEAD4}">
      <dgm:prSet/>
      <dgm:spPr/>
      <dgm:t>
        <a:bodyPr/>
        <a:lstStyle/>
        <a:p>
          <a:endParaRPr lang="en-US"/>
        </a:p>
      </dgm:t>
    </dgm:pt>
    <dgm:pt modelId="{5CEFDC18-0E30-4F1D-A9AC-23C8EAECD608}" type="sibTrans" cxnId="{CBC8BAC8-B0AF-4A09-8A34-5FADCC8AEAD4}">
      <dgm:prSet/>
      <dgm:spPr/>
      <dgm:t>
        <a:bodyPr/>
        <a:lstStyle/>
        <a:p>
          <a:endParaRPr lang="en-US"/>
        </a:p>
      </dgm:t>
    </dgm:pt>
    <dgm:pt modelId="{3938C632-119A-4ABC-B1EB-C1B0D6D46E9C}" type="pres">
      <dgm:prSet presAssocID="{34088BA9-32EA-4093-96B7-6C19E2019FB8}" presName="outerComposite" presStyleCnt="0">
        <dgm:presLayoutVars>
          <dgm:chMax val="5"/>
          <dgm:dir/>
          <dgm:resizeHandles val="exact"/>
        </dgm:presLayoutVars>
      </dgm:prSet>
      <dgm:spPr/>
    </dgm:pt>
    <dgm:pt modelId="{70AF9486-0A4D-4A1A-8838-2E8847D72E8A}" type="pres">
      <dgm:prSet presAssocID="{34088BA9-32EA-4093-96B7-6C19E2019FB8}" presName="dummyMaxCanvas" presStyleCnt="0">
        <dgm:presLayoutVars/>
      </dgm:prSet>
      <dgm:spPr/>
    </dgm:pt>
    <dgm:pt modelId="{B4AD729C-20C7-4086-93CF-733185F25B68}" type="pres">
      <dgm:prSet presAssocID="{34088BA9-32EA-4093-96B7-6C19E2019FB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40789-F2EF-4464-AF55-B43B7EF33F1E}" type="pres">
      <dgm:prSet presAssocID="{34088BA9-32EA-4093-96B7-6C19E2019FB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E99F6-87E4-4D8D-A2D7-334D873C84E5}" type="pres">
      <dgm:prSet presAssocID="{34088BA9-32EA-4093-96B7-6C19E2019FB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2E819-1E8B-4FC4-A0EC-1F3AB51DA00B}" type="pres">
      <dgm:prSet presAssocID="{34088BA9-32EA-4093-96B7-6C19E2019FB8}" presName="FourNodes_4" presStyleLbl="node1" presStyleIdx="3" presStyleCnt="4">
        <dgm:presLayoutVars>
          <dgm:bulletEnabled val="1"/>
        </dgm:presLayoutVars>
      </dgm:prSet>
      <dgm:spPr/>
    </dgm:pt>
    <dgm:pt modelId="{54278C49-C73E-49D1-AA34-ABD84D8F1627}" type="pres">
      <dgm:prSet presAssocID="{34088BA9-32EA-4093-96B7-6C19E2019FB8}" presName="FourConn_1-2" presStyleLbl="fgAccFollowNode1" presStyleIdx="0" presStyleCnt="3">
        <dgm:presLayoutVars>
          <dgm:bulletEnabled val="1"/>
        </dgm:presLayoutVars>
      </dgm:prSet>
      <dgm:spPr/>
    </dgm:pt>
    <dgm:pt modelId="{E3F73250-75C2-4367-B113-8B1D0874B0CF}" type="pres">
      <dgm:prSet presAssocID="{34088BA9-32EA-4093-96B7-6C19E2019FB8}" presName="FourConn_2-3" presStyleLbl="fgAccFollowNode1" presStyleIdx="1" presStyleCnt="3">
        <dgm:presLayoutVars>
          <dgm:bulletEnabled val="1"/>
        </dgm:presLayoutVars>
      </dgm:prSet>
      <dgm:spPr/>
    </dgm:pt>
    <dgm:pt modelId="{0D693425-1BD1-43BA-94C9-B5993995B482}" type="pres">
      <dgm:prSet presAssocID="{34088BA9-32EA-4093-96B7-6C19E2019FB8}" presName="FourConn_3-4" presStyleLbl="fgAccFollowNode1" presStyleIdx="2" presStyleCnt="3">
        <dgm:presLayoutVars>
          <dgm:bulletEnabled val="1"/>
        </dgm:presLayoutVars>
      </dgm:prSet>
      <dgm:spPr/>
    </dgm:pt>
    <dgm:pt modelId="{5575767A-D136-4C82-BA2C-7681CC4C2EFD}" type="pres">
      <dgm:prSet presAssocID="{34088BA9-32EA-4093-96B7-6C19E2019FB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F8FE8-F79F-43D1-AD17-482248C51331}" type="pres">
      <dgm:prSet presAssocID="{34088BA9-32EA-4093-96B7-6C19E2019FB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49965-E079-4025-B129-A8938B2230DB}" type="pres">
      <dgm:prSet presAssocID="{34088BA9-32EA-4093-96B7-6C19E2019FB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4D13A-7A58-48A8-81E6-A84DA2BC053C}" type="pres">
      <dgm:prSet presAssocID="{34088BA9-32EA-4093-96B7-6C19E2019FB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0BB06E3-7FE5-45B2-8D71-DC2F41B83175}" type="presOf" srcId="{3374B423-4BF7-4CA3-9EDC-6A57FB3DABF7}" destId="{AFCE99F6-87E4-4D8D-A2D7-334D873C84E5}" srcOrd="0" destOrd="0" presId="urn:microsoft.com/office/officeart/2005/8/layout/vProcess5"/>
    <dgm:cxn modelId="{854EF729-DF18-4826-8FAE-F70F47D47310}" srcId="{34088BA9-32EA-4093-96B7-6C19E2019FB8}" destId="{B61B98D3-00F3-4395-939E-890AB17BAEAE}" srcOrd="1" destOrd="0" parTransId="{D9FE8ED6-6F06-4E24-8D55-1ACB8558F650}" sibTransId="{6AD1D0BE-4CD3-4B58-9375-75A75385578E}"/>
    <dgm:cxn modelId="{3DA51799-98B6-407A-B1E8-AE941345F550}" type="presOf" srcId="{DD333507-A0BE-4DDE-9961-F6905D10EAB1}" destId="{83B2E819-1E8B-4FC4-A0EC-1F3AB51DA00B}" srcOrd="0" destOrd="0" presId="urn:microsoft.com/office/officeart/2005/8/layout/vProcess5"/>
    <dgm:cxn modelId="{76F96320-A5DE-45C5-90A2-0A1A1193C442}" type="presOf" srcId="{B61B98D3-00F3-4395-939E-890AB17BAEAE}" destId="{23340789-F2EF-4464-AF55-B43B7EF33F1E}" srcOrd="0" destOrd="0" presId="urn:microsoft.com/office/officeart/2005/8/layout/vProcess5"/>
    <dgm:cxn modelId="{AC702ADA-6CC6-46F0-AD56-6F9D16A63791}" srcId="{34088BA9-32EA-4093-96B7-6C19E2019FB8}" destId="{24E7BA1A-8A01-4DDC-BDFC-8D5F351DF7ED}" srcOrd="0" destOrd="0" parTransId="{7128594B-589F-4363-91FC-C04C595AF48E}" sibTransId="{409F7652-13E3-4B88-9736-54CE8552C9F9}"/>
    <dgm:cxn modelId="{57101BF2-9745-4E1A-A192-5CE984567AA1}" type="presOf" srcId="{3374B423-4BF7-4CA3-9EDC-6A57FB3DABF7}" destId="{43549965-E079-4025-B129-A8938B2230DB}" srcOrd="1" destOrd="0" presId="urn:microsoft.com/office/officeart/2005/8/layout/vProcess5"/>
    <dgm:cxn modelId="{21E2488E-A4E6-4167-9605-66DF47EB1B12}" type="presOf" srcId="{409F7652-13E3-4B88-9736-54CE8552C9F9}" destId="{54278C49-C73E-49D1-AA34-ABD84D8F1627}" srcOrd="0" destOrd="0" presId="urn:microsoft.com/office/officeart/2005/8/layout/vProcess5"/>
    <dgm:cxn modelId="{B945ADCA-79A0-4C2C-B9ED-048262B1B8C9}" type="presOf" srcId="{34088BA9-32EA-4093-96B7-6C19E2019FB8}" destId="{3938C632-119A-4ABC-B1EB-C1B0D6D46E9C}" srcOrd="0" destOrd="0" presId="urn:microsoft.com/office/officeart/2005/8/layout/vProcess5"/>
    <dgm:cxn modelId="{BF23B263-CB8B-4838-84EF-8C2C701B14E5}" type="presOf" srcId="{6AD1D0BE-4CD3-4B58-9375-75A75385578E}" destId="{E3F73250-75C2-4367-B113-8B1D0874B0CF}" srcOrd="0" destOrd="0" presId="urn:microsoft.com/office/officeart/2005/8/layout/vProcess5"/>
    <dgm:cxn modelId="{06FFA9AE-326B-4AC7-8359-89E26644D2E2}" type="presOf" srcId="{24E7BA1A-8A01-4DDC-BDFC-8D5F351DF7ED}" destId="{B4AD729C-20C7-4086-93CF-733185F25B68}" srcOrd="0" destOrd="0" presId="urn:microsoft.com/office/officeart/2005/8/layout/vProcess5"/>
    <dgm:cxn modelId="{1B5655E3-DE12-4B8B-91D7-EF7A7DD42EAB}" type="presOf" srcId="{B61B98D3-00F3-4395-939E-890AB17BAEAE}" destId="{46BF8FE8-F79F-43D1-AD17-482248C51331}" srcOrd="1" destOrd="0" presId="urn:microsoft.com/office/officeart/2005/8/layout/vProcess5"/>
    <dgm:cxn modelId="{4E5F1589-1BCA-4D73-97E7-F1630F4CDA28}" type="presOf" srcId="{24E7BA1A-8A01-4DDC-BDFC-8D5F351DF7ED}" destId="{5575767A-D136-4C82-BA2C-7681CC4C2EFD}" srcOrd="1" destOrd="0" presId="urn:microsoft.com/office/officeart/2005/8/layout/vProcess5"/>
    <dgm:cxn modelId="{CBC8BAC8-B0AF-4A09-8A34-5FADCC8AEAD4}" srcId="{34088BA9-32EA-4093-96B7-6C19E2019FB8}" destId="{DD333507-A0BE-4DDE-9961-F6905D10EAB1}" srcOrd="3" destOrd="0" parTransId="{5200C3FC-2E67-4771-9CC7-CFBC84BC7BB1}" sibTransId="{5CEFDC18-0E30-4F1D-A9AC-23C8EAECD608}"/>
    <dgm:cxn modelId="{3AA82DBC-43F6-4154-88B8-39CF228B500B}" type="presOf" srcId="{A12B465E-3683-4DE5-AC02-36B89B24D9C3}" destId="{0D693425-1BD1-43BA-94C9-B5993995B482}" srcOrd="0" destOrd="0" presId="urn:microsoft.com/office/officeart/2005/8/layout/vProcess5"/>
    <dgm:cxn modelId="{0AAAD75A-7486-4222-B856-F26686B4E507}" type="presOf" srcId="{DD333507-A0BE-4DDE-9961-F6905D10EAB1}" destId="{F1F4D13A-7A58-48A8-81E6-A84DA2BC053C}" srcOrd="1" destOrd="0" presId="urn:microsoft.com/office/officeart/2005/8/layout/vProcess5"/>
    <dgm:cxn modelId="{768D2FB6-CCD3-475E-BF7B-9CECC0959B0D}" srcId="{34088BA9-32EA-4093-96B7-6C19E2019FB8}" destId="{3374B423-4BF7-4CA3-9EDC-6A57FB3DABF7}" srcOrd="2" destOrd="0" parTransId="{DAE545FE-A05F-463A-8DDC-B8F237309774}" sibTransId="{A12B465E-3683-4DE5-AC02-36B89B24D9C3}"/>
    <dgm:cxn modelId="{064E877F-FEE4-4E05-8611-083800C90BD6}" type="presParOf" srcId="{3938C632-119A-4ABC-B1EB-C1B0D6D46E9C}" destId="{70AF9486-0A4D-4A1A-8838-2E8847D72E8A}" srcOrd="0" destOrd="0" presId="urn:microsoft.com/office/officeart/2005/8/layout/vProcess5"/>
    <dgm:cxn modelId="{48FF3525-CAE2-43A4-A5ED-FE8D424895A6}" type="presParOf" srcId="{3938C632-119A-4ABC-B1EB-C1B0D6D46E9C}" destId="{B4AD729C-20C7-4086-93CF-733185F25B68}" srcOrd="1" destOrd="0" presId="urn:microsoft.com/office/officeart/2005/8/layout/vProcess5"/>
    <dgm:cxn modelId="{8A417127-9608-441D-B27D-E43D44BC4C8F}" type="presParOf" srcId="{3938C632-119A-4ABC-B1EB-C1B0D6D46E9C}" destId="{23340789-F2EF-4464-AF55-B43B7EF33F1E}" srcOrd="2" destOrd="0" presId="urn:microsoft.com/office/officeart/2005/8/layout/vProcess5"/>
    <dgm:cxn modelId="{7105E0D4-D2DF-4871-B9A7-7CF87DE53427}" type="presParOf" srcId="{3938C632-119A-4ABC-B1EB-C1B0D6D46E9C}" destId="{AFCE99F6-87E4-4D8D-A2D7-334D873C84E5}" srcOrd="3" destOrd="0" presId="urn:microsoft.com/office/officeart/2005/8/layout/vProcess5"/>
    <dgm:cxn modelId="{3FD4C9D9-EF66-43AB-BAD5-06B18FFC8ED0}" type="presParOf" srcId="{3938C632-119A-4ABC-B1EB-C1B0D6D46E9C}" destId="{83B2E819-1E8B-4FC4-A0EC-1F3AB51DA00B}" srcOrd="4" destOrd="0" presId="urn:microsoft.com/office/officeart/2005/8/layout/vProcess5"/>
    <dgm:cxn modelId="{DB630695-F697-4BBB-B2C8-83E34F77ECE0}" type="presParOf" srcId="{3938C632-119A-4ABC-B1EB-C1B0D6D46E9C}" destId="{54278C49-C73E-49D1-AA34-ABD84D8F1627}" srcOrd="5" destOrd="0" presId="urn:microsoft.com/office/officeart/2005/8/layout/vProcess5"/>
    <dgm:cxn modelId="{C88093E4-CCCF-4539-92D2-313FA639738D}" type="presParOf" srcId="{3938C632-119A-4ABC-B1EB-C1B0D6D46E9C}" destId="{E3F73250-75C2-4367-B113-8B1D0874B0CF}" srcOrd="6" destOrd="0" presId="urn:microsoft.com/office/officeart/2005/8/layout/vProcess5"/>
    <dgm:cxn modelId="{DF124EEF-484C-4FC6-9EDB-61986D38E0AF}" type="presParOf" srcId="{3938C632-119A-4ABC-B1EB-C1B0D6D46E9C}" destId="{0D693425-1BD1-43BA-94C9-B5993995B482}" srcOrd="7" destOrd="0" presId="urn:microsoft.com/office/officeart/2005/8/layout/vProcess5"/>
    <dgm:cxn modelId="{083523D6-7731-420D-97F1-B30830F57F31}" type="presParOf" srcId="{3938C632-119A-4ABC-B1EB-C1B0D6D46E9C}" destId="{5575767A-D136-4C82-BA2C-7681CC4C2EFD}" srcOrd="8" destOrd="0" presId="urn:microsoft.com/office/officeart/2005/8/layout/vProcess5"/>
    <dgm:cxn modelId="{5C59C7ED-6174-49E7-9FDC-C0BF77830CF4}" type="presParOf" srcId="{3938C632-119A-4ABC-B1EB-C1B0D6D46E9C}" destId="{46BF8FE8-F79F-43D1-AD17-482248C51331}" srcOrd="9" destOrd="0" presId="urn:microsoft.com/office/officeart/2005/8/layout/vProcess5"/>
    <dgm:cxn modelId="{3FD9349D-9F83-4CEC-83A0-A851D75580B1}" type="presParOf" srcId="{3938C632-119A-4ABC-B1EB-C1B0D6D46E9C}" destId="{43549965-E079-4025-B129-A8938B2230DB}" srcOrd="10" destOrd="0" presId="urn:microsoft.com/office/officeart/2005/8/layout/vProcess5"/>
    <dgm:cxn modelId="{E085A987-E46C-41B0-B0CE-3357F05F7813}" type="presParOf" srcId="{3938C632-119A-4ABC-B1EB-C1B0D6D46E9C}" destId="{F1F4D13A-7A58-48A8-81E6-A84DA2BC05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D729C-20C7-4086-93CF-733185F25B68}">
      <dsp:nvSpPr>
        <dsp:cNvPr id="0" name=""/>
        <dsp:cNvSpPr/>
      </dsp:nvSpPr>
      <dsp:spPr>
        <a:xfrm>
          <a:off x="0" y="0"/>
          <a:ext cx="3269956" cy="691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Merged Dataset_1 and Dataset_2 </a:t>
          </a:r>
          <a:endParaRPr lang="en-US" sz="1300" kern="1200" dirty="0"/>
        </a:p>
      </dsp:txBody>
      <dsp:txXfrm>
        <a:off x="20245" y="20245"/>
        <a:ext cx="2465667" cy="650731"/>
      </dsp:txXfrm>
    </dsp:sp>
    <dsp:sp modelId="{23340789-F2EF-4464-AF55-B43B7EF33F1E}">
      <dsp:nvSpPr>
        <dsp:cNvPr id="0" name=""/>
        <dsp:cNvSpPr/>
      </dsp:nvSpPr>
      <dsp:spPr>
        <a:xfrm>
          <a:off x="273858" y="816898"/>
          <a:ext cx="3269956" cy="691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Concatenated Dataset_3 after handling missing values.</a:t>
          </a:r>
          <a:endParaRPr lang="en-US" sz="1300" kern="1200" dirty="0"/>
        </a:p>
      </dsp:txBody>
      <dsp:txXfrm>
        <a:off x="294103" y="837143"/>
        <a:ext cx="2506313" cy="650731"/>
      </dsp:txXfrm>
    </dsp:sp>
    <dsp:sp modelId="{AFCE99F6-87E4-4D8D-A2D7-334D873C84E5}">
      <dsp:nvSpPr>
        <dsp:cNvPr id="0" name=""/>
        <dsp:cNvSpPr/>
      </dsp:nvSpPr>
      <dsp:spPr>
        <a:xfrm>
          <a:off x="543630" y="1633796"/>
          <a:ext cx="3269956" cy="691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sz="1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Normalized numerical columns </a:t>
          </a:r>
          <a:r>
            <a:rPr lang="en-US" altLang="en-US" sz="1300" kern="1200" dirty="0" smtClean="0">
              <a:solidFill>
                <a:schemeClr val="tx1"/>
              </a:solidFill>
              <a:latin typeface="Arial" panose="020B0604020202020204" pitchFamily="34" charset="0"/>
            </a:rPr>
            <a:t>(temp, humidity, etc.)</a:t>
          </a:r>
          <a:endParaRPr lang="en-US" sz="1300" kern="1200" dirty="0"/>
        </a:p>
      </dsp:txBody>
      <dsp:txXfrm>
        <a:off x="563875" y="1654041"/>
        <a:ext cx="2510401" cy="650731"/>
      </dsp:txXfrm>
    </dsp:sp>
    <dsp:sp modelId="{83B2E819-1E8B-4FC4-A0EC-1F3AB51DA00B}">
      <dsp:nvSpPr>
        <dsp:cNvPr id="0" name=""/>
        <dsp:cNvSpPr/>
      </dsp:nvSpPr>
      <dsp:spPr>
        <a:xfrm>
          <a:off x="817489" y="2450694"/>
          <a:ext cx="3269956" cy="691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sz="1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Removed outliers using statistical thresholds (e.g., IQR method).</a:t>
          </a:r>
          <a:endParaRPr kumimoji="0" lang="en-US" altLang="en-US" sz="1300" b="0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837734" y="2470939"/>
        <a:ext cx="2506313" cy="650731"/>
      </dsp:txXfrm>
    </dsp:sp>
    <dsp:sp modelId="{54278C49-C73E-49D1-AA34-ABD84D8F1627}">
      <dsp:nvSpPr>
        <dsp:cNvPr id="0" name=""/>
        <dsp:cNvSpPr/>
      </dsp:nvSpPr>
      <dsp:spPr>
        <a:xfrm>
          <a:off x="2820662" y="529412"/>
          <a:ext cx="449293" cy="44929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921753" y="529412"/>
        <a:ext cx="247111" cy="338093"/>
      </dsp:txXfrm>
    </dsp:sp>
    <dsp:sp modelId="{E3F73250-75C2-4367-B113-8B1D0874B0CF}">
      <dsp:nvSpPr>
        <dsp:cNvPr id="0" name=""/>
        <dsp:cNvSpPr/>
      </dsp:nvSpPr>
      <dsp:spPr>
        <a:xfrm>
          <a:off x="3094521" y="1346311"/>
          <a:ext cx="449293" cy="44929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195612" y="1346311"/>
        <a:ext cx="247111" cy="338093"/>
      </dsp:txXfrm>
    </dsp:sp>
    <dsp:sp modelId="{0D693425-1BD1-43BA-94C9-B5993995B482}">
      <dsp:nvSpPr>
        <dsp:cNvPr id="0" name=""/>
        <dsp:cNvSpPr/>
      </dsp:nvSpPr>
      <dsp:spPr>
        <a:xfrm>
          <a:off x="3364293" y="2163209"/>
          <a:ext cx="449293" cy="44929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465384" y="2163209"/>
        <a:ext cx="247111" cy="338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2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33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5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1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76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1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45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3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8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8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8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41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4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747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9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44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6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1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1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8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0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0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" TargetMode="External"/><Relationship Id="rId3" Type="http://schemas.openxmlformats.org/officeDocument/2006/relationships/hyperlink" Target="https://docs.google.com/spreadsheets/d/1Gujt_tHR5EEvYG-2PG7FSLAwTVEAwh6KajmiT38vQq0/edit#gid=6769964" TargetMode="External"/><Relationship Id="rId7" Type="http://schemas.openxmlformats.org/officeDocument/2006/relationships/hyperlink" Target="https://seaborn.pydata.org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ata-wrangling-in-python/" TargetMode="External"/><Relationship Id="rId5" Type="http://schemas.openxmlformats.org/officeDocument/2006/relationships/hyperlink" Target="https://docs.google.com/spreadsheets/d/1jqYg-m6BetMtcclHIashPvW8nOhfw54O_9_e0QMyvZw/edit#gid=2040002382" TargetMode="External"/><Relationship Id="rId4" Type="http://schemas.openxmlformats.org/officeDocument/2006/relationships/hyperlink" Target="https://docs.google.com/spreadsheets/d/1BbvZtWk_9gMlT6hwZfwhC0fp60FHKuYJ/edit#gid=101027034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6268" y="10"/>
            <a:ext cx="33557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551" y="448408"/>
            <a:ext cx="7468333" cy="229479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</a:rPr>
              <a:t>Title</a:t>
            </a:r>
            <a:r>
              <a:rPr lang="en-US" sz="4000" dirty="0">
                <a:solidFill>
                  <a:srgbClr val="002060"/>
                </a:solidFill>
              </a:rPr>
              <a:t>: </a:t>
            </a:r>
            <a:r>
              <a:rPr lang="en-US" sz="4000" i="1" dirty="0">
                <a:solidFill>
                  <a:srgbClr val="002060"/>
                </a:solidFill>
              </a:rPr>
              <a:t>"Data Harmonization and Insights Extraction Project</a:t>
            </a:r>
            <a:r>
              <a:rPr lang="en-US" i="1" dirty="0">
                <a:solidFill>
                  <a:srgbClr val="002060"/>
                </a:solidFill>
              </a:rPr>
              <a:t>"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851" y="3261951"/>
            <a:ext cx="7239732" cy="2936626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>
                <a:solidFill>
                  <a:srgbClr val="FF0000"/>
                </a:solidFill>
              </a:rPr>
              <a:t>Subtitle</a:t>
            </a:r>
            <a:r>
              <a:rPr lang="en-US" sz="2000" dirty="0"/>
              <a:t>: </a:t>
            </a:r>
            <a:r>
              <a:rPr lang="en-US" sz="2000" dirty="0" smtClean="0"/>
              <a:t> </a:t>
            </a:r>
            <a:r>
              <a:rPr lang="en-US" sz="2000" i="1" dirty="0"/>
              <a:t>"Leveraging advanced data wrangling techniques to prepare a clean, unified dataset for business analysis and </a:t>
            </a:r>
            <a:r>
              <a:rPr lang="en-US" sz="2000" i="1" dirty="0" smtClean="0"/>
              <a:t>modeling“</a:t>
            </a:r>
          </a:p>
          <a:p>
            <a:pPr algn="l"/>
            <a:r>
              <a:rPr lang="en-US" sz="2000" b="1" u="sng" dirty="0" smtClean="0">
                <a:solidFill>
                  <a:srgbClr val="FF0000"/>
                </a:solidFill>
              </a:rPr>
              <a:t>Name</a:t>
            </a:r>
            <a:r>
              <a:rPr lang="en-US" sz="2000" i="1" dirty="0" smtClean="0"/>
              <a:t>: </a:t>
            </a:r>
            <a:r>
              <a:rPr lang="en-US" sz="2000" i="1" dirty="0" err="1" smtClean="0"/>
              <a:t>Ms.</a:t>
            </a:r>
            <a:r>
              <a:rPr lang="en-US" sz="2000" b="1" i="1" dirty="0" err="1" smtClean="0"/>
              <a:t>Irshad</a:t>
            </a:r>
            <a:r>
              <a:rPr lang="en-US" sz="2000" i="1" dirty="0" smtClean="0"/>
              <a:t> </a:t>
            </a:r>
            <a:r>
              <a:rPr lang="en-US" sz="2000" b="1" i="1" dirty="0" smtClean="0"/>
              <a:t>Shaikh</a:t>
            </a:r>
            <a:r>
              <a:rPr lang="en-US" sz="2000" i="1" dirty="0" smtClean="0"/>
              <a:t>-Junior Data Scientist</a:t>
            </a:r>
          </a:p>
          <a:p>
            <a:pPr algn="l"/>
            <a:r>
              <a:rPr lang="en-US" sz="2000" b="1" u="sng" dirty="0" smtClean="0">
                <a:solidFill>
                  <a:srgbClr val="FF0000"/>
                </a:solidFill>
              </a:rPr>
              <a:t>Submission</a:t>
            </a:r>
            <a:r>
              <a:rPr lang="en-US" sz="2000" i="1" dirty="0" smtClean="0"/>
              <a:t> </a:t>
            </a:r>
            <a:r>
              <a:rPr lang="en-US" sz="2000" b="1" u="sng" dirty="0" smtClean="0">
                <a:solidFill>
                  <a:srgbClr val="FF0000"/>
                </a:solidFill>
              </a:rPr>
              <a:t>Date</a:t>
            </a:r>
            <a:r>
              <a:rPr lang="en-US" sz="2000" i="1" dirty="0" smtClean="0"/>
              <a:t>:14/01/2025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7" y="280801"/>
            <a:ext cx="8873100" cy="56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62708" y="1836303"/>
            <a:ext cx="7086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"Rentals peak during summer (Season 3)."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"Weekends and holidays have lower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registered user counts."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"Humidity negatively correlates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with count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.“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insights for demand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marketing efforts during peak seasons.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Limitations.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7335" y="1861615"/>
            <a:ext cx="84139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data in </a:t>
            </a:r>
            <a:r>
              <a:rPr lang="en-US" altLang="en-US" dirty="0">
                <a:latin typeface="Arial" panose="020B0604020202020204" pitchFamily="34" charset="0"/>
              </a:rPr>
              <a:t>holiday.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 detection and correction.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consistency during dataset merging.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data granularity (e.g., hourly variations missing).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data sources for external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 and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Scope.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49732" y="2219923"/>
            <a:ext cx="87904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harmonization enabled accurate, unified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laid a foundation for future predictive modeling.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advanced machine learning models for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real-time weather data for enhanced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77334" y="1813220"/>
            <a:ext cx="879042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Sources</a:t>
            </a:r>
            <a:r>
              <a:rPr lang="en-US" b="1" u="sng" dirty="0" smtClean="0"/>
              <a:t>:</a:t>
            </a:r>
          </a:p>
          <a:p>
            <a:endParaRPr lang="en-US" b="1" u="sng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Dataset URLs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Dataset1</a:t>
            </a:r>
            <a:r>
              <a:rPr lang="en-US" dirty="0" smtClean="0"/>
              <a:t>,</a:t>
            </a:r>
            <a:r>
              <a:rPr lang="en-US" dirty="0" smtClean="0">
                <a:hlinkClick r:id="rId4"/>
              </a:rPr>
              <a:t>Dataset2</a:t>
            </a:r>
            <a:r>
              <a:rPr lang="en-US" dirty="0" smtClean="0"/>
              <a:t>,</a:t>
            </a:r>
            <a:r>
              <a:rPr lang="en-US" dirty="0" smtClean="0">
                <a:hlinkClick r:id="rId5"/>
              </a:rPr>
              <a:t>Dataset3</a:t>
            </a:r>
            <a:r>
              <a:rPr lang="en-US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Libraries</a:t>
            </a:r>
            <a:r>
              <a:rPr lang="en-US" dirty="0"/>
              <a:t>: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inks </a:t>
            </a:r>
            <a:r>
              <a:rPr lang="en-US" dirty="0"/>
              <a:t>or </a:t>
            </a:r>
            <a:r>
              <a:rPr lang="en-US" dirty="0" smtClean="0"/>
              <a:t>citations.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://www.geeksforgeeks.org/data-wrangling-in-python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seaborn.pydata.org/index.html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stackoverflow.com</a:t>
            </a:r>
            <a:endParaRPr lang="en-US" dirty="0" smtClean="0"/>
          </a:p>
          <a:p>
            <a:endParaRPr lang="en-US" dirty="0" smtClean="0"/>
          </a:p>
          <a:p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77334" y="3336714"/>
            <a:ext cx="87904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 smtClean="0"/>
          </a:p>
          <a:p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947" y="2767526"/>
            <a:ext cx="8596105" cy="1322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6745" y="1332480"/>
            <a:ext cx="640135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9615" y="1956491"/>
            <a:ext cx="964516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"The project aims to address ambiguities and inconsistencies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multiple datasets by employing advanced data wrangling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unified, clean dataset.“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"To enable future business analysis and modeling through data harmonization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insights extraction.“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Deliverables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Merged dataset.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and analysis-ready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606" y="492369"/>
            <a:ext cx="7698570" cy="5791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Datasets Used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71606" y="3897609"/>
            <a:ext cx="98590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90191"/>
            <a:ext cx="9514332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Dataset_1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Attributes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Unique identifier for each record.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Date of observation.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Normalized temperature value, representing the average temperature in Celsius.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Dataset_1 captures the time dimension and temperature data,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providing a foundation for trend analysis over 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Dataset_2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Attributes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holiday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Indicates if the day was a public holiday (1 for yes, 0 for no).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working_day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Denotes if the day was a working day (non-weekend and non-holiday).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Encodes weather conditions (e.g., clear, cloudy, rainy).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Dataset_2 captures day-specific characteristics like holiday status, working status,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weather, which are crucial for understanding daily variations in bike rentals.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Dataset_3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Attributes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Number of registered users.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oun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Total bike rentals (casual + registered).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casual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Number of casual (non-registered) 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Dataset_3 provides the target variable (count) for analysis and separates rentals into casual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registered users to identify usage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Workflow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09588" y="1950320"/>
            <a:ext cx="59615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 Breakdown: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1: Data Acquisition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 datasets into Python.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exploration using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.info() and .head().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2: Data Wrangling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Merging datasets.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 and duplicates.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3: Data Analysis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analysis and skewness correction.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(e.g.,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scatter plots).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Wrangling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4950" y="1772721"/>
            <a:ext cx="967190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Steps Taken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Merged Dataset_1 and Dataset_2 using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instant as a common key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Concatenated Dataset_3 after handling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Normalized numerical columns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(temp, humidity, etc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outliers using statistical thresholds (e.g., IQR method).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1301103"/>
              </p:ext>
            </p:extLst>
          </p:nvPr>
        </p:nvGraphicFramePr>
        <p:xfrm>
          <a:off x="7386516" y="1493127"/>
          <a:ext cx="4087446" cy="3141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42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 (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001958" y="1587471"/>
            <a:ext cx="94257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Correlations between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temp and count.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 in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season and registered users.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Effect of holiday on total rentals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Visualizations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Violin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plot: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Humidity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vs.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Rentals.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Bar plot: Average rentals by season.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Heatmap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Correlation matrix.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2" y="386861"/>
            <a:ext cx="8930058" cy="55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60" y="322774"/>
            <a:ext cx="9179857" cy="5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10" y="641839"/>
            <a:ext cx="8917937" cy="469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AB9843-8233-452C-82B9-ECE749792D29}">
  <ds:schemaRefs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783F2E-97E2-484E-BF92-B33AEA715C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586802-67BF-4B31-AFE3-2C42A416BA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657</Words>
  <Application>Microsoft Office PowerPoint</Application>
  <PresentationFormat>Widescreen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Title: "Data Harmonization and Insights Extraction Project"</vt:lpstr>
      <vt:lpstr>Introduction</vt:lpstr>
      <vt:lpstr>Datasets Used</vt:lpstr>
      <vt:lpstr>Project Workflow</vt:lpstr>
      <vt:lpstr>Data Wrangling and Cleaning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Results and Insights</vt:lpstr>
      <vt:lpstr>Challenges and Limitations.</vt:lpstr>
      <vt:lpstr>Conclusion and Future Scope.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2025-01-14T11:17:34Z</dcterms:created>
  <dcterms:modified xsi:type="dcterms:W3CDTF">2025-01-14T14:15:48Z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