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23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4" r:id="rId6"/>
    <p:sldId id="267" r:id="rId7"/>
    <p:sldId id="268" r:id="rId8"/>
    <p:sldId id="270" r:id="rId9"/>
    <p:sldId id="286" r:id="rId10"/>
    <p:sldId id="280" r:id="rId11"/>
    <p:sldId id="287" r:id="rId12"/>
    <p:sldId id="281" r:id="rId13"/>
    <p:sldId id="282" r:id="rId14"/>
    <p:sldId id="288" r:id="rId15"/>
    <p:sldId id="284" r:id="rId16"/>
    <p:sldId id="289" r:id="rId17"/>
    <p:sldId id="290" r:id="rId18"/>
    <p:sldId id="285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5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AEF700-9B0B-4359-8356-DCE7EE4E4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BF05B-06DB-4EC8-B476-CF95F9BD85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D6361-1E3C-4214-95E1-B8DE93421F8F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952E-79CD-4E03-AAEB-C22680419E2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CA65F-8548-4E36-8331-FD471638BD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0281-66A0-46B8-BDE2-AEF0C74537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9CFFA-1E2F-4435-8DD6-9B5CC3FF4505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DED1C-4656-4CF8-AD34-DC4A65BB391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42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842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80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33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118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27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89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76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3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16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45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39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7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19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2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DED1C-4656-4CF8-AD34-DC4A65BB391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44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8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1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415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48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747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49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44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46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1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41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8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13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307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2/14/2025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3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0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wrangling-in-pyth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seaborn.pydata.org/index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878" y="3015762"/>
            <a:ext cx="5919122" cy="38422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E7596B-F237-47DD-989E-9D8B0B49B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551" y="448408"/>
            <a:ext cx="7468333" cy="2294797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002060"/>
                </a:solidFill>
              </a:rPr>
              <a:t>Title</a:t>
            </a:r>
            <a:r>
              <a:rPr lang="en-US" sz="4000" dirty="0">
                <a:solidFill>
                  <a:srgbClr val="002060"/>
                </a:solidFill>
              </a:rPr>
              <a:t>: </a:t>
            </a:r>
            <a:r>
              <a:rPr lang="en-US" sz="4000" i="1" dirty="0">
                <a:solidFill>
                  <a:srgbClr val="002060"/>
                </a:solidFill>
              </a:rPr>
              <a:t>"Real Estate Pricing Analysis</a:t>
            </a:r>
            <a:r>
              <a:rPr lang="en-US" i="1" dirty="0" smtClean="0">
                <a:solidFill>
                  <a:srgbClr val="002060"/>
                </a:solidFill>
              </a:rPr>
              <a:t>"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63915B-82A1-4F1C-B5C6-3E18DDD972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97" y="3077313"/>
            <a:ext cx="7239732" cy="2936626"/>
          </a:xfrm>
        </p:spPr>
        <p:txBody>
          <a:bodyPr>
            <a:normAutofit/>
          </a:bodyPr>
          <a:lstStyle/>
          <a:p>
            <a:pPr algn="l"/>
            <a:endParaRPr lang="en-US" sz="2000" b="1" u="sng" dirty="0" smtClean="0">
              <a:solidFill>
                <a:srgbClr val="FF0000"/>
              </a:solidFill>
            </a:endParaRPr>
          </a:p>
          <a:p>
            <a:pPr algn="l"/>
            <a:r>
              <a:rPr lang="en-US" sz="2000" b="1" u="sng" dirty="0" smtClean="0">
                <a:solidFill>
                  <a:srgbClr val="FF0000"/>
                </a:solidFill>
              </a:rPr>
              <a:t>Name</a:t>
            </a:r>
            <a:r>
              <a:rPr lang="en-US" sz="2000" i="1" dirty="0" smtClean="0"/>
              <a:t>: </a:t>
            </a:r>
            <a:r>
              <a:rPr lang="en-US" sz="2000" i="1" dirty="0" err="1" smtClean="0"/>
              <a:t>Ms.</a:t>
            </a:r>
            <a:r>
              <a:rPr lang="en-US" sz="2000" b="1" i="1" dirty="0" err="1" smtClean="0"/>
              <a:t>Irshad</a:t>
            </a:r>
            <a:r>
              <a:rPr lang="en-US" sz="2000" i="1" dirty="0" smtClean="0"/>
              <a:t> </a:t>
            </a:r>
            <a:r>
              <a:rPr lang="en-US" sz="2000" b="1" i="1" dirty="0" smtClean="0"/>
              <a:t>Shaikh</a:t>
            </a:r>
            <a:r>
              <a:rPr lang="en-US" sz="2000" i="1" dirty="0" smtClean="0"/>
              <a:t>-Junior Data </a:t>
            </a:r>
            <a:r>
              <a:rPr lang="en-US" sz="2000" i="1" dirty="0" smtClean="0"/>
              <a:t>Scientist</a:t>
            </a:r>
          </a:p>
          <a:p>
            <a:pPr algn="l"/>
            <a:endParaRPr lang="en-US" sz="2000" i="1" dirty="0" smtClean="0"/>
          </a:p>
          <a:p>
            <a:pPr algn="l"/>
            <a:r>
              <a:rPr lang="en-US" sz="2000" b="1" u="sng" dirty="0" smtClean="0">
                <a:solidFill>
                  <a:srgbClr val="FF0000"/>
                </a:solidFill>
              </a:rPr>
              <a:t>Submission</a:t>
            </a:r>
            <a:r>
              <a:rPr lang="en-US" sz="2000" i="1" dirty="0" smtClean="0"/>
              <a:t> </a:t>
            </a:r>
            <a:r>
              <a:rPr lang="en-US" sz="2000" b="1" u="sng" dirty="0" smtClean="0">
                <a:solidFill>
                  <a:srgbClr val="FF0000"/>
                </a:solidFill>
              </a:rPr>
              <a:t>Date</a:t>
            </a:r>
            <a:r>
              <a:rPr lang="en-US" sz="2000" i="1" dirty="0" smtClean="0"/>
              <a:t>:13/02/2025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 Trends &amp; Historical Pricing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822204" y="2311617"/>
            <a:ext cx="94257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Trends Over Time: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2204" y="3282800"/>
            <a:ext cx="46271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Newer houses sell for higher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Renovated homes have better value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22204" y="4132905"/>
            <a:ext cx="106664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Neighborhood Impact: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StoneBr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NridgHt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NoRidge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are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expensive areas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414" y="1484891"/>
            <a:ext cx="5530726" cy="309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9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Market Trends &amp; Historical Pricing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24" y="1437640"/>
            <a:ext cx="5445925" cy="2807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262"/>
          <a:stretch/>
        </p:blipFill>
        <p:spPr>
          <a:xfrm>
            <a:off x="5455403" y="1437640"/>
            <a:ext cx="5439905" cy="280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6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Preferences &amp; Amenities Impact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18984" y="2500738"/>
            <a:ext cx="1249522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Findings: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Garages: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2-3 car garages increase house price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Swimming Pools: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prices, but rare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Fireplaces: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value, but not necessary for high price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Porches: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Add curb appeal but don’t significantly affect price </a:t>
            </a:r>
          </a:p>
        </p:txBody>
      </p:sp>
    </p:spTree>
    <p:extLst>
      <p:ext uri="{BB962C8B-B14F-4D97-AF65-F5344CB8AC3E}">
        <p14:creationId xmlns:p14="http://schemas.microsoft.com/office/powerpoint/2010/main" val="12261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Preferences &amp; Amenities Impact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9" y="1993667"/>
            <a:ext cx="6492664" cy="35082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178" y="1993666"/>
            <a:ext cx="5977646" cy="35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2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 Preferences &amp; Amenities Impact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91" y="2257525"/>
            <a:ext cx="5226009" cy="2973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0000" y="2257526"/>
            <a:ext cx="5455051" cy="298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Insights &amp; Recommendations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7334" y="754440"/>
            <a:ext cx="756162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Takeaways: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3 Factors Affecting Price: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OverallQual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GrLivArea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GarageCars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Renovated houses sell at better prices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Luxury homes are not always large; location matters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📌 Future Recommendations: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Consider adding external market data like interest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 future housing prices using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4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References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7334" y="1951719"/>
            <a:ext cx="879042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/>
              <a:t>Sources</a:t>
            </a:r>
            <a:r>
              <a:rPr lang="en-US" b="1" u="sng" dirty="0" smtClean="0"/>
              <a:t>:</a:t>
            </a:r>
          </a:p>
          <a:p>
            <a:endParaRPr lang="en-US" b="1" u="sng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Dataset-Housing_Data.xlsx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 smtClean="0"/>
              <a:t>Libraries</a:t>
            </a:r>
            <a:r>
              <a:rPr lang="en-US" dirty="0"/>
              <a:t>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</a:t>
            </a:r>
            <a:r>
              <a:rPr lang="en-US" dirty="0" smtClean="0"/>
              <a:t>inks </a:t>
            </a:r>
            <a:r>
              <a:rPr lang="en-US" dirty="0"/>
              <a:t>or </a:t>
            </a:r>
            <a:r>
              <a:rPr lang="en-US" dirty="0" smtClean="0"/>
              <a:t>citations.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://www.geeksforgeeks.org/data-wrangling-in-python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seaborn.pydata.org/index.html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stackoverflow.com</a:t>
            </a:r>
            <a:endParaRPr lang="en-US" dirty="0" smtClean="0"/>
          </a:p>
          <a:p>
            <a:endParaRPr lang="en-US" dirty="0" smtClean="0"/>
          </a:p>
          <a:p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8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77334" y="3336714"/>
            <a:ext cx="87904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 smtClean="0"/>
          </a:p>
          <a:p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947" y="2767526"/>
            <a:ext cx="8596105" cy="13229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26745" y="1332480"/>
            <a:ext cx="6401355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0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65992" y="2188208"/>
            <a:ext cx="979463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Objective: Understanding key factors influencing house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prices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Importance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: Helps buyers, sellers, and investors make better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decisions</a:t>
            </a:r>
            <a:b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Key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Questions:What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factors drive house prices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  <a:b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How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do features like garages, pools, and renovations impact value?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8447255" y="1087363"/>
            <a:ext cx="3626735" cy="5636302"/>
            <a:chOff x="2586686" y="830355"/>
            <a:chExt cx="4593603" cy="641351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6686" y="830355"/>
              <a:ext cx="4593603" cy="34015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6686" y="4231915"/>
              <a:ext cx="4593603" cy="30119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606" y="492369"/>
            <a:ext cx="7698570" cy="57912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Overview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71606" y="3897609"/>
            <a:ext cx="98590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5362" y="2481127"/>
            <a:ext cx="3545174" cy="18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75322" y="2410501"/>
            <a:ext cx="783883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Housing dataset 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Shape: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 columns, 1460 rows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2400" i="1" dirty="0" err="1">
                <a:latin typeface="Arial" panose="020B0604020202020204" pitchFamily="34" charset="0"/>
              </a:rPr>
              <a:t>SalePrice</a:t>
            </a:r>
            <a:r>
              <a:rPr lang="en-US" altLang="en-US" sz="2400" i="1" dirty="0">
                <a:latin typeface="Arial" panose="020B0604020202020204" pitchFamily="34" charset="0"/>
              </a:rPr>
              <a:t>, </a:t>
            </a:r>
            <a:r>
              <a:rPr lang="en-US" altLang="en-US" sz="2400" i="1" dirty="0" err="1">
                <a:latin typeface="Arial" panose="020B0604020202020204" pitchFamily="34" charset="0"/>
              </a:rPr>
              <a:t>GrLivArea</a:t>
            </a:r>
            <a:r>
              <a:rPr lang="en-US" altLang="en-US" sz="2400" i="1" dirty="0">
                <a:latin typeface="Arial" panose="020B0604020202020204" pitchFamily="34" charset="0"/>
              </a:rPr>
              <a:t>, </a:t>
            </a:r>
            <a:r>
              <a:rPr lang="en-US" altLang="en-US" sz="2400" i="1" dirty="0" err="1">
                <a:latin typeface="Arial" panose="020B0604020202020204" pitchFamily="34" charset="0"/>
              </a:rPr>
              <a:t>GarageCars</a:t>
            </a:r>
            <a:r>
              <a:rPr lang="en-US" altLang="en-US" sz="2400" i="1" dirty="0">
                <a:latin typeface="Arial" panose="020B0604020202020204" pitchFamily="34" charset="0"/>
              </a:rPr>
              <a:t>, etc.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 Found: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Yes, in Alley, </a:t>
            </a:r>
            <a:r>
              <a:rPr kumimoji="0" lang="en-US" altLang="en-US" sz="24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PoolQC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584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Cleaning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509588" y="2088819"/>
            <a:ext cx="59615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 Breakdown: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1: Data Acquisition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datasets into Python.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exploration using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.info() and .head().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2: Data Wrangling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 and duplicates.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 detection.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3: Data Analysis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analysis and skewness correction.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(e.g.,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scatter plots).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60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(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001958" y="2141468"/>
            <a:ext cx="942572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Univariate Analysis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SalePrice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is right-skewed (Most houses are affordable, few are luxury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GrLivArea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shows most houses are 1000-2500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sqft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Multivariate Analysis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Strong Correlations: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OverallQual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GrLivArea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GarageCars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→ High </a:t>
            </a: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SalePrice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Neighborhood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affects pricing significantly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5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9027" y="9040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Exploratory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Analysis (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EDA)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350669" y="811042"/>
            <a:ext cx="942572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Univariate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Analysis: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                        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Multivariate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Analysis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608" y="1219397"/>
            <a:ext cx="5713423" cy="4020363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52720" y="1411207"/>
            <a:ext cx="4763199" cy="3828554"/>
            <a:chOff x="3264924" y="1992505"/>
            <a:chExt cx="5662151" cy="461028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4924" y="4098327"/>
              <a:ext cx="5476120" cy="2504463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64924" y="1992505"/>
              <a:ext cx="5662151" cy="2872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066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Outlier Detection &amp; Removal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390504" y="2463368"/>
            <a:ext cx="994312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Boxplots revealed extreme values in: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SalePrice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GrLivArea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TotalBasementSF</a:t>
            </a: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IQR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method applied to remove extreme </a:t>
            </a: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values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After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removal: More balanced dataset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1096" y="216976"/>
            <a:ext cx="9257079" cy="1331821"/>
          </a:xfrm>
        </p:spPr>
        <p:txBody>
          <a:bodyPr>
            <a:normAutofit/>
          </a:bodyPr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Outlier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Detection &amp; 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Removal)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/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Before                                  After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359507" y="2224980"/>
            <a:ext cx="9943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07" y="1548797"/>
            <a:ext cx="6058425" cy="44733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9551" y="1525935"/>
            <a:ext cx="5616427" cy="44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0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Engineering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262808" y="1249134"/>
            <a:ext cx="942572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Created New Features: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TotalFinishedSF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= 1stFlrSF +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2ndFlrSF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TotalBaths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=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FullBath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+ 0.5 ×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HalfBath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+ </a:t>
            </a: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BsmtFullBath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+ 0.5 × </a:t>
            </a: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BsmtHalfBath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GarageScore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=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GarageCars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× 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(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2024 -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GarageYrBlt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en-US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Dropped Unnecessary Columns </a:t>
            </a:r>
            <a:endParaRPr lang="en-US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after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11428"/>
          <a:stretch/>
        </p:blipFill>
        <p:spPr>
          <a:xfrm>
            <a:off x="6426595" y="1635933"/>
            <a:ext cx="5057650" cy="414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7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AB9843-8233-452C-82B9-ECE749792D29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783F2E-97E2-484E-BF92-B33AEA715C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586802-67BF-4B31-AFE3-2C42A416BA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457</Words>
  <Application>Microsoft Office PowerPoint</Application>
  <PresentationFormat>Widescreen</PresentationFormat>
  <Paragraphs>120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Trebuchet MS</vt:lpstr>
      <vt:lpstr>Wingdings</vt:lpstr>
      <vt:lpstr>Wingdings 3</vt:lpstr>
      <vt:lpstr>Facet</vt:lpstr>
      <vt:lpstr>Title: "Real Estate Pricing Analysis"</vt:lpstr>
      <vt:lpstr>Project Overview</vt:lpstr>
      <vt:lpstr>  Dataset Overview</vt:lpstr>
      <vt:lpstr>Data Cleaning</vt:lpstr>
      <vt:lpstr>Exploratory Data Analysis (EDA)</vt:lpstr>
      <vt:lpstr>Exploratory Data Analysis (EDA)</vt:lpstr>
      <vt:lpstr>Outlier Detection &amp; Removal)</vt:lpstr>
      <vt:lpstr>             Outlier Detection &amp; Removal)           Before                                  After</vt:lpstr>
      <vt:lpstr>Feature Engineering</vt:lpstr>
      <vt:lpstr>Market Trends &amp; Historical Pricing</vt:lpstr>
      <vt:lpstr>Market Trends &amp; Historical Pricing</vt:lpstr>
      <vt:lpstr>Customer Preferences &amp; Amenities Impact</vt:lpstr>
      <vt:lpstr>Customer Preferences &amp; Amenities Impact</vt:lpstr>
      <vt:lpstr>Customer Preferences &amp; Amenities Impact</vt:lpstr>
      <vt:lpstr>Final Insights &amp; Recommendations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2025-01-14T11:17:34Z</dcterms:created>
  <dcterms:modified xsi:type="dcterms:W3CDTF">2025-02-13T19:38:00Z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