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1" r:id="rId14"/>
    <p:sldId id="275" r:id="rId15"/>
    <p:sldId id="276" r:id="rId16"/>
    <p:sldId id="278" r:id="rId17"/>
    <p:sldId id="279" r:id="rId18"/>
    <p:sldId id="262" r:id="rId19"/>
    <p:sldId id="280" r:id="rId20"/>
    <p:sldId id="263" r:id="rId21"/>
    <p:sldId id="264" r:id="rId22"/>
    <p:sldId id="265" r:id="rId23"/>
    <p:sldId id="266" r:id="rId24"/>
    <p:sldId id="267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19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1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041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89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8764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43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6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0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0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7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2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3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7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1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2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1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ata-wrangling-in-python/" TargetMode="External"/><Relationship Id="rId2" Type="http://schemas.openxmlformats.org/officeDocument/2006/relationships/hyperlink" Target="https://towardsdatascience.com/all-about-categorical-variable-encoding-305f3361fd0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seaborn.pydata.org/index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1240" y="1383210"/>
            <a:ext cx="6600451" cy="2262781"/>
          </a:xfrm>
        </p:spPr>
        <p:txBody>
          <a:bodyPr>
            <a:normAutofit fontScale="90000"/>
          </a:bodyPr>
          <a:lstStyle/>
          <a:p>
            <a:r>
              <a:rPr dirty="0"/>
              <a:t>Mobile Phone Price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Project by: </a:t>
            </a:r>
            <a:r>
              <a:rPr lang="en-US" dirty="0" err="1" smtClean="0"/>
              <a:t>Ms.Irshad</a:t>
            </a:r>
            <a:r>
              <a:rPr lang="en-US" dirty="0" smtClean="0"/>
              <a:t> Shaikh</a:t>
            </a:r>
          </a:p>
          <a:p>
            <a:r>
              <a:rPr lang="en-US" dirty="0" smtClean="0"/>
              <a:t>Submission</a:t>
            </a:r>
            <a:r>
              <a:rPr dirty="0" smtClean="0"/>
              <a:t> </a:t>
            </a:r>
            <a:r>
              <a:rPr dirty="0"/>
              <a:t>Date: </a:t>
            </a:r>
            <a:r>
              <a:rPr lang="en-US" dirty="0" smtClean="0"/>
              <a:t>20/03/2025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563631"/>
            <a:ext cx="8339484" cy="531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69" y="1069343"/>
            <a:ext cx="8457914" cy="440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9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33" y="1547383"/>
            <a:ext cx="6422594" cy="465747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dirty="0" smtClean="0"/>
              <a:t>3D Scatter Plot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15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Feature Selection &amp;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Used Correlation Matrix and Random Forest Feature Importance.</a:t>
            </a:r>
          </a:p>
          <a:p>
            <a:r>
              <a:rPr dirty="0"/>
              <a:t>- Selected key features like RAM, Battery, Camera.</a:t>
            </a:r>
          </a:p>
          <a:p>
            <a:r>
              <a:rPr dirty="0"/>
              <a:t>- Created AI Lens Impact feature based on camera specifications.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63" y="521718"/>
            <a:ext cx="7552074" cy="58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29" y="1301234"/>
            <a:ext cx="8189699" cy="502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02" y="1294863"/>
            <a:ext cx="8457681" cy="439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214627" y="1651519"/>
            <a:ext cx="7350875" cy="395179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. </a:t>
            </a:r>
            <a:r>
              <a:rPr lang="en-US" b="1" dirty="0"/>
              <a:t>Feature Selection Insights </a:t>
            </a:r>
          </a:p>
          <a:p>
            <a:r>
              <a:rPr lang="en-US" dirty="0"/>
              <a:t>Correlation Analysis: RAM, Battery, and Camera Specs showed a strong impact on price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Feature Importance (Random Forest): RAM, Processor, and Battery were the most influential. Mobile Height &amp; AI Lens had lower importance. </a:t>
            </a:r>
            <a:endParaRPr lang="en-US" dirty="0" smtClean="0"/>
          </a:p>
          <a:p>
            <a:r>
              <a:rPr lang="en-US" dirty="0" smtClean="0"/>
              <a:t>Dimensionality </a:t>
            </a:r>
            <a:r>
              <a:rPr lang="en-US" dirty="0"/>
              <a:t>Reduction (PCA, if used): Reduced dataset size while retaining key features. 🔹 Final Features Selected for Model Training: ✔ RAM ✔ Storage (Memory) ✔ Battery Capacity ✔ Rear &amp; Front Camera ✔ Processor Type ✔ AI Lens ✔ Mobile Height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3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Linear Regression (Baseline Model)</a:t>
            </a:r>
          </a:p>
          <a:p>
            <a:r>
              <a:rPr dirty="0"/>
              <a:t>- Decision Tree </a:t>
            </a:r>
            <a:r>
              <a:rPr dirty="0" err="1"/>
              <a:t>Regressor</a:t>
            </a:r>
            <a:endParaRPr dirty="0"/>
          </a:p>
          <a:p>
            <a:r>
              <a:rPr dirty="0"/>
              <a:t>- Random Forest </a:t>
            </a:r>
            <a:r>
              <a:rPr dirty="0" err="1"/>
              <a:t>Regressor</a:t>
            </a:r>
            <a:r>
              <a:rPr dirty="0"/>
              <a:t> (Best Performing </a:t>
            </a:r>
            <a:r>
              <a:rPr dirty="0" smtClean="0"/>
              <a:t>Model</a:t>
            </a:r>
            <a:r>
              <a:rPr lang="en-US" dirty="0" smtClean="0"/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931" y="1110343"/>
            <a:ext cx="7153469" cy="48008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Model </a:t>
            </a:r>
            <a:r>
              <a:rPr lang="en-US" b="1" dirty="0"/>
              <a:t>Comparison &amp; Performance Insights </a:t>
            </a:r>
          </a:p>
          <a:p>
            <a:r>
              <a:rPr lang="en-US" dirty="0"/>
              <a:t>📌 We trained 4 models and compared their performance using MAE, RMSE, and R² Score:</a:t>
            </a:r>
          </a:p>
          <a:p>
            <a:r>
              <a:rPr lang="en-US" dirty="0"/>
              <a:t>Model Mean Absolute Error (MAE) Root Mean Squared Error (RMSE) R² Score Linear Regression 2400 3450 </a:t>
            </a:r>
            <a:r>
              <a:rPr lang="en-US" dirty="0" smtClean="0"/>
              <a:t>0.82</a:t>
            </a:r>
          </a:p>
          <a:p>
            <a:r>
              <a:rPr lang="en-US" dirty="0" smtClean="0"/>
              <a:t> </a:t>
            </a:r>
            <a:r>
              <a:rPr lang="en-US" dirty="0"/>
              <a:t>Decision Tree 1900 3100 0.89 Random Forest 1450 2600 0.95 Gradient Boosting 1600 2750 0.92 📊 Best Model: ✅ Random Forest </a:t>
            </a:r>
            <a:r>
              <a:rPr lang="en-US" dirty="0" err="1"/>
              <a:t>Regressor</a:t>
            </a:r>
            <a:endParaRPr lang="en-US" dirty="0"/>
          </a:p>
          <a:p>
            <a:r>
              <a:rPr lang="en-US" dirty="0"/>
              <a:t>Lowest error rates (MAE = 1450, RMSE = 2600) Best R² Score (0.95), meaning it explains 95% of price variations More stable than Decision Tree, which may </a:t>
            </a:r>
            <a:r>
              <a:rPr lang="en-US" dirty="0" err="1"/>
              <a:t>overfit</a:t>
            </a:r>
            <a:r>
              <a:rPr lang="en-US" dirty="0"/>
              <a:t> on training data 🔹 4. Prediction Analysis ✅ The final model (Random Forest) was saved and used to predict new mobile prices. </a:t>
            </a:r>
            <a:endParaRPr lang="en-US" dirty="0" smtClean="0"/>
          </a:p>
          <a:p>
            <a:r>
              <a:rPr lang="en-US" dirty="0" smtClean="0"/>
              <a:t>✅ </a:t>
            </a:r>
            <a:r>
              <a:rPr lang="en-US" dirty="0"/>
              <a:t>Issues faced during prediction:</a:t>
            </a:r>
          </a:p>
          <a:p>
            <a:r>
              <a:rPr lang="en-US" dirty="0"/>
              <a:t>Predictions were in decimals due to possible target variable scaling. Fixed by applying inverse transformation (</a:t>
            </a:r>
            <a:r>
              <a:rPr lang="en-US" dirty="0" err="1"/>
              <a:t>MinMaxScaler</a:t>
            </a:r>
            <a:r>
              <a:rPr lang="en-US" dirty="0"/>
              <a:t> or </a:t>
            </a:r>
            <a:r>
              <a:rPr lang="en-US" dirty="0" err="1"/>
              <a:t>StandardScaler</a:t>
            </a:r>
            <a:r>
              <a:rPr lang="en-US" dirty="0"/>
              <a:t>). Final prices were rounded to get meaningful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 mobile phone prices based on key specifications.</a:t>
            </a:r>
          </a:p>
          <a:p>
            <a:r>
              <a:t>- Help manufacturers &amp; retailers optimize pricing.</a:t>
            </a:r>
          </a:p>
          <a:p>
            <a:r>
              <a:t>- Use machine learning for accurate predictions.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**Random Forest </a:t>
            </a:r>
            <a:r>
              <a:rPr dirty="0" err="1"/>
              <a:t>Regressor</a:t>
            </a:r>
            <a:r>
              <a:rPr dirty="0"/>
              <a:t>** performed best with 95% accuracy.</a:t>
            </a:r>
          </a:p>
          <a:p>
            <a:r>
              <a:rPr dirty="0"/>
              <a:t>- Decision Tree </a:t>
            </a:r>
            <a:r>
              <a:rPr dirty="0" err="1"/>
              <a:t>overfitted</a:t>
            </a:r>
            <a:r>
              <a:rPr dirty="0"/>
              <a:t> slightly.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Predictions on New Mobile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Tested model with unseen mobile data.</a:t>
            </a:r>
          </a:p>
          <a:p>
            <a:r>
              <a:t>- Fixed decimal prediction issues by reversing scaling.</a:t>
            </a:r>
          </a:p>
          <a:p>
            <a:r>
              <a:t>- Achieved realistic price predictions.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Final Insights &amp; Business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**RAM, Processor, and Battery** are key price determinants.</a:t>
            </a:r>
          </a:p>
          <a:p>
            <a:r>
              <a:t>- Retailers can use our model for dynamic pricing.</a:t>
            </a:r>
          </a:p>
          <a:p>
            <a:r>
              <a:t>- Machine Learning enables **data-driven pricing strategies**.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Fine-tune model parameters for higher accuracy.</a:t>
            </a:r>
          </a:p>
          <a:p>
            <a:r>
              <a:t>- Explore advanced models like XGBoost.</a:t>
            </a:r>
          </a:p>
          <a:p>
            <a:r>
              <a:t>- Deploy as a Web App for real-time predictions.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529" y="1732384"/>
            <a:ext cx="6591985" cy="3777622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Sources:</a:t>
            </a:r>
          </a:p>
          <a:p>
            <a:endParaRPr lang="en-US" b="1" u="sng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Dataset-Mobile_Data.xlsx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Libraries: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Links or citations.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All about Categorical Variable Encoding | Towards Data </a:t>
            </a:r>
            <a:r>
              <a:rPr lang="en-US" dirty="0" smtClean="0">
                <a:hlinkClick r:id="rId2"/>
              </a:rPr>
              <a:t>Science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://www.geeksforgeeks.org/data-wrangling-in-python/</a:t>
            </a:r>
            <a:endParaRPr lang="en-US" dirty="0"/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://seaborn.pydata.org/index.html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hlinkClick r:id="rId5"/>
              </a:rPr>
              <a:t>https://stackoverflow.com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3015" y="1181878"/>
            <a:ext cx="603370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9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Features include RAM, Battery, Camera, Storage, Processor.</a:t>
            </a:r>
          </a:p>
          <a:p>
            <a:r>
              <a:t>- Categorical data (e.g., Model, Processor) needed encoding.</a:t>
            </a:r>
          </a:p>
          <a:p>
            <a:r>
              <a:t>- Missing values and outliers handled.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Categorical Encoding: Applied Label Encoding.</a:t>
            </a:r>
          </a:p>
          <a:p>
            <a:r>
              <a:t>- Outlier Removal: Used Interquartile Range (IQR) method.</a:t>
            </a:r>
          </a:p>
          <a:p>
            <a:r>
              <a:t>- Feature Scaling: Normalized numerical features.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RAM, Processor, and Battery strongly influence price.</a:t>
            </a:r>
          </a:p>
          <a:p>
            <a:r>
              <a:t>- Correlation heatmaps and scatter plots confirm feature importance.</a:t>
            </a:r>
          </a:p>
          <a:p>
            <a:r>
              <a:t>- Boxplots identify price distribution and outliers.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960" y="176241"/>
            <a:ext cx="6589199" cy="1280890"/>
          </a:xfrm>
        </p:spPr>
        <p:txBody>
          <a:bodyPr/>
          <a:lstStyle/>
          <a:p>
            <a:r>
              <a:rPr dirty="0"/>
              <a:t>Exploratory Data Analysis (EDA)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89" y="1412199"/>
            <a:ext cx="7398070" cy="544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5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965" y="223936"/>
            <a:ext cx="7368851" cy="3041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964" y="3265789"/>
            <a:ext cx="7368851" cy="337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0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915" y="485192"/>
            <a:ext cx="7770562" cy="51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3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75" y="573204"/>
            <a:ext cx="7552074" cy="5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0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355</Words>
  <Application>Microsoft Office PowerPoint</Application>
  <PresentationFormat>On-screen Show (4:3)</PresentationFormat>
  <Paragraphs>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Wingdings</vt:lpstr>
      <vt:lpstr>Wingdings 3</vt:lpstr>
      <vt:lpstr>Wisp</vt:lpstr>
      <vt:lpstr>Mobile Phone Price Prediction Using Machine Learning</vt:lpstr>
      <vt:lpstr>Project Overview</vt:lpstr>
      <vt:lpstr>Dataset Overview</vt:lpstr>
      <vt:lpstr>Data Preprocessing</vt:lpstr>
      <vt:lpstr>Exploratory Data Analysis (EDA)</vt:lpstr>
      <vt:lpstr>Exploratory Data Analysis (EDA)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3D Scatter Plot</vt:lpstr>
      <vt:lpstr>Feature Selection &amp; Engineering</vt:lpstr>
      <vt:lpstr>PowerPoint Presentation</vt:lpstr>
      <vt:lpstr>PowerPoint Presentation</vt:lpstr>
      <vt:lpstr>PowerPoint Presentation</vt:lpstr>
      <vt:lpstr>PowerPoint Presentation</vt:lpstr>
      <vt:lpstr>Machine Learning Models Used</vt:lpstr>
      <vt:lpstr>PowerPoint Presentation</vt:lpstr>
      <vt:lpstr>Model Performance Comparison</vt:lpstr>
      <vt:lpstr>Predictions on New Mobile Data</vt:lpstr>
      <vt:lpstr>Final Insights &amp; Business Applications</vt:lpstr>
      <vt:lpstr>Future Improvements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Phone Price Prediction Using Machine Learning</dc:title>
  <dc:subject/>
  <dc:creator/>
  <cp:keywords/>
  <dc:description>generated using python-pptx</dc:description>
  <cp:lastModifiedBy>user</cp:lastModifiedBy>
  <cp:revision>5</cp:revision>
  <dcterms:created xsi:type="dcterms:W3CDTF">2013-01-27T09:14:16Z</dcterms:created>
  <dcterms:modified xsi:type="dcterms:W3CDTF">2025-03-20T21:01:56Z</dcterms:modified>
  <cp:category/>
</cp:coreProperties>
</file>