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9" r:id="rId4"/>
    <p:sldId id="277" r:id="rId5"/>
    <p:sldId id="260" r:id="rId6"/>
    <p:sldId id="261" r:id="rId7"/>
    <p:sldId id="280" r:id="rId8"/>
    <p:sldId id="279" r:id="rId9"/>
    <p:sldId id="262" r:id="rId10"/>
    <p:sldId id="28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7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3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90" y="1073020"/>
            <a:ext cx="6279502" cy="276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User </a:t>
            </a:r>
            <a:r>
              <a:rPr dirty="0"/>
              <a:t>Analytics in the Telecommunication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Submission by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IRSHAD SHAIKH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24/04/2025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User Engagement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9" y="2293442"/>
            <a:ext cx="4304646" cy="30472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43"/>
          <a:stretch/>
        </p:blipFill>
        <p:spPr>
          <a:xfrm>
            <a:off x="4736980" y="2293442"/>
            <a:ext cx="4208464" cy="30472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25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User Engagement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 t="1769" r="36363" b="693"/>
          <a:stretch/>
        </p:blipFill>
        <p:spPr>
          <a:xfrm>
            <a:off x="634483" y="2304662"/>
            <a:ext cx="4674635" cy="4260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23" y="3009622"/>
            <a:ext cx="5768840" cy="10440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55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3.1: Network Metrics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60" y="2162628"/>
            <a:ext cx="6345260" cy="3530600"/>
          </a:xfrm>
        </p:spPr>
        <p:txBody>
          <a:bodyPr/>
          <a:lstStyle/>
          <a:p>
            <a:r>
              <a:rPr dirty="0"/>
              <a:t>📡 Aggregated per-user:</a:t>
            </a:r>
          </a:p>
          <a:p>
            <a:r>
              <a:rPr dirty="0"/>
              <a:t>- Avg. TCP retransmission, RTT, throughput, handset type</a:t>
            </a:r>
          </a:p>
          <a:p>
            <a:r>
              <a:rPr dirty="0"/>
              <a:t>- Handled missing/outliers using mean/mode.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" y="4025530"/>
            <a:ext cx="7110076" cy="18823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3.2: Top/Bottom/Frequent Metric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Identified extreme values for TCP, RTT, throughput.</a:t>
            </a:r>
          </a:p>
          <a:p>
            <a:r>
              <a:t>- Flagged devices/users with potential QoS issues.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57" y="3337245"/>
            <a:ext cx="5985643" cy="3304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3.3: Distribution by Handset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8" y="2283926"/>
            <a:ext cx="6345260" cy="3530600"/>
          </a:xfrm>
        </p:spPr>
        <p:txBody>
          <a:bodyPr/>
          <a:lstStyle/>
          <a:p>
            <a:r>
              <a:rPr dirty="0"/>
              <a:t>📶 Analyzed throughput and TCP retransmission by handset type.</a:t>
            </a:r>
          </a:p>
          <a:p>
            <a:r>
              <a:rPr dirty="0"/>
              <a:t>- Newer premium phones showed better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11"/>
          <a:stretch/>
        </p:blipFill>
        <p:spPr>
          <a:xfrm>
            <a:off x="253576" y="3648270"/>
            <a:ext cx="4355746" cy="21707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767"/>
          <a:stretch/>
        </p:blipFill>
        <p:spPr>
          <a:xfrm>
            <a:off x="4902768" y="3648270"/>
            <a:ext cx="4186848" cy="2062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3.4: Experience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5" y="2181290"/>
            <a:ext cx="6345260" cy="3530600"/>
          </a:xfrm>
        </p:spPr>
        <p:txBody>
          <a:bodyPr/>
          <a:lstStyle/>
          <a:p>
            <a:r>
              <a:rPr dirty="0"/>
              <a:t>🤖 K-Means (k=3) clustered users:</a:t>
            </a:r>
          </a:p>
          <a:p>
            <a:r>
              <a:rPr dirty="0"/>
              <a:t>- Cluster 1: High </a:t>
            </a:r>
            <a:r>
              <a:rPr dirty="0" err="1"/>
              <a:t>QoS</a:t>
            </a:r>
            <a:endParaRPr dirty="0"/>
          </a:p>
          <a:p>
            <a:r>
              <a:rPr dirty="0"/>
              <a:t>- Cluster 2: Average</a:t>
            </a:r>
          </a:p>
          <a:p>
            <a:r>
              <a:rPr dirty="0"/>
              <a:t>- Cluster 3: Poor </a:t>
            </a:r>
            <a:r>
              <a:rPr dirty="0" err="1"/>
              <a:t>QoS</a:t>
            </a:r>
            <a:r>
              <a:rPr dirty="0"/>
              <a:t> → prioritize for improvement.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73" y="3865663"/>
            <a:ext cx="4536853" cy="2787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4.1 &amp; 4.2: User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🧮 Computed engagement &amp; experience scores using Euclidean distance.</a:t>
            </a:r>
          </a:p>
          <a:p>
            <a:r>
              <a:t>- Satisfaction = average of both.</a:t>
            </a:r>
          </a:p>
          <a:p>
            <a:r>
              <a:t>- Identified top 10 satisfied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4" y="4112990"/>
            <a:ext cx="5159187" cy="22709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4.3: Predict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Trained regression model using engagement and experience scores.</a:t>
            </a:r>
          </a:p>
          <a:p>
            <a:r>
              <a:t>- High R² value confirms predictive reliability.</a:t>
            </a:r>
          </a:p>
          <a:p>
            <a:r>
              <a:t>- Model helps in forecasting future satisfaction.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3" y="4077136"/>
            <a:ext cx="5692633" cy="24919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929" y="740486"/>
            <a:ext cx="6719818" cy="920363"/>
          </a:xfrm>
        </p:spPr>
        <p:txBody>
          <a:bodyPr>
            <a:normAutofit fontScale="90000"/>
          </a:bodyPr>
          <a:lstStyle/>
          <a:p>
            <a:r>
              <a:rPr dirty="0"/>
              <a:t>Task 4.4 &amp; 4.5: Cluster Users by </a:t>
            </a:r>
            <a:r>
              <a:rPr dirty="0" smtClean="0"/>
              <a:t>Satisfaction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Task 4.6: Export Scores to SQL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Final K-Means (k=2):</a:t>
            </a:r>
          </a:p>
          <a:p>
            <a:r>
              <a:rPr dirty="0"/>
              <a:t>- Cluster A: High satisfaction</a:t>
            </a:r>
          </a:p>
          <a:p>
            <a:r>
              <a:rPr dirty="0"/>
              <a:t>- Cluster B: Low satisfaction</a:t>
            </a:r>
          </a:p>
          <a:p>
            <a:r>
              <a:rPr dirty="0"/>
              <a:t>- Used averages to define strategies per group.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4382" y="4246206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🗄️ Saved final table to MySQL.</a:t>
            </a:r>
          </a:p>
          <a:p>
            <a:r>
              <a:rPr lang="en-US" smtClean="0"/>
              <a:t>- Included user ID, all scores</a:t>
            </a:r>
          </a:p>
          <a:p>
            <a:r>
              <a:rPr lang="en-US" smtClean="0"/>
              <a:t>- Ran SELECT queries for validation.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Executive 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Focus on:</a:t>
            </a:r>
          </a:p>
          <a:p>
            <a:r>
              <a:t>- Retaining high-scoring users</a:t>
            </a:r>
          </a:p>
          <a:p>
            <a:r>
              <a:t>- Upgrading low-performing devices</a:t>
            </a:r>
          </a:p>
          <a:p>
            <a:r>
              <a:t>- Enhancing QoS for poor experience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579859" cy="939024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Situational </a:t>
            </a:r>
            <a:r>
              <a:rPr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</a:t>
            </a:r>
            <a:r>
              <a:rPr dirty="0"/>
              <a:t>(Business Need)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96" y="1293423"/>
            <a:ext cx="6345260" cy="353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The </a:t>
            </a:r>
            <a:r>
              <a:rPr dirty="0"/>
              <a:t>investor is analyzing </a:t>
            </a:r>
            <a:r>
              <a:rPr dirty="0" err="1"/>
              <a:t>TellCo</a:t>
            </a:r>
            <a:r>
              <a:rPr dirty="0"/>
              <a:t>, a mobile provider in </a:t>
            </a:r>
            <a:r>
              <a:rPr dirty="0" err="1"/>
              <a:t>Pefkakia</a:t>
            </a:r>
            <a:r>
              <a:rPr dirty="0"/>
              <a:t>.</a:t>
            </a:r>
          </a:p>
          <a:p>
            <a:r>
              <a:rPr dirty="0"/>
              <a:t>- No prior user-level analysis done.</a:t>
            </a:r>
          </a:p>
          <a:p>
            <a:r>
              <a:rPr dirty="0"/>
              <a:t>- </a:t>
            </a:r>
            <a:r>
              <a:rPr lang="en-US" dirty="0" smtClean="0"/>
              <a:t>Data analysis</a:t>
            </a:r>
            <a:r>
              <a:rPr dirty="0" smtClean="0"/>
              <a:t> </a:t>
            </a:r>
            <a:r>
              <a:rPr dirty="0"/>
              <a:t>role: </a:t>
            </a:r>
            <a:r>
              <a:rPr lang="en-US" dirty="0" smtClean="0"/>
              <a:t>To </a:t>
            </a:r>
            <a:r>
              <a:rPr dirty="0" smtClean="0"/>
              <a:t>perform </a:t>
            </a:r>
            <a:r>
              <a:rPr dirty="0"/>
              <a:t>full customer behavior analytics using </a:t>
            </a:r>
            <a:r>
              <a:rPr dirty="0" err="1"/>
              <a:t>xDR</a:t>
            </a:r>
            <a:r>
              <a:rPr dirty="0"/>
              <a:t>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80" b="16781"/>
          <a:stretch/>
        </p:blipFill>
        <p:spPr>
          <a:xfrm>
            <a:off x="2070478" y="3906091"/>
            <a:ext cx="5103302" cy="3025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8" y="3337255"/>
            <a:ext cx="7087214" cy="3520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03" y="2153298"/>
            <a:ext cx="6345260" cy="3530600"/>
          </a:xfrm>
        </p:spPr>
        <p:txBody>
          <a:bodyPr/>
          <a:lstStyle/>
          <a:p>
            <a:r>
              <a:rPr dirty="0"/>
              <a:t>⚠️ Challenges faced:</a:t>
            </a:r>
          </a:p>
          <a:p>
            <a:r>
              <a:rPr dirty="0"/>
              <a:t>- Single month data</a:t>
            </a:r>
          </a:p>
          <a:p>
            <a:r>
              <a:rPr dirty="0"/>
              <a:t>- Some devices undefined</a:t>
            </a:r>
          </a:p>
          <a:p>
            <a:r>
              <a:rPr dirty="0"/>
              <a:t>- No location data for signal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011" y="2282890"/>
            <a:ext cx="6033708" cy="377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Task 1: User Overview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11" y="1406849"/>
            <a:ext cx="6345260" cy="353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📱 </a:t>
            </a:r>
            <a:r>
              <a:rPr lang="en-US" dirty="0" smtClean="0"/>
              <a:t>To </a:t>
            </a:r>
            <a:r>
              <a:rPr dirty="0" smtClean="0"/>
              <a:t>Identif</a:t>
            </a:r>
            <a:r>
              <a:rPr lang="en-US" dirty="0" smtClean="0"/>
              <a:t>y</a:t>
            </a:r>
            <a:r>
              <a:rPr dirty="0" smtClean="0"/>
              <a:t> </a:t>
            </a:r>
            <a:r>
              <a:rPr dirty="0"/>
              <a:t>top 10 most used handsets.</a:t>
            </a:r>
          </a:p>
          <a:p>
            <a:r>
              <a:rPr dirty="0"/>
              <a:t>- Top 3 Manufacturers: Samsung, Huawei, Apple</a:t>
            </a:r>
          </a:p>
          <a:p>
            <a:r>
              <a:rPr dirty="0"/>
              <a:t>- Recommended marketing segmentation based on device trends.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r="11143"/>
          <a:stretch/>
        </p:blipFill>
        <p:spPr>
          <a:xfrm>
            <a:off x="388522" y="3683309"/>
            <a:ext cx="4379422" cy="30347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565"/>
          <a:stretch/>
        </p:blipFill>
        <p:spPr>
          <a:xfrm>
            <a:off x="5071328" y="3968669"/>
            <a:ext cx="3763119" cy="20029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User Overview Analysis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3" y="2275171"/>
            <a:ext cx="8575107" cy="3771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21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1.1: Aggregate App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For each user, calculated:</a:t>
            </a:r>
          </a:p>
          <a:p>
            <a:r>
              <a:rPr dirty="0"/>
              <a:t>- Total </a:t>
            </a:r>
            <a:r>
              <a:rPr dirty="0" err="1"/>
              <a:t>xDR</a:t>
            </a:r>
            <a:r>
              <a:rPr dirty="0"/>
              <a:t> sessions</a:t>
            </a:r>
          </a:p>
          <a:p>
            <a:r>
              <a:rPr dirty="0"/>
              <a:t>- Session duration</a:t>
            </a:r>
          </a:p>
          <a:p>
            <a:r>
              <a:rPr dirty="0"/>
              <a:t>- Upload/Download traffic per app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7" y="4410022"/>
            <a:ext cx="8689539" cy="19639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1.2: EDA &amp; Initial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12"/>
          <a:stretch/>
        </p:blipFill>
        <p:spPr>
          <a:xfrm>
            <a:off x="1729585" y="3282204"/>
            <a:ext cx="6105108" cy="3575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1" y="2282439"/>
            <a:ext cx="4587638" cy="70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02" y="2210522"/>
            <a:ext cx="3905127" cy="89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1.2: EDA &amp; Initial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444" t="-3353" r="10302" b="3353"/>
          <a:stretch/>
        </p:blipFill>
        <p:spPr>
          <a:xfrm>
            <a:off x="638687" y="2280544"/>
            <a:ext cx="3784024" cy="3061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96" r="6726"/>
          <a:stretch/>
        </p:blipFill>
        <p:spPr>
          <a:xfrm>
            <a:off x="4637315" y="2280543"/>
            <a:ext cx="4163251" cy="3061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82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1.2: EDA &amp; Initial Insights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91" y="2210400"/>
            <a:ext cx="6572810" cy="4245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22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62"/>
          <a:stretch/>
        </p:blipFill>
        <p:spPr>
          <a:xfrm>
            <a:off x="416507" y="4198552"/>
            <a:ext cx="8121003" cy="25852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Task 2: User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78654"/>
            <a:ext cx="6345260" cy="3530600"/>
          </a:xfrm>
        </p:spPr>
        <p:txBody>
          <a:bodyPr/>
          <a:lstStyle/>
          <a:p>
            <a:r>
              <a:rPr dirty="0"/>
              <a:t>📊 Tracked per-user session count, duration, and traffic.</a:t>
            </a:r>
          </a:p>
          <a:p>
            <a:r>
              <a:rPr dirty="0"/>
              <a:t>- Clustered users into 3 groups (High, Medium, Low Engagement).</a:t>
            </a:r>
          </a:p>
          <a:p>
            <a:r>
              <a:rPr dirty="0"/>
              <a:t>- App-wise usage revealed YouTube and Netflix are top traffic 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465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       User Analytics in the Telecommunication Industry</vt:lpstr>
      <vt:lpstr>Situational Overview  (Business Need)</vt:lpstr>
      <vt:lpstr>Task 1: User Overview Analysis</vt:lpstr>
      <vt:lpstr>Task 1: User Overview Analysis</vt:lpstr>
      <vt:lpstr>Task 1.1: Aggregate App Usage</vt:lpstr>
      <vt:lpstr>Task 1.2: EDA &amp; Initial Insights</vt:lpstr>
      <vt:lpstr>Task 1.2: EDA &amp; Initial Insights</vt:lpstr>
      <vt:lpstr>Task 1.2: EDA &amp; Initial Insights</vt:lpstr>
      <vt:lpstr>Task 2: User Engagement Analysis</vt:lpstr>
      <vt:lpstr>Task 2: User Engagement Analysis</vt:lpstr>
      <vt:lpstr>Task 2: User Engagement Analysis</vt:lpstr>
      <vt:lpstr>Task 3.1: Network Metrics Aggregation</vt:lpstr>
      <vt:lpstr>Task 3.2: Top/Bottom/Frequent Metric Values</vt:lpstr>
      <vt:lpstr>Task 3.3: Distribution by Handset</vt:lpstr>
      <vt:lpstr>Task 3.4: Experience Clustering</vt:lpstr>
      <vt:lpstr>Task 4.1 &amp; 4.2: User Scores</vt:lpstr>
      <vt:lpstr>Task 4.3: Predict Satisfaction</vt:lpstr>
      <vt:lpstr>Task 4.4 &amp; 4.5: Cluster Users by Satisfaction Task 4.6: Export Scores to SQL</vt:lpstr>
      <vt:lpstr>Executive Summary &amp; Recommendations</vt:lpstr>
      <vt:lpstr>Limitations of the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User Analytics in the Telecommunication Industry</dc:title>
  <dc:subject/>
  <dc:creator/>
  <cp:keywords/>
  <dc:description>generated using python-pptx</dc:description>
  <cp:lastModifiedBy>user</cp:lastModifiedBy>
  <cp:revision>10</cp:revision>
  <dcterms:created xsi:type="dcterms:W3CDTF">2013-01-27T09:14:16Z</dcterms:created>
  <dcterms:modified xsi:type="dcterms:W3CDTF">2025-04-24T19:31:37Z</dcterms:modified>
  <cp:category/>
</cp:coreProperties>
</file>