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33199" y="1845826"/>
            <a:ext cx="7477601" cy="2499598"/>
          </a:xfrm>
          <a:prstGeom prst="rect">
            <a:avLst/>
          </a:prstGeom>
          <a:noFill/>
          <a:ln/>
        </p:spPr>
        <p:txBody>
          <a:bodyPr wrap="square" rtlCol="0" anchor="t"/>
          <a:lstStyle/>
          <a:p>
            <a:pPr indent="0" marL="0">
              <a:lnSpc>
                <a:spcPts val="6561"/>
              </a:lnSpc>
              <a:buNone/>
            </a:pPr>
            <a:r>
              <a:rPr lang="en-US" sz="5249" dirty="0">
                <a:solidFill>
                  <a:srgbClr val="6EB9FC"/>
                </a:solidFill>
                <a:latin typeface="Lora" pitchFamily="34" charset="0"/>
                <a:ea typeface="Lora" pitchFamily="34" charset="-122"/>
                <a:cs typeface="Lora" pitchFamily="34" charset="-120"/>
              </a:rPr>
              <a:t>Unlocking Insights: Amazon Sales Data Analysis</a:t>
            </a:r>
            <a:endParaRPr lang="en-US" sz="5249" dirty="0"/>
          </a:p>
        </p:txBody>
      </p:sp>
      <p:sp>
        <p:nvSpPr>
          <p:cNvPr id="5" name="Text 3"/>
          <p:cNvSpPr/>
          <p:nvPr/>
        </p:nvSpPr>
        <p:spPr>
          <a:xfrm>
            <a:off x="833199" y="4678680"/>
            <a:ext cx="7477601"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Amazon sales data analysis provides a wealth of insights that can drive business growth. In this presentation, we'll explore the techniques and tools needed to unlock those insights.</a:t>
            </a:r>
            <a:endParaRPr lang="en-US" sz="1750" dirty="0"/>
          </a:p>
        </p:txBody>
      </p:sp>
      <p:sp>
        <p:nvSpPr>
          <p:cNvPr id="6" name="Shape 4"/>
          <p:cNvSpPr/>
          <p:nvPr/>
        </p:nvSpPr>
        <p:spPr>
          <a:xfrm>
            <a:off x="833199" y="6011466"/>
            <a:ext cx="355402" cy="355402"/>
          </a:xfrm>
          <a:prstGeom prst="roundRect">
            <a:avLst>
              <a:gd name="adj" fmla="val 25726039"/>
            </a:avLst>
          </a:prstGeom>
          <a:solidFill>
            <a:srgbClr val="A8B6F2"/>
          </a:solidFill>
          <a:ln w="7620">
            <a:solidFill>
              <a:srgbClr val="FFFFFF"/>
            </a:solidFill>
            <a:prstDash val="solid"/>
          </a:ln>
        </p:spPr>
      </p:sp>
      <p:sp>
        <p:nvSpPr>
          <p:cNvPr id="7" name="Text 5"/>
          <p:cNvSpPr/>
          <p:nvPr/>
        </p:nvSpPr>
        <p:spPr>
          <a:xfrm>
            <a:off x="938451" y="6006346"/>
            <a:ext cx="144780" cy="365760"/>
          </a:xfrm>
          <a:prstGeom prst="rect">
            <a:avLst/>
          </a:prstGeom>
          <a:noFill/>
          <a:ln/>
        </p:spPr>
        <p:txBody>
          <a:bodyPr wrap="none" rtlCol="0" anchor="t"/>
          <a:lstStyle/>
          <a:p>
            <a:pPr algn="ctr" indent="0" marL="0">
              <a:lnSpc>
                <a:spcPts val="2880"/>
              </a:lnSpc>
              <a:buNone/>
            </a:pPr>
            <a:r>
              <a:rPr lang="en-US" sz="1152" dirty="0">
                <a:solidFill>
                  <a:srgbClr val="3C3838"/>
                </a:solidFill>
                <a:latin typeface="Source Sans Pro" pitchFamily="34" charset="0"/>
                <a:ea typeface="Source Sans Pro" pitchFamily="34" charset="-122"/>
                <a:cs typeface="Source Sans Pro" pitchFamily="34" charset="-120"/>
              </a:rPr>
              <a:t>MI</a:t>
            </a:r>
            <a:endParaRPr lang="en-US" sz="1152" dirty="0"/>
          </a:p>
        </p:txBody>
      </p:sp>
      <p:sp>
        <p:nvSpPr>
          <p:cNvPr id="8" name="Text 6"/>
          <p:cNvSpPr/>
          <p:nvPr/>
        </p:nvSpPr>
        <p:spPr>
          <a:xfrm>
            <a:off x="1299686" y="5994797"/>
            <a:ext cx="2689860" cy="388858"/>
          </a:xfrm>
          <a:prstGeom prst="rect">
            <a:avLst/>
          </a:prstGeom>
          <a:noFill/>
          <a:ln/>
        </p:spPr>
        <p:txBody>
          <a:bodyPr wrap="none" rtlCol="0" anchor="t"/>
          <a:lstStyle/>
          <a:p>
            <a:pPr algn="l" indent="0" marL="0">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by MD IRSHAD ANWAR</a:t>
            </a:r>
            <a:endParaRPr lang="en-US" sz="2187" dirty="0"/>
          </a:p>
        </p:txBody>
      </p:sp>
      <p:pic>
        <p:nvPicPr>
          <p:cNvPr id="9"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314331"/>
            <a:ext cx="804672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Conclusion and Key Takeaways</a:t>
            </a:r>
            <a:endParaRPr lang="en-US" sz="4374" dirty="0"/>
          </a:p>
        </p:txBody>
      </p:sp>
      <p:sp>
        <p:nvSpPr>
          <p:cNvPr id="5" name="Text 3"/>
          <p:cNvSpPr/>
          <p:nvPr/>
        </p:nvSpPr>
        <p:spPr>
          <a:xfrm>
            <a:off x="2348389" y="2453045"/>
            <a:ext cx="9933503"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By analyzing your Amazon sales data, you can gain valuable insights that will help you make informed decisions that drive growth. Use the techniques and tools discussed to uncover valuable insights.</a:t>
            </a:r>
            <a:endParaRPr lang="en-US" sz="1750" dirty="0"/>
          </a:p>
        </p:txBody>
      </p:sp>
      <p:sp>
        <p:nvSpPr>
          <p:cNvPr id="6" name="Shape 4"/>
          <p:cNvSpPr/>
          <p:nvPr/>
        </p:nvSpPr>
        <p:spPr>
          <a:xfrm>
            <a:off x="2348389" y="3413760"/>
            <a:ext cx="3163014" cy="3501509"/>
          </a:xfrm>
          <a:prstGeom prst="roundRect">
            <a:avLst>
              <a:gd name="adj" fmla="val 2107"/>
            </a:avLst>
          </a:prstGeom>
          <a:solidFill>
            <a:srgbClr val="2F3343"/>
          </a:solidFill>
          <a:ln/>
        </p:spPr>
      </p:sp>
      <p:sp>
        <p:nvSpPr>
          <p:cNvPr id="7" name="Text 5"/>
          <p:cNvSpPr/>
          <p:nvPr/>
        </p:nvSpPr>
        <p:spPr>
          <a:xfrm>
            <a:off x="2570559" y="3635931"/>
            <a:ext cx="2221944" cy="347186"/>
          </a:xfrm>
          <a:prstGeom prst="rect">
            <a:avLst/>
          </a:prstGeom>
          <a:noFill/>
          <a:ln/>
        </p:spPr>
        <p:txBody>
          <a:bodyPr wrap="non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Start Small</a:t>
            </a:r>
            <a:endParaRPr lang="en-US" sz="2187" dirty="0"/>
          </a:p>
        </p:txBody>
      </p:sp>
      <p:sp>
        <p:nvSpPr>
          <p:cNvPr id="8" name="Text 6"/>
          <p:cNvSpPr/>
          <p:nvPr/>
        </p:nvSpPr>
        <p:spPr>
          <a:xfrm>
            <a:off x="2570559" y="4205288"/>
            <a:ext cx="2718673" cy="2487811"/>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Don't just dive into complex analytics straight away. Begin with simple reports and dashboards and scale up to more complex models as you get comfortable with the process.</a:t>
            </a:r>
            <a:endParaRPr lang="en-US" sz="1750" dirty="0"/>
          </a:p>
        </p:txBody>
      </p:sp>
      <p:sp>
        <p:nvSpPr>
          <p:cNvPr id="9" name="Shape 7"/>
          <p:cNvSpPr/>
          <p:nvPr/>
        </p:nvSpPr>
        <p:spPr>
          <a:xfrm>
            <a:off x="5733574" y="3413760"/>
            <a:ext cx="3163014" cy="3501509"/>
          </a:xfrm>
          <a:prstGeom prst="roundRect">
            <a:avLst>
              <a:gd name="adj" fmla="val 2107"/>
            </a:avLst>
          </a:prstGeom>
          <a:solidFill>
            <a:srgbClr val="2F3343"/>
          </a:solidFill>
          <a:ln/>
        </p:spPr>
      </p:sp>
      <p:sp>
        <p:nvSpPr>
          <p:cNvPr id="10" name="Text 8"/>
          <p:cNvSpPr/>
          <p:nvPr/>
        </p:nvSpPr>
        <p:spPr>
          <a:xfrm>
            <a:off x="5955744" y="3635931"/>
            <a:ext cx="2718673"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Get Help When Needed</a:t>
            </a:r>
            <a:endParaRPr lang="en-US" sz="2187" dirty="0"/>
          </a:p>
        </p:txBody>
      </p:sp>
      <p:sp>
        <p:nvSpPr>
          <p:cNvPr id="11" name="Text 9"/>
          <p:cNvSpPr/>
          <p:nvPr/>
        </p:nvSpPr>
        <p:spPr>
          <a:xfrm>
            <a:off x="5955744" y="4552474"/>
            <a:ext cx="2718673"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data analysis process is complex, so it's essential to reach out to experts when needed.</a:t>
            </a:r>
            <a:endParaRPr lang="en-US" sz="1750" dirty="0"/>
          </a:p>
        </p:txBody>
      </p:sp>
      <p:sp>
        <p:nvSpPr>
          <p:cNvPr id="12" name="Shape 10"/>
          <p:cNvSpPr/>
          <p:nvPr/>
        </p:nvSpPr>
        <p:spPr>
          <a:xfrm>
            <a:off x="9118759" y="3413760"/>
            <a:ext cx="3163014" cy="3501509"/>
          </a:xfrm>
          <a:prstGeom prst="roundRect">
            <a:avLst>
              <a:gd name="adj" fmla="val 2107"/>
            </a:avLst>
          </a:prstGeom>
          <a:solidFill>
            <a:srgbClr val="2F3343"/>
          </a:solidFill>
          <a:ln/>
        </p:spPr>
      </p:sp>
      <p:sp>
        <p:nvSpPr>
          <p:cNvPr id="13" name="Text 11"/>
          <p:cNvSpPr/>
          <p:nvPr/>
        </p:nvSpPr>
        <p:spPr>
          <a:xfrm>
            <a:off x="9340929" y="3635931"/>
            <a:ext cx="2718673"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Monitor Changes Over Time</a:t>
            </a:r>
            <a:endParaRPr lang="en-US" sz="2187" dirty="0"/>
          </a:p>
        </p:txBody>
      </p:sp>
      <p:sp>
        <p:nvSpPr>
          <p:cNvPr id="14" name="Text 12"/>
          <p:cNvSpPr/>
          <p:nvPr/>
        </p:nvSpPr>
        <p:spPr>
          <a:xfrm>
            <a:off x="9340929" y="4552474"/>
            <a:ext cx="2718673"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It is crucial to track your KPIs and metrics over time to gain insights into how your business is evolving.</a:t>
            </a:r>
            <a:endParaRPr lang="en-US" sz="1750"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4648795" y="3298269"/>
            <a:ext cx="5332690" cy="833199"/>
          </a:xfrm>
          <a:prstGeom prst="rect">
            <a:avLst/>
          </a:prstGeom>
          <a:noFill/>
          <a:ln/>
        </p:spPr>
        <p:txBody>
          <a:bodyPr wrap="none" rtlCol="0" anchor="t"/>
          <a:lstStyle/>
          <a:p>
            <a:pPr algn="ctr" indent="0" marL="0">
              <a:lnSpc>
                <a:spcPts val="6561"/>
              </a:lnSpc>
              <a:buNone/>
            </a:pPr>
            <a:r>
              <a:rPr lang="en-US" sz="5249" b="1" dirty="0">
                <a:solidFill>
                  <a:srgbClr val="6EB9FC"/>
                </a:solidFill>
                <a:latin typeface="Lora" pitchFamily="34" charset="0"/>
                <a:ea typeface="Lora" pitchFamily="34" charset="-122"/>
                <a:cs typeface="Lora" pitchFamily="34" charset="-120"/>
              </a:rPr>
              <a:t>THANKYOU</a:t>
            </a:r>
            <a:endParaRPr lang="en-US" sz="5249" dirty="0"/>
          </a:p>
        </p:txBody>
      </p:sp>
      <p:sp>
        <p:nvSpPr>
          <p:cNvPr id="5" name="Text 3"/>
          <p:cNvSpPr/>
          <p:nvPr/>
        </p:nvSpPr>
        <p:spPr>
          <a:xfrm>
            <a:off x="2348389" y="4575810"/>
            <a:ext cx="9933503" cy="355402"/>
          </a:xfrm>
          <a:prstGeom prst="rect">
            <a:avLst/>
          </a:prstGeom>
          <a:noFill/>
          <a:ln/>
        </p:spPr>
        <p:txBody>
          <a:bodyPr wrap="none" rtlCol="0" anchor="t"/>
          <a:lstStyle/>
          <a:p>
            <a:pPr indent="0" marL="0">
              <a:lnSpc>
                <a:spcPts val="2799"/>
              </a:lnSpc>
              <a:buNone/>
            </a:pP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3767614"/>
            <a:ext cx="4443889" cy="694373"/>
          </a:xfrm>
          <a:prstGeom prst="rect">
            <a:avLst/>
          </a:prstGeom>
          <a:noFill/>
          <a:ln/>
        </p:spPr>
        <p:txBody>
          <a:bodyPr wrap="none" rtlCol="0" anchor="t"/>
          <a:lstStyle/>
          <a:p>
            <a:pPr indent="0" marL="0">
              <a:lnSpc>
                <a:spcPts val="5468"/>
              </a:lnSpc>
              <a:buNone/>
            </a:pP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967145"/>
            <a:ext cx="986790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The Importance of Sales Data Analysis</a:t>
            </a:r>
            <a:endParaRPr lang="en-US" sz="4374" dirty="0"/>
          </a:p>
        </p:txBody>
      </p:sp>
      <p:sp>
        <p:nvSpPr>
          <p:cNvPr id="5" name="Text 3"/>
          <p:cNvSpPr/>
          <p:nvPr/>
        </p:nvSpPr>
        <p:spPr>
          <a:xfrm>
            <a:off x="2348389" y="2105858"/>
            <a:ext cx="9933503"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By analyzing your Amazon sales data, you can gain valuable insights into customer behavior, identify trends, and pinpoint areas of your business that need improvement. Used correctly, this data can inform your business strategy and help you drive growth.</a:t>
            </a:r>
            <a:endParaRPr lang="en-US" sz="1750" dirty="0"/>
          </a:p>
        </p:txBody>
      </p:sp>
      <p:sp>
        <p:nvSpPr>
          <p:cNvPr id="6" name="Shape 4"/>
          <p:cNvSpPr/>
          <p:nvPr/>
        </p:nvSpPr>
        <p:spPr>
          <a:xfrm>
            <a:off x="2348389" y="3421975"/>
            <a:ext cx="3163014" cy="3840480"/>
          </a:xfrm>
          <a:prstGeom prst="roundRect">
            <a:avLst>
              <a:gd name="adj" fmla="val 2107"/>
            </a:avLst>
          </a:prstGeom>
          <a:solidFill>
            <a:srgbClr val="2F3343"/>
          </a:solidFill>
          <a:ln/>
        </p:spPr>
      </p:sp>
      <p:sp>
        <p:nvSpPr>
          <p:cNvPr id="7" name="Text 5"/>
          <p:cNvSpPr/>
          <p:nvPr/>
        </p:nvSpPr>
        <p:spPr>
          <a:xfrm>
            <a:off x="2570559" y="3644146"/>
            <a:ext cx="2718673"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What Can Sales Data Analysis Do?</a:t>
            </a:r>
            <a:endParaRPr lang="en-US" sz="2187" dirty="0"/>
          </a:p>
        </p:txBody>
      </p:sp>
      <p:sp>
        <p:nvSpPr>
          <p:cNvPr id="8" name="Text 6"/>
          <p:cNvSpPr/>
          <p:nvPr/>
        </p:nvSpPr>
        <p:spPr>
          <a:xfrm>
            <a:off x="2570559" y="4560689"/>
            <a:ext cx="2718673" cy="2132409"/>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Unlock trends and insights to turbocharge your business growth, by understanding customer behaviors, internal trends, and external market forces.</a:t>
            </a:r>
            <a:endParaRPr lang="en-US" sz="1750" dirty="0"/>
          </a:p>
        </p:txBody>
      </p:sp>
      <p:sp>
        <p:nvSpPr>
          <p:cNvPr id="9" name="Shape 7"/>
          <p:cNvSpPr/>
          <p:nvPr/>
        </p:nvSpPr>
        <p:spPr>
          <a:xfrm>
            <a:off x="5733574" y="3421975"/>
            <a:ext cx="3163014" cy="3840480"/>
          </a:xfrm>
          <a:prstGeom prst="roundRect">
            <a:avLst>
              <a:gd name="adj" fmla="val 2107"/>
            </a:avLst>
          </a:prstGeom>
          <a:solidFill>
            <a:srgbClr val="2F3343"/>
          </a:solidFill>
          <a:ln/>
        </p:spPr>
      </p:sp>
      <p:sp>
        <p:nvSpPr>
          <p:cNvPr id="10" name="Text 8"/>
          <p:cNvSpPr/>
          <p:nvPr/>
        </p:nvSpPr>
        <p:spPr>
          <a:xfrm>
            <a:off x="5955744" y="3644146"/>
            <a:ext cx="2718673" cy="694373"/>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The Pitfalls of Not Analyzing Your Data</a:t>
            </a:r>
            <a:endParaRPr lang="en-US" sz="2187" dirty="0"/>
          </a:p>
        </p:txBody>
      </p:sp>
      <p:sp>
        <p:nvSpPr>
          <p:cNvPr id="11" name="Text 9"/>
          <p:cNvSpPr/>
          <p:nvPr/>
        </p:nvSpPr>
        <p:spPr>
          <a:xfrm>
            <a:off x="5955744" y="4560689"/>
            <a:ext cx="2718673" cy="2132409"/>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Lack of data then leads to unoptimized pricing strategy, missed opportunities to capitalize on potential growth, and overall reduced company efficiency.</a:t>
            </a:r>
            <a:endParaRPr lang="en-US" sz="1750" dirty="0"/>
          </a:p>
        </p:txBody>
      </p:sp>
      <p:sp>
        <p:nvSpPr>
          <p:cNvPr id="12" name="Shape 10"/>
          <p:cNvSpPr/>
          <p:nvPr/>
        </p:nvSpPr>
        <p:spPr>
          <a:xfrm>
            <a:off x="9118759" y="3421975"/>
            <a:ext cx="3163014" cy="3840480"/>
          </a:xfrm>
          <a:prstGeom prst="roundRect">
            <a:avLst>
              <a:gd name="adj" fmla="val 2107"/>
            </a:avLst>
          </a:prstGeom>
          <a:solidFill>
            <a:srgbClr val="2F3343"/>
          </a:solidFill>
          <a:ln/>
        </p:spPr>
      </p:sp>
      <p:sp>
        <p:nvSpPr>
          <p:cNvPr id="13" name="Text 11"/>
          <p:cNvSpPr/>
          <p:nvPr/>
        </p:nvSpPr>
        <p:spPr>
          <a:xfrm>
            <a:off x="9340929" y="3644146"/>
            <a:ext cx="2718673" cy="1041559"/>
          </a:xfrm>
          <a:prstGeom prst="rect">
            <a:avLst/>
          </a:prstGeom>
          <a:noFill/>
          <a:ln/>
        </p:spPr>
        <p:txBody>
          <a:bodyPr wrap="square" rtlCol="0" anchor="t"/>
          <a:lstStyle/>
          <a:p>
            <a:pPr indent="0" marL="0">
              <a:lnSpc>
                <a:spcPts val="2734"/>
              </a:lnSpc>
              <a:buNone/>
            </a:pPr>
            <a:r>
              <a:rPr lang="en-US" sz="2187" dirty="0">
                <a:solidFill>
                  <a:srgbClr val="6EB9FC"/>
                </a:solidFill>
                <a:latin typeface="Lora" pitchFamily="34" charset="0"/>
                <a:ea typeface="Lora" pitchFamily="34" charset="-122"/>
                <a:cs typeface="Lora" pitchFamily="34" charset="-120"/>
              </a:rPr>
              <a:t>Using the Right Tools and Techniques</a:t>
            </a:r>
            <a:endParaRPr lang="en-US" sz="2187" dirty="0"/>
          </a:p>
        </p:txBody>
      </p:sp>
      <p:sp>
        <p:nvSpPr>
          <p:cNvPr id="14" name="Text 12"/>
          <p:cNvSpPr/>
          <p:nvPr/>
        </p:nvSpPr>
        <p:spPr>
          <a:xfrm>
            <a:off x="9340929" y="4907875"/>
            <a:ext cx="2718673" cy="2132409"/>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Cleaning and structuring your data is essential to gain accurate insights. Learn how to use Excel or Python for data cleaning and formatting.</a:t>
            </a:r>
            <a:endParaRPr lang="en-US" sz="1750"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19599" y="2195751"/>
            <a:ext cx="7477601" cy="2083118"/>
          </a:xfrm>
          <a:prstGeom prst="rect">
            <a:avLst/>
          </a:prstGeom>
          <a:noFill/>
          <a:ln/>
        </p:spPr>
        <p:txBody>
          <a:bodyPr wrap="squar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Advanced E-Commerce Business Intelligence on Amazon Sales Data</a:t>
            </a:r>
            <a:endParaRPr lang="en-US" sz="4374" dirty="0"/>
          </a:p>
        </p:txBody>
      </p:sp>
      <p:sp>
        <p:nvSpPr>
          <p:cNvPr id="5" name="Text 3"/>
          <p:cNvSpPr/>
          <p:nvPr/>
        </p:nvSpPr>
        <p:spPr>
          <a:xfrm>
            <a:off x="6319599" y="4612124"/>
            <a:ext cx="7477601"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Our project will focus on using advanced business intelligence techniques to analyze Amazon sales data. We will use Jupyter Notebook, Tableau, Ms Excel, and Python to uncover insights into customer behavior and optimize our E-Commerce domain name. This project is of advanced difficulty level.</a:t>
            </a:r>
            <a:endParaRPr lang="en-US" sz="1750" dirty="0"/>
          </a:p>
        </p:txBody>
      </p:sp>
      <p:pic>
        <p:nvPicPr>
          <p:cNvPr id="6"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012871"/>
            <a:ext cx="4695706"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PROBLEM STATEMENT</a:t>
            </a:r>
            <a:endParaRPr lang="en-US" sz="1750" dirty="0"/>
          </a:p>
        </p:txBody>
      </p:sp>
      <p:sp>
        <p:nvSpPr>
          <p:cNvPr id="5" name="Text 3"/>
          <p:cNvSpPr/>
          <p:nvPr/>
        </p:nvSpPr>
        <p:spPr>
          <a:xfrm>
            <a:off x="7593687" y="2012871"/>
            <a:ext cx="4695706" cy="2132409"/>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 sales management has gained importance to meet increasing condition and the need for improved methods of distribution to reduce cost and to increase profits. Sales management today is the most important function in a commercial and business enterprise.</a:t>
            </a:r>
            <a:endParaRPr lang="en-US" sz="1750" dirty="0"/>
          </a:p>
        </p:txBody>
      </p:sp>
      <p:sp>
        <p:nvSpPr>
          <p:cNvPr id="6" name="Text 4"/>
          <p:cNvSpPr/>
          <p:nvPr/>
        </p:nvSpPr>
        <p:spPr>
          <a:xfrm>
            <a:off x="2348389" y="4795004"/>
            <a:ext cx="4695706" cy="355402"/>
          </a:xfrm>
          <a:prstGeom prst="rect">
            <a:avLst/>
          </a:prstGeom>
          <a:noFill/>
          <a:ln/>
        </p:spPr>
        <p:txBody>
          <a:bodyPr wrap="non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DATASET INFORMATION</a:t>
            </a:r>
            <a:endParaRPr lang="en-US" sz="1750" dirty="0"/>
          </a:p>
        </p:txBody>
      </p:sp>
      <p:sp>
        <p:nvSpPr>
          <p:cNvPr id="7" name="Text 5"/>
          <p:cNvSpPr/>
          <p:nvPr/>
        </p:nvSpPr>
        <p:spPr>
          <a:xfrm>
            <a:off x="7593687" y="4795004"/>
            <a:ext cx="4695706" cy="1421606"/>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This is a sales related data set that contains information like sales ,Amt., Cost Amt., Sales Prices, List Prices, Sales Margins, Sales Quantities, etc.</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3266837" y="498634"/>
            <a:ext cx="8096726" cy="1131808"/>
          </a:xfrm>
          <a:prstGeom prst="rect">
            <a:avLst/>
          </a:prstGeom>
          <a:noFill/>
          <a:ln/>
        </p:spPr>
        <p:txBody>
          <a:bodyPr wrap="square" rtlCol="0" anchor="t"/>
          <a:lstStyle/>
          <a:p>
            <a:pPr indent="0" marL="0">
              <a:lnSpc>
                <a:spcPts val="4457"/>
              </a:lnSpc>
              <a:buNone/>
            </a:pPr>
            <a:r>
              <a:rPr lang="en-US" sz="3565" dirty="0">
                <a:solidFill>
                  <a:srgbClr val="6EB9FC"/>
                </a:solidFill>
                <a:latin typeface="Lora" pitchFamily="34" charset="0"/>
                <a:ea typeface="Lora" pitchFamily="34" charset="-122"/>
                <a:cs typeface="Lora" pitchFamily="34" charset="-120"/>
              </a:rPr>
              <a:t>Data Analysis Techniques for Amazon Sales Data</a:t>
            </a:r>
            <a:endParaRPr lang="en-US" sz="3565" dirty="0"/>
          </a:p>
        </p:txBody>
      </p:sp>
      <p:sp>
        <p:nvSpPr>
          <p:cNvPr id="5" name="Text 3"/>
          <p:cNvSpPr/>
          <p:nvPr/>
        </p:nvSpPr>
        <p:spPr>
          <a:xfrm>
            <a:off x="3266837" y="1992630"/>
            <a:ext cx="8096726" cy="579358"/>
          </a:xfrm>
          <a:prstGeom prst="rect">
            <a:avLst/>
          </a:prstGeom>
          <a:noFill/>
          <a:ln/>
        </p:spPr>
        <p:txBody>
          <a:bodyPr wrap="square" rtlCol="0" anchor="t"/>
          <a:lstStyle/>
          <a:p>
            <a:pPr indent="0" marL="0">
              <a:lnSpc>
                <a:spcPts val="2282"/>
              </a:lnSpc>
              <a:buNone/>
            </a:pPr>
            <a:r>
              <a:rPr lang="en-US" sz="1426" dirty="0">
                <a:solidFill>
                  <a:srgbClr val="D6E5EF"/>
                </a:solidFill>
                <a:latin typeface="Source Sans Pro" pitchFamily="34" charset="0"/>
                <a:ea typeface="Source Sans Pro" pitchFamily="34" charset="-122"/>
                <a:cs typeface="Source Sans Pro" pitchFamily="34" charset="-120"/>
              </a:rPr>
              <a:t>Data visualization and predictive analytics are essential techniques for analyzing Amazon sales data. By using dynamic and visually stunning graphs, dashboards, and reports.</a:t>
            </a:r>
            <a:endParaRPr lang="en-US" sz="1426" dirty="0"/>
          </a:p>
        </p:txBody>
      </p:sp>
      <p:sp>
        <p:nvSpPr>
          <p:cNvPr id="6" name="Shape 4"/>
          <p:cNvSpPr/>
          <p:nvPr/>
        </p:nvSpPr>
        <p:spPr>
          <a:xfrm>
            <a:off x="3527108" y="2775704"/>
            <a:ext cx="22622" cy="4955143"/>
          </a:xfrm>
          <a:prstGeom prst="rect">
            <a:avLst/>
          </a:prstGeom>
          <a:solidFill>
            <a:srgbClr val="6EB9FC"/>
          </a:solidFill>
          <a:ln/>
        </p:spPr>
      </p:sp>
      <p:sp>
        <p:nvSpPr>
          <p:cNvPr id="7" name="Shape 5"/>
          <p:cNvSpPr/>
          <p:nvPr/>
        </p:nvSpPr>
        <p:spPr>
          <a:xfrm>
            <a:off x="3742134" y="3109555"/>
            <a:ext cx="633889" cy="22622"/>
          </a:xfrm>
          <a:prstGeom prst="rect">
            <a:avLst/>
          </a:prstGeom>
          <a:solidFill>
            <a:srgbClr val="6EB9FC"/>
          </a:solidFill>
          <a:ln/>
        </p:spPr>
      </p:sp>
      <p:sp>
        <p:nvSpPr>
          <p:cNvPr id="8" name="Shape 6"/>
          <p:cNvSpPr/>
          <p:nvPr/>
        </p:nvSpPr>
        <p:spPr>
          <a:xfrm>
            <a:off x="3334703" y="2917150"/>
            <a:ext cx="407432" cy="407432"/>
          </a:xfrm>
          <a:prstGeom prst="roundRect">
            <a:avLst>
              <a:gd name="adj" fmla="val 13336"/>
            </a:avLst>
          </a:prstGeom>
          <a:solidFill>
            <a:srgbClr val="2F3343"/>
          </a:solidFill>
          <a:ln/>
        </p:spPr>
      </p:sp>
      <p:sp>
        <p:nvSpPr>
          <p:cNvPr id="9" name="Text 7"/>
          <p:cNvSpPr/>
          <p:nvPr/>
        </p:nvSpPr>
        <p:spPr>
          <a:xfrm>
            <a:off x="3488888" y="2951083"/>
            <a:ext cx="99060" cy="339566"/>
          </a:xfrm>
          <a:prstGeom prst="rect">
            <a:avLst/>
          </a:prstGeom>
          <a:noFill/>
          <a:ln/>
        </p:spPr>
        <p:txBody>
          <a:bodyPr wrap="none" rtlCol="0" anchor="t"/>
          <a:lstStyle/>
          <a:p>
            <a:pPr algn="ctr" indent="0" marL="0">
              <a:lnSpc>
                <a:spcPts val="2674"/>
              </a:lnSpc>
              <a:buNone/>
            </a:pPr>
            <a:r>
              <a:rPr lang="en-US" sz="2139" dirty="0">
                <a:solidFill>
                  <a:srgbClr val="6EB9FC"/>
                </a:solidFill>
                <a:latin typeface="Lora" pitchFamily="34" charset="0"/>
                <a:ea typeface="Lora" pitchFamily="34" charset="-122"/>
                <a:cs typeface="Lora" pitchFamily="34" charset="-120"/>
              </a:rPr>
              <a:t>1</a:t>
            </a:r>
            <a:endParaRPr lang="en-US" sz="2139" dirty="0"/>
          </a:p>
        </p:txBody>
      </p:sp>
      <p:sp>
        <p:nvSpPr>
          <p:cNvPr id="10" name="Text 8"/>
          <p:cNvSpPr/>
          <p:nvPr/>
        </p:nvSpPr>
        <p:spPr>
          <a:xfrm>
            <a:off x="4534495" y="2956798"/>
            <a:ext cx="1882140" cy="282893"/>
          </a:xfrm>
          <a:prstGeom prst="rect">
            <a:avLst/>
          </a:prstGeom>
          <a:noFill/>
          <a:ln/>
        </p:spPr>
        <p:txBody>
          <a:bodyPr wrap="none" rtlCol="0" anchor="t"/>
          <a:lstStyle/>
          <a:p>
            <a:pPr algn="l" indent="0" marL="0">
              <a:lnSpc>
                <a:spcPts val="2228"/>
              </a:lnSpc>
              <a:buNone/>
            </a:pPr>
            <a:r>
              <a:rPr lang="en-US" sz="1783" dirty="0">
                <a:solidFill>
                  <a:srgbClr val="6EB9FC"/>
                </a:solidFill>
                <a:latin typeface="Lora" pitchFamily="34" charset="0"/>
                <a:ea typeface="Lora" pitchFamily="34" charset="-122"/>
                <a:cs typeface="Lora" pitchFamily="34" charset="-120"/>
              </a:rPr>
              <a:t>Data Visualization</a:t>
            </a:r>
            <a:endParaRPr lang="en-US" sz="1783" dirty="0"/>
          </a:p>
        </p:txBody>
      </p:sp>
      <p:sp>
        <p:nvSpPr>
          <p:cNvPr id="11" name="Text 9"/>
          <p:cNvSpPr/>
          <p:nvPr/>
        </p:nvSpPr>
        <p:spPr>
          <a:xfrm>
            <a:off x="4534495" y="3420785"/>
            <a:ext cx="6829068" cy="579358"/>
          </a:xfrm>
          <a:prstGeom prst="rect">
            <a:avLst/>
          </a:prstGeom>
          <a:noFill/>
          <a:ln/>
        </p:spPr>
        <p:txBody>
          <a:bodyPr wrap="square" rtlCol="0" anchor="t"/>
          <a:lstStyle/>
          <a:p>
            <a:pPr algn="l" indent="0" marL="0">
              <a:lnSpc>
                <a:spcPts val="2282"/>
              </a:lnSpc>
              <a:buNone/>
            </a:pPr>
            <a:r>
              <a:rPr lang="en-US" sz="1426" dirty="0">
                <a:solidFill>
                  <a:srgbClr val="D6E5EF"/>
                </a:solidFill>
                <a:latin typeface="Source Sans Pro" pitchFamily="34" charset="0"/>
                <a:ea typeface="Source Sans Pro" pitchFamily="34" charset="-122"/>
                <a:cs typeface="Source Sans Pro" pitchFamily="34" charset="-120"/>
              </a:rPr>
              <a:t>Learn about different data visualization techniques that will help you unlock key insights that might otherwise go unnoticed.</a:t>
            </a:r>
            <a:endParaRPr lang="en-US" sz="1426" dirty="0"/>
          </a:p>
        </p:txBody>
      </p:sp>
      <p:sp>
        <p:nvSpPr>
          <p:cNvPr id="12" name="Shape 10"/>
          <p:cNvSpPr/>
          <p:nvPr/>
        </p:nvSpPr>
        <p:spPr>
          <a:xfrm>
            <a:off x="3742134" y="4739521"/>
            <a:ext cx="633889" cy="22622"/>
          </a:xfrm>
          <a:prstGeom prst="rect">
            <a:avLst/>
          </a:prstGeom>
          <a:solidFill>
            <a:srgbClr val="6EB9FC"/>
          </a:solidFill>
          <a:ln/>
        </p:spPr>
      </p:sp>
      <p:sp>
        <p:nvSpPr>
          <p:cNvPr id="13" name="Shape 11"/>
          <p:cNvSpPr/>
          <p:nvPr/>
        </p:nvSpPr>
        <p:spPr>
          <a:xfrm>
            <a:off x="3334703" y="4547116"/>
            <a:ext cx="407432" cy="407432"/>
          </a:xfrm>
          <a:prstGeom prst="roundRect">
            <a:avLst>
              <a:gd name="adj" fmla="val 13336"/>
            </a:avLst>
          </a:prstGeom>
          <a:solidFill>
            <a:srgbClr val="2F3343"/>
          </a:solidFill>
          <a:ln/>
        </p:spPr>
      </p:sp>
      <p:sp>
        <p:nvSpPr>
          <p:cNvPr id="14" name="Text 12"/>
          <p:cNvSpPr/>
          <p:nvPr/>
        </p:nvSpPr>
        <p:spPr>
          <a:xfrm>
            <a:off x="3466028" y="4581049"/>
            <a:ext cx="144780" cy="339566"/>
          </a:xfrm>
          <a:prstGeom prst="rect">
            <a:avLst/>
          </a:prstGeom>
          <a:noFill/>
          <a:ln/>
        </p:spPr>
        <p:txBody>
          <a:bodyPr wrap="none" rtlCol="0" anchor="t"/>
          <a:lstStyle/>
          <a:p>
            <a:pPr algn="ctr" indent="0" marL="0">
              <a:lnSpc>
                <a:spcPts val="2674"/>
              </a:lnSpc>
              <a:buNone/>
            </a:pPr>
            <a:r>
              <a:rPr lang="en-US" sz="2139" dirty="0">
                <a:solidFill>
                  <a:srgbClr val="6EB9FC"/>
                </a:solidFill>
                <a:latin typeface="Lora" pitchFamily="34" charset="0"/>
                <a:ea typeface="Lora" pitchFamily="34" charset="-122"/>
                <a:cs typeface="Lora" pitchFamily="34" charset="-120"/>
              </a:rPr>
              <a:t>2</a:t>
            </a:r>
            <a:endParaRPr lang="en-US" sz="2139" dirty="0"/>
          </a:p>
        </p:txBody>
      </p:sp>
      <p:sp>
        <p:nvSpPr>
          <p:cNvPr id="15" name="Text 13"/>
          <p:cNvSpPr/>
          <p:nvPr/>
        </p:nvSpPr>
        <p:spPr>
          <a:xfrm>
            <a:off x="4534495" y="4586764"/>
            <a:ext cx="2087880" cy="282893"/>
          </a:xfrm>
          <a:prstGeom prst="rect">
            <a:avLst/>
          </a:prstGeom>
          <a:noFill/>
          <a:ln/>
        </p:spPr>
        <p:txBody>
          <a:bodyPr wrap="none" rtlCol="0" anchor="t"/>
          <a:lstStyle/>
          <a:p>
            <a:pPr algn="l" indent="0" marL="0">
              <a:lnSpc>
                <a:spcPts val="2228"/>
              </a:lnSpc>
              <a:buNone/>
            </a:pPr>
            <a:r>
              <a:rPr lang="en-US" sz="1783" dirty="0">
                <a:solidFill>
                  <a:srgbClr val="6EB9FC"/>
                </a:solidFill>
                <a:latin typeface="Lora" pitchFamily="34" charset="0"/>
                <a:ea typeface="Lora" pitchFamily="34" charset="-122"/>
                <a:cs typeface="Lora" pitchFamily="34" charset="-120"/>
              </a:rPr>
              <a:t>Predictive Analytics</a:t>
            </a:r>
            <a:endParaRPr lang="en-US" sz="1783" dirty="0"/>
          </a:p>
        </p:txBody>
      </p:sp>
      <p:sp>
        <p:nvSpPr>
          <p:cNvPr id="16" name="Text 14"/>
          <p:cNvSpPr/>
          <p:nvPr/>
        </p:nvSpPr>
        <p:spPr>
          <a:xfrm>
            <a:off x="4534495" y="5050750"/>
            <a:ext cx="6829068" cy="579358"/>
          </a:xfrm>
          <a:prstGeom prst="rect">
            <a:avLst/>
          </a:prstGeom>
          <a:noFill/>
          <a:ln/>
        </p:spPr>
        <p:txBody>
          <a:bodyPr wrap="square" rtlCol="0" anchor="t"/>
          <a:lstStyle/>
          <a:p>
            <a:pPr algn="l" indent="0" marL="0">
              <a:lnSpc>
                <a:spcPts val="2282"/>
              </a:lnSpc>
              <a:buNone/>
            </a:pPr>
            <a:r>
              <a:rPr lang="en-US" sz="1426" dirty="0">
                <a:solidFill>
                  <a:srgbClr val="D6E5EF"/>
                </a:solidFill>
                <a:latin typeface="Source Sans Pro" pitchFamily="34" charset="0"/>
                <a:ea typeface="Source Sans Pro" pitchFamily="34" charset="-122"/>
                <a:cs typeface="Source Sans Pro" pitchFamily="34" charset="-120"/>
              </a:rPr>
              <a:t>Use predictive analytics to make more informed business decisions and understand what is driving current trends in the market.</a:t>
            </a:r>
            <a:endParaRPr lang="en-US" sz="1426" dirty="0"/>
          </a:p>
        </p:txBody>
      </p:sp>
      <p:sp>
        <p:nvSpPr>
          <p:cNvPr id="17" name="Shape 15"/>
          <p:cNvSpPr/>
          <p:nvPr/>
        </p:nvSpPr>
        <p:spPr>
          <a:xfrm>
            <a:off x="3742134" y="6369487"/>
            <a:ext cx="633889" cy="22622"/>
          </a:xfrm>
          <a:prstGeom prst="rect">
            <a:avLst/>
          </a:prstGeom>
          <a:solidFill>
            <a:srgbClr val="6EB9FC"/>
          </a:solidFill>
          <a:ln/>
        </p:spPr>
      </p:sp>
      <p:sp>
        <p:nvSpPr>
          <p:cNvPr id="18" name="Shape 16"/>
          <p:cNvSpPr/>
          <p:nvPr/>
        </p:nvSpPr>
        <p:spPr>
          <a:xfrm>
            <a:off x="3334703" y="6177082"/>
            <a:ext cx="407432" cy="407432"/>
          </a:xfrm>
          <a:prstGeom prst="roundRect">
            <a:avLst>
              <a:gd name="adj" fmla="val 13336"/>
            </a:avLst>
          </a:prstGeom>
          <a:solidFill>
            <a:srgbClr val="2F3343"/>
          </a:solidFill>
          <a:ln/>
        </p:spPr>
      </p:sp>
      <p:sp>
        <p:nvSpPr>
          <p:cNvPr id="19" name="Text 17"/>
          <p:cNvSpPr/>
          <p:nvPr/>
        </p:nvSpPr>
        <p:spPr>
          <a:xfrm>
            <a:off x="3462218" y="6211014"/>
            <a:ext cx="152400" cy="339566"/>
          </a:xfrm>
          <a:prstGeom prst="rect">
            <a:avLst/>
          </a:prstGeom>
          <a:noFill/>
          <a:ln/>
        </p:spPr>
        <p:txBody>
          <a:bodyPr wrap="none" rtlCol="0" anchor="t"/>
          <a:lstStyle/>
          <a:p>
            <a:pPr algn="ctr" indent="0" marL="0">
              <a:lnSpc>
                <a:spcPts val="2674"/>
              </a:lnSpc>
              <a:buNone/>
            </a:pPr>
            <a:r>
              <a:rPr lang="en-US" sz="2139" dirty="0">
                <a:solidFill>
                  <a:srgbClr val="6EB9FC"/>
                </a:solidFill>
                <a:latin typeface="Lora" pitchFamily="34" charset="0"/>
                <a:ea typeface="Lora" pitchFamily="34" charset="-122"/>
                <a:cs typeface="Lora" pitchFamily="34" charset="-120"/>
              </a:rPr>
              <a:t>3</a:t>
            </a:r>
            <a:endParaRPr lang="en-US" sz="2139" dirty="0"/>
          </a:p>
        </p:txBody>
      </p:sp>
      <p:sp>
        <p:nvSpPr>
          <p:cNvPr id="20" name="Text 18"/>
          <p:cNvSpPr/>
          <p:nvPr/>
        </p:nvSpPr>
        <p:spPr>
          <a:xfrm>
            <a:off x="4534495" y="6216729"/>
            <a:ext cx="1811060" cy="282893"/>
          </a:xfrm>
          <a:prstGeom prst="rect">
            <a:avLst/>
          </a:prstGeom>
          <a:noFill/>
          <a:ln/>
        </p:spPr>
        <p:txBody>
          <a:bodyPr wrap="none" rtlCol="0" anchor="t"/>
          <a:lstStyle/>
          <a:p>
            <a:pPr algn="l" indent="0" marL="0">
              <a:lnSpc>
                <a:spcPts val="2228"/>
              </a:lnSpc>
              <a:buNone/>
            </a:pPr>
            <a:r>
              <a:rPr lang="en-US" sz="1783" dirty="0">
                <a:solidFill>
                  <a:srgbClr val="6EB9FC"/>
                </a:solidFill>
                <a:latin typeface="Lora" pitchFamily="34" charset="0"/>
                <a:ea typeface="Lora" pitchFamily="34" charset="-122"/>
                <a:cs typeface="Lora" pitchFamily="34" charset="-120"/>
              </a:rPr>
              <a:t>Segmentation</a:t>
            </a:r>
            <a:endParaRPr lang="en-US" sz="1783" dirty="0"/>
          </a:p>
        </p:txBody>
      </p:sp>
      <p:sp>
        <p:nvSpPr>
          <p:cNvPr id="21" name="Text 19"/>
          <p:cNvSpPr/>
          <p:nvPr/>
        </p:nvSpPr>
        <p:spPr>
          <a:xfrm>
            <a:off x="4534495" y="6680716"/>
            <a:ext cx="6829068" cy="869037"/>
          </a:xfrm>
          <a:prstGeom prst="rect">
            <a:avLst/>
          </a:prstGeom>
          <a:noFill/>
          <a:ln/>
        </p:spPr>
        <p:txBody>
          <a:bodyPr wrap="square" rtlCol="0" anchor="t"/>
          <a:lstStyle/>
          <a:p>
            <a:pPr algn="l" indent="0" marL="0">
              <a:lnSpc>
                <a:spcPts val="2282"/>
              </a:lnSpc>
              <a:buNone/>
            </a:pPr>
            <a:r>
              <a:rPr lang="en-US" sz="1426" dirty="0">
                <a:solidFill>
                  <a:srgbClr val="D6E5EF"/>
                </a:solidFill>
                <a:latin typeface="Source Sans Pro" pitchFamily="34" charset="0"/>
                <a:ea typeface="Source Sans Pro" pitchFamily="34" charset="-122"/>
                <a:cs typeface="Source Sans Pro" pitchFamily="34" charset="-120"/>
              </a:rPr>
              <a:t>Divide your customers into different groups to understand what each customer group specifically needs, allowing you to apply different marketing strategies and make accurate business decisions on behalf of your company.</a:t>
            </a:r>
            <a:endParaRPr lang="en-US" sz="1426"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1054537" y="684371"/>
            <a:ext cx="7034927" cy="983456"/>
          </a:xfrm>
          <a:prstGeom prst="rect">
            <a:avLst/>
          </a:prstGeom>
          <a:noFill/>
          <a:ln/>
        </p:spPr>
        <p:txBody>
          <a:bodyPr wrap="square" rtlCol="0" anchor="t"/>
          <a:lstStyle/>
          <a:p>
            <a:pPr indent="0" marL="0">
              <a:lnSpc>
                <a:spcPts val="3872"/>
              </a:lnSpc>
              <a:buNone/>
            </a:pPr>
            <a:r>
              <a:rPr lang="en-US" sz="3098" dirty="0">
                <a:solidFill>
                  <a:srgbClr val="6EB9FC"/>
                </a:solidFill>
                <a:latin typeface="Lora" pitchFamily="34" charset="0"/>
                <a:ea typeface="Lora" pitchFamily="34" charset="-122"/>
                <a:cs typeface="Lora" pitchFamily="34" charset="-120"/>
              </a:rPr>
              <a:t>Key Performance Indicators (KPIs) for Amazon Sales</a:t>
            </a:r>
            <a:endParaRPr lang="en-US" sz="3098" dirty="0"/>
          </a:p>
        </p:txBody>
      </p:sp>
      <p:sp>
        <p:nvSpPr>
          <p:cNvPr id="5" name="Text 3"/>
          <p:cNvSpPr/>
          <p:nvPr/>
        </p:nvSpPr>
        <p:spPr>
          <a:xfrm>
            <a:off x="1054537" y="1903809"/>
            <a:ext cx="7034927" cy="755452"/>
          </a:xfrm>
          <a:prstGeom prst="rect">
            <a:avLst/>
          </a:prstGeom>
          <a:noFill/>
          <a:ln/>
        </p:spPr>
        <p:txBody>
          <a:bodyPr wrap="square" rtlCol="0" anchor="t"/>
          <a:lstStyle/>
          <a:p>
            <a:pPr indent="0" marL="0">
              <a:lnSpc>
                <a:spcPts val="1982"/>
              </a:lnSpc>
              <a:buNone/>
            </a:pPr>
            <a:r>
              <a:rPr lang="en-US" sz="1239" dirty="0">
                <a:solidFill>
                  <a:srgbClr val="D6E5EF"/>
                </a:solidFill>
                <a:latin typeface="Source Sans Pro" pitchFamily="34" charset="0"/>
                <a:ea typeface="Source Sans Pro" pitchFamily="34" charset="-122"/>
                <a:cs typeface="Source Sans Pro" pitchFamily="34" charset="-120"/>
              </a:rPr>
              <a:t>KPIs help you simplify complex data sets and understand how well your business is performing. Identifying and tracking the right KPIs is essential for evaluating business effectiveness and making informed decisions. Images&gt; </a:t>
            </a:r>
            <a:endParaRPr lang="en-US" sz="1239" dirty="0"/>
          </a:p>
        </p:txBody>
      </p:sp>
      <p:sp>
        <p:nvSpPr>
          <p:cNvPr id="6" name="Text 4"/>
          <p:cNvSpPr/>
          <p:nvPr/>
        </p:nvSpPr>
        <p:spPr>
          <a:xfrm>
            <a:off x="1054537" y="2895243"/>
            <a:ext cx="1573530" cy="245864"/>
          </a:xfrm>
          <a:prstGeom prst="rect">
            <a:avLst/>
          </a:prstGeom>
          <a:noFill/>
          <a:ln/>
        </p:spPr>
        <p:txBody>
          <a:bodyPr wrap="none" rtlCol="0" anchor="t"/>
          <a:lstStyle/>
          <a:p>
            <a:pPr indent="0" marL="0">
              <a:lnSpc>
                <a:spcPts val="1936"/>
              </a:lnSpc>
              <a:buNone/>
            </a:pPr>
            <a:r>
              <a:rPr lang="en-US" sz="1549" dirty="0">
                <a:solidFill>
                  <a:srgbClr val="6EB9FC"/>
                </a:solidFill>
                <a:latin typeface="Lora" pitchFamily="34" charset="0"/>
                <a:ea typeface="Lora" pitchFamily="34" charset="-122"/>
                <a:cs typeface="Lora" pitchFamily="34" charset="-120"/>
              </a:rPr>
              <a:t>Sales Growth</a:t>
            </a:r>
            <a:endParaRPr lang="en-US" sz="1549" dirty="0"/>
          </a:p>
        </p:txBody>
      </p:sp>
      <p:sp>
        <p:nvSpPr>
          <p:cNvPr id="7" name="Text 5"/>
          <p:cNvSpPr/>
          <p:nvPr/>
        </p:nvSpPr>
        <p:spPr>
          <a:xfrm>
            <a:off x="1054537" y="3377089"/>
            <a:ext cx="7034927" cy="503634"/>
          </a:xfrm>
          <a:prstGeom prst="rect">
            <a:avLst/>
          </a:prstGeom>
          <a:noFill/>
          <a:ln/>
        </p:spPr>
        <p:txBody>
          <a:bodyPr wrap="square" rtlCol="0" anchor="t"/>
          <a:lstStyle/>
          <a:p>
            <a:pPr indent="0" marL="0">
              <a:lnSpc>
                <a:spcPts val="1982"/>
              </a:lnSpc>
              <a:buNone/>
            </a:pPr>
            <a:r>
              <a:rPr lang="en-US" sz="1239" dirty="0">
                <a:solidFill>
                  <a:srgbClr val="D6E5EF"/>
                </a:solidFill>
                <a:latin typeface="Source Sans Pro" pitchFamily="34" charset="0"/>
                <a:ea typeface="Source Sans Pro" pitchFamily="34" charset="-122"/>
                <a:cs typeface="Source Sans Pro" pitchFamily="34" charset="-120"/>
              </a:rPr>
              <a:t>Analyze the growth rate of your business and understand customer behavior to gain insights into your business strategy and customer satisfaction levels.</a:t>
            </a:r>
            <a:endParaRPr lang="en-US" sz="1239" dirty="0"/>
          </a:p>
        </p:txBody>
      </p:sp>
      <p:sp>
        <p:nvSpPr>
          <p:cNvPr id="8" name="Text 6"/>
          <p:cNvSpPr/>
          <p:nvPr/>
        </p:nvSpPr>
        <p:spPr>
          <a:xfrm>
            <a:off x="1054537" y="4116705"/>
            <a:ext cx="2529840" cy="245864"/>
          </a:xfrm>
          <a:prstGeom prst="rect">
            <a:avLst/>
          </a:prstGeom>
          <a:noFill/>
          <a:ln/>
        </p:spPr>
        <p:txBody>
          <a:bodyPr wrap="none" rtlCol="0" anchor="t"/>
          <a:lstStyle/>
          <a:p>
            <a:pPr indent="0" marL="0">
              <a:lnSpc>
                <a:spcPts val="1936"/>
              </a:lnSpc>
              <a:buNone/>
            </a:pPr>
            <a:r>
              <a:rPr lang="en-US" sz="1549" dirty="0">
                <a:solidFill>
                  <a:srgbClr val="6EB9FC"/>
                </a:solidFill>
                <a:latin typeface="Lora" pitchFamily="34" charset="0"/>
                <a:ea typeface="Lora" pitchFamily="34" charset="-122"/>
                <a:cs typeface="Lora" pitchFamily="34" charset="-120"/>
              </a:rPr>
              <a:t>Return on Investment (ROI)</a:t>
            </a:r>
            <a:endParaRPr lang="en-US" sz="1549" dirty="0"/>
          </a:p>
        </p:txBody>
      </p:sp>
      <p:sp>
        <p:nvSpPr>
          <p:cNvPr id="9" name="Text 7"/>
          <p:cNvSpPr/>
          <p:nvPr/>
        </p:nvSpPr>
        <p:spPr>
          <a:xfrm>
            <a:off x="1054537" y="4598551"/>
            <a:ext cx="7034927" cy="503634"/>
          </a:xfrm>
          <a:prstGeom prst="rect">
            <a:avLst/>
          </a:prstGeom>
          <a:noFill/>
          <a:ln/>
        </p:spPr>
        <p:txBody>
          <a:bodyPr wrap="square" rtlCol="0" anchor="t"/>
          <a:lstStyle/>
          <a:p>
            <a:pPr indent="0" marL="0">
              <a:lnSpc>
                <a:spcPts val="1982"/>
              </a:lnSpc>
              <a:buNone/>
            </a:pPr>
            <a:r>
              <a:rPr lang="en-US" sz="1239" dirty="0">
                <a:solidFill>
                  <a:srgbClr val="D6E5EF"/>
                </a:solidFill>
                <a:latin typeface="Source Sans Pro" pitchFamily="34" charset="0"/>
                <a:ea typeface="Source Sans Pro" pitchFamily="34" charset="-122"/>
                <a:cs typeface="Source Sans Pro" pitchFamily="34" charset="-120"/>
              </a:rPr>
              <a:t>Analyze your marketing campaigns and understand how much you're investing per customer to validate the customer acquisition cost against your Average Order Value (AOV).</a:t>
            </a:r>
            <a:endParaRPr lang="en-US" sz="1239" dirty="0"/>
          </a:p>
        </p:txBody>
      </p:sp>
      <p:sp>
        <p:nvSpPr>
          <p:cNvPr id="10" name="Text 8"/>
          <p:cNvSpPr/>
          <p:nvPr/>
        </p:nvSpPr>
        <p:spPr>
          <a:xfrm>
            <a:off x="1054537" y="5338167"/>
            <a:ext cx="2026920" cy="245864"/>
          </a:xfrm>
          <a:prstGeom prst="rect">
            <a:avLst/>
          </a:prstGeom>
          <a:noFill/>
          <a:ln/>
        </p:spPr>
        <p:txBody>
          <a:bodyPr wrap="none" rtlCol="0" anchor="t"/>
          <a:lstStyle/>
          <a:p>
            <a:pPr indent="0" marL="0">
              <a:lnSpc>
                <a:spcPts val="1936"/>
              </a:lnSpc>
              <a:buNone/>
            </a:pPr>
            <a:r>
              <a:rPr lang="en-US" sz="1549" dirty="0">
                <a:solidFill>
                  <a:srgbClr val="6EB9FC"/>
                </a:solidFill>
                <a:latin typeface="Lora" pitchFamily="34" charset="0"/>
                <a:ea typeface="Lora" pitchFamily="34" charset="-122"/>
                <a:cs typeface="Lora" pitchFamily="34" charset="-120"/>
              </a:rPr>
              <a:t>Customer Satisfaction</a:t>
            </a:r>
            <a:endParaRPr lang="en-US" sz="1549" dirty="0"/>
          </a:p>
        </p:txBody>
      </p:sp>
      <p:sp>
        <p:nvSpPr>
          <p:cNvPr id="11" name="Text 9"/>
          <p:cNvSpPr/>
          <p:nvPr/>
        </p:nvSpPr>
        <p:spPr>
          <a:xfrm>
            <a:off x="1054537" y="5820013"/>
            <a:ext cx="7034927" cy="503634"/>
          </a:xfrm>
          <a:prstGeom prst="rect">
            <a:avLst/>
          </a:prstGeom>
          <a:noFill/>
          <a:ln/>
        </p:spPr>
        <p:txBody>
          <a:bodyPr wrap="square" rtlCol="0" anchor="t"/>
          <a:lstStyle/>
          <a:p>
            <a:pPr indent="0" marL="0">
              <a:lnSpc>
                <a:spcPts val="1982"/>
              </a:lnSpc>
              <a:buNone/>
            </a:pPr>
            <a:r>
              <a:rPr lang="en-US" sz="1239" dirty="0">
                <a:solidFill>
                  <a:srgbClr val="D6E5EF"/>
                </a:solidFill>
                <a:latin typeface="Source Sans Pro" pitchFamily="34" charset="0"/>
                <a:ea typeface="Source Sans Pro" pitchFamily="34" charset="-122"/>
                <a:cs typeface="Source Sans Pro" pitchFamily="34" charset="-120"/>
              </a:rPr>
              <a:t>Identify customer pain points, since dissatisfaction can be a great way to identify things you need to fix about your products or services.</a:t>
            </a:r>
            <a:endParaRPr lang="en-US" sz="1239" dirty="0"/>
          </a:p>
        </p:txBody>
      </p:sp>
      <p:sp>
        <p:nvSpPr>
          <p:cNvPr id="12" name="Text 10"/>
          <p:cNvSpPr/>
          <p:nvPr/>
        </p:nvSpPr>
        <p:spPr>
          <a:xfrm>
            <a:off x="1054537" y="6559629"/>
            <a:ext cx="1573530" cy="245864"/>
          </a:xfrm>
          <a:prstGeom prst="rect">
            <a:avLst/>
          </a:prstGeom>
          <a:noFill/>
          <a:ln/>
        </p:spPr>
        <p:txBody>
          <a:bodyPr wrap="none" rtlCol="0" anchor="t"/>
          <a:lstStyle/>
          <a:p>
            <a:pPr indent="0" marL="0">
              <a:lnSpc>
                <a:spcPts val="1936"/>
              </a:lnSpc>
              <a:buNone/>
            </a:pPr>
            <a:r>
              <a:rPr lang="en-US" sz="1549" dirty="0">
                <a:solidFill>
                  <a:srgbClr val="6EB9FC"/>
                </a:solidFill>
                <a:latin typeface="Lora" pitchFamily="34" charset="0"/>
                <a:ea typeface="Lora" pitchFamily="34" charset="-122"/>
                <a:cs typeface="Lora" pitchFamily="34" charset="-120"/>
              </a:rPr>
              <a:t>Conversion Rate</a:t>
            </a:r>
            <a:endParaRPr lang="en-US" sz="1549" dirty="0"/>
          </a:p>
        </p:txBody>
      </p:sp>
      <p:sp>
        <p:nvSpPr>
          <p:cNvPr id="13" name="Text 11"/>
          <p:cNvSpPr/>
          <p:nvPr/>
        </p:nvSpPr>
        <p:spPr>
          <a:xfrm>
            <a:off x="1054537" y="7041475"/>
            <a:ext cx="7034927" cy="503634"/>
          </a:xfrm>
          <a:prstGeom prst="rect">
            <a:avLst/>
          </a:prstGeom>
          <a:noFill/>
          <a:ln/>
        </p:spPr>
        <p:txBody>
          <a:bodyPr wrap="square" rtlCol="0" anchor="t"/>
          <a:lstStyle/>
          <a:p>
            <a:pPr indent="0" marL="0">
              <a:lnSpc>
                <a:spcPts val="1982"/>
              </a:lnSpc>
              <a:buNone/>
            </a:pPr>
            <a:r>
              <a:rPr lang="en-US" sz="1239" dirty="0">
                <a:solidFill>
                  <a:srgbClr val="D6E5EF"/>
                </a:solidFill>
                <a:latin typeface="Source Sans Pro" pitchFamily="34" charset="0"/>
                <a:ea typeface="Source Sans Pro" pitchFamily="34" charset="-122"/>
                <a:cs typeface="Source Sans Pro" pitchFamily="34" charset="-120"/>
              </a:rPr>
              <a:t>Analyze site stability, web design, and retargeting for search term optimization. Increases in conversion rate means more customers add items to their cart and eventually finalize the purchase.</a:t>
            </a:r>
            <a:endParaRPr lang="en-US" sz="1239" dirty="0"/>
          </a:p>
        </p:txBody>
      </p:sp>
      <p:pic>
        <p:nvPicPr>
          <p:cNvPr id="1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3673554" y="448508"/>
            <a:ext cx="7283291" cy="1527334"/>
          </a:xfrm>
          <a:prstGeom prst="rect">
            <a:avLst/>
          </a:prstGeom>
          <a:noFill/>
          <a:ln/>
        </p:spPr>
        <p:txBody>
          <a:bodyPr wrap="square" rtlCol="0" anchor="t"/>
          <a:lstStyle/>
          <a:p>
            <a:pPr indent="0" marL="0">
              <a:lnSpc>
                <a:spcPts val="4009"/>
              </a:lnSpc>
              <a:buNone/>
            </a:pPr>
            <a:r>
              <a:rPr lang="en-US" sz="3207" dirty="0">
                <a:solidFill>
                  <a:srgbClr val="6EB9FC"/>
                </a:solidFill>
                <a:latin typeface="Lora" pitchFamily="34" charset="0"/>
                <a:ea typeface="Lora" pitchFamily="34" charset="-122"/>
                <a:cs typeface="Lora" pitchFamily="34" charset="-120"/>
              </a:rPr>
              <a:t>Examples of Insights Gained from Amazon Sales Data Analysis using Tableau</a:t>
            </a:r>
            <a:endParaRPr lang="en-US" sz="3207" dirty="0"/>
          </a:p>
        </p:txBody>
      </p:sp>
      <p:sp>
        <p:nvSpPr>
          <p:cNvPr id="5" name="Text 3"/>
          <p:cNvSpPr/>
          <p:nvPr/>
        </p:nvSpPr>
        <p:spPr>
          <a:xfrm>
            <a:off x="3673554" y="2301597"/>
            <a:ext cx="7283291" cy="1042035"/>
          </a:xfrm>
          <a:prstGeom prst="rect">
            <a:avLst/>
          </a:prstGeom>
          <a:noFill/>
          <a:ln/>
        </p:spPr>
        <p:txBody>
          <a:bodyPr wrap="square" rtlCol="0" anchor="t"/>
          <a:lstStyle/>
          <a:p>
            <a:pPr indent="0" marL="0">
              <a:lnSpc>
                <a:spcPts val="2052"/>
              </a:lnSpc>
              <a:buNone/>
            </a:pPr>
            <a:r>
              <a:rPr lang="en-US" sz="1283" dirty="0">
                <a:solidFill>
                  <a:srgbClr val="D6E5EF"/>
                </a:solidFill>
                <a:latin typeface="Source Sans Pro" pitchFamily="34" charset="0"/>
                <a:ea typeface="Source Sans Pro" pitchFamily="34" charset="-122"/>
                <a:cs typeface="Source Sans Pro" pitchFamily="34" charset="-120"/>
              </a:rPr>
              <a:t>Tableau may be your best friend when analyzing sales data. It is intuitive, easy to use, and quickly yields some robust data visualizations and insights. By incorporating features like descriptive statistics, regression models, and multi-level filtering into your visualizations, Tableau provides powerful insights that have a real impact on your business.</a:t>
            </a:r>
            <a:endParaRPr lang="en-US" sz="1283" dirty="0"/>
          </a:p>
        </p:txBody>
      </p:sp>
      <p:sp>
        <p:nvSpPr>
          <p:cNvPr id="6" name="Shape 4"/>
          <p:cNvSpPr/>
          <p:nvPr/>
        </p:nvSpPr>
        <p:spPr>
          <a:xfrm>
            <a:off x="7305080" y="3526869"/>
            <a:ext cx="20360" cy="4254103"/>
          </a:xfrm>
          <a:prstGeom prst="rect">
            <a:avLst/>
          </a:prstGeom>
          <a:solidFill>
            <a:srgbClr val="6EB9FC"/>
          </a:solidFill>
          <a:ln/>
        </p:spPr>
      </p:sp>
      <p:sp>
        <p:nvSpPr>
          <p:cNvPr id="7" name="Shape 5"/>
          <p:cNvSpPr/>
          <p:nvPr/>
        </p:nvSpPr>
        <p:spPr>
          <a:xfrm>
            <a:off x="7498437" y="3827205"/>
            <a:ext cx="570190" cy="20360"/>
          </a:xfrm>
          <a:prstGeom prst="rect">
            <a:avLst/>
          </a:prstGeom>
          <a:solidFill>
            <a:srgbClr val="6EB9FC"/>
          </a:solidFill>
          <a:ln/>
        </p:spPr>
      </p:sp>
      <p:sp>
        <p:nvSpPr>
          <p:cNvPr id="8" name="Shape 6"/>
          <p:cNvSpPr/>
          <p:nvPr/>
        </p:nvSpPr>
        <p:spPr>
          <a:xfrm>
            <a:off x="7131963" y="3654147"/>
            <a:ext cx="366474" cy="366474"/>
          </a:xfrm>
          <a:prstGeom prst="roundRect">
            <a:avLst>
              <a:gd name="adj" fmla="val 13336"/>
            </a:avLst>
          </a:prstGeom>
          <a:solidFill>
            <a:srgbClr val="2F3343"/>
          </a:solidFill>
          <a:ln/>
        </p:spPr>
      </p:sp>
      <p:sp>
        <p:nvSpPr>
          <p:cNvPr id="9" name="Text 7"/>
          <p:cNvSpPr/>
          <p:nvPr/>
        </p:nvSpPr>
        <p:spPr>
          <a:xfrm>
            <a:off x="7269480" y="3684627"/>
            <a:ext cx="91440" cy="305395"/>
          </a:xfrm>
          <a:prstGeom prst="rect">
            <a:avLst/>
          </a:prstGeom>
          <a:noFill/>
          <a:ln/>
        </p:spPr>
        <p:txBody>
          <a:bodyPr wrap="none" rtlCol="0" anchor="t"/>
          <a:lstStyle/>
          <a:p>
            <a:pPr algn="ctr" indent="0" marL="0">
              <a:lnSpc>
                <a:spcPts val="2405"/>
              </a:lnSpc>
              <a:buNone/>
            </a:pPr>
            <a:r>
              <a:rPr lang="en-US" sz="1924" dirty="0">
                <a:solidFill>
                  <a:srgbClr val="6EB9FC"/>
                </a:solidFill>
                <a:latin typeface="Lora" pitchFamily="34" charset="0"/>
                <a:ea typeface="Lora" pitchFamily="34" charset="-122"/>
                <a:cs typeface="Lora" pitchFamily="34" charset="-120"/>
              </a:rPr>
              <a:t>1</a:t>
            </a:r>
            <a:endParaRPr lang="en-US" sz="1924" dirty="0"/>
          </a:p>
        </p:txBody>
      </p:sp>
      <p:sp>
        <p:nvSpPr>
          <p:cNvPr id="10" name="Text 8"/>
          <p:cNvSpPr/>
          <p:nvPr/>
        </p:nvSpPr>
        <p:spPr>
          <a:xfrm>
            <a:off x="8211145" y="3689747"/>
            <a:ext cx="2164080" cy="254437"/>
          </a:xfrm>
          <a:prstGeom prst="rect">
            <a:avLst/>
          </a:prstGeom>
          <a:noFill/>
          <a:ln/>
        </p:spPr>
        <p:txBody>
          <a:bodyPr wrap="none" rtlCol="0" anchor="t"/>
          <a:lstStyle/>
          <a:p>
            <a:pPr algn="l" indent="0" marL="0">
              <a:lnSpc>
                <a:spcPts val="2004"/>
              </a:lnSpc>
              <a:buNone/>
            </a:pPr>
            <a:r>
              <a:rPr lang="en-US" sz="1604" dirty="0">
                <a:solidFill>
                  <a:srgbClr val="6EB9FC"/>
                </a:solidFill>
                <a:latin typeface="Lora" pitchFamily="34" charset="0"/>
                <a:ea typeface="Lora" pitchFamily="34" charset="-122"/>
                <a:cs typeface="Lora" pitchFamily="34" charset="-120"/>
              </a:rPr>
              <a:t>Market Basket Analysis</a:t>
            </a:r>
            <a:endParaRPr lang="en-US" sz="1604" dirty="0"/>
          </a:p>
        </p:txBody>
      </p:sp>
      <p:sp>
        <p:nvSpPr>
          <p:cNvPr id="11" name="Text 9"/>
          <p:cNvSpPr/>
          <p:nvPr/>
        </p:nvSpPr>
        <p:spPr>
          <a:xfrm>
            <a:off x="8211145" y="4107061"/>
            <a:ext cx="2745700" cy="1302544"/>
          </a:xfrm>
          <a:prstGeom prst="rect">
            <a:avLst/>
          </a:prstGeom>
          <a:noFill/>
          <a:ln/>
        </p:spPr>
        <p:txBody>
          <a:bodyPr wrap="square" rtlCol="0" anchor="t"/>
          <a:lstStyle/>
          <a:p>
            <a:pPr algn="l" indent="0" marL="0">
              <a:lnSpc>
                <a:spcPts val="2052"/>
              </a:lnSpc>
              <a:buNone/>
            </a:pPr>
            <a:r>
              <a:rPr lang="en-US" sz="1283" dirty="0">
                <a:solidFill>
                  <a:srgbClr val="D6E5EF"/>
                </a:solidFill>
                <a:latin typeface="Source Sans Pro" pitchFamily="34" charset="0"/>
                <a:ea typeface="Source Sans Pro" pitchFamily="34" charset="-122"/>
                <a:cs typeface="Source Sans Pro" pitchFamily="34" charset="-120"/>
              </a:rPr>
              <a:t>See which products are often sold together, providing insights into your customers' buying behavior, suggesting promotions, and creating one-time deals.</a:t>
            </a:r>
            <a:endParaRPr lang="en-US" sz="1283" dirty="0"/>
          </a:p>
        </p:txBody>
      </p:sp>
      <p:sp>
        <p:nvSpPr>
          <p:cNvPr id="12" name="Shape 10"/>
          <p:cNvSpPr/>
          <p:nvPr/>
        </p:nvSpPr>
        <p:spPr>
          <a:xfrm>
            <a:off x="6561773" y="4641711"/>
            <a:ext cx="570190" cy="20360"/>
          </a:xfrm>
          <a:prstGeom prst="rect">
            <a:avLst/>
          </a:prstGeom>
          <a:solidFill>
            <a:srgbClr val="6EB9FC"/>
          </a:solidFill>
          <a:ln/>
        </p:spPr>
      </p:sp>
      <p:sp>
        <p:nvSpPr>
          <p:cNvPr id="13" name="Shape 11"/>
          <p:cNvSpPr/>
          <p:nvPr/>
        </p:nvSpPr>
        <p:spPr>
          <a:xfrm>
            <a:off x="7131963" y="4468654"/>
            <a:ext cx="366474" cy="366474"/>
          </a:xfrm>
          <a:prstGeom prst="roundRect">
            <a:avLst>
              <a:gd name="adj" fmla="val 13336"/>
            </a:avLst>
          </a:prstGeom>
          <a:solidFill>
            <a:srgbClr val="2F3343"/>
          </a:solidFill>
          <a:ln/>
        </p:spPr>
      </p:sp>
      <p:sp>
        <p:nvSpPr>
          <p:cNvPr id="14" name="Text 12"/>
          <p:cNvSpPr/>
          <p:nvPr/>
        </p:nvSpPr>
        <p:spPr>
          <a:xfrm>
            <a:off x="7250430" y="4499134"/>
            <a:ext cx="129540" cy="305395"/>
          </a:xfrm>
          <a:prstGeom prst="rect">
            <a:avLst/>
          </a:prstGeom>
          <a:noFill/>
          <a:ln/>
        </p:spPr>
        <p:txBody>
          <a:bodyPr wrap="none" rtlCol="0" anchor="t"/>
          <a:lstStyle/>
          <a:p>
            <a:pPr algn="ctr" indent="0" marL="0">
              <a:lnSpc>
                <a:spcPts val="2405"/>
              </a:lnSpc>
              <a:buNone/>
            </a:pPr>
            <a:r>
              <a:rPr lang="en-US" sz="1924" dirty="0">
                <a:solidFill>
                  <a:srgbClr val="6EB9FC"/>
                </a:solidFill>
                <a:latin typeface="Lora" pitchFamily="34" charset="0"/>
                <a:ea typeface="Lora" pitchFamily="34" charset="-122"/>
                <a:cs typeface="Lora" pitchFamily="34" charset="-120"/>
              </a:rPr>
              <a:t>2</a:t>
            </a:r>
            <a:endParaRPr lang="en-US" sz="1924" dirty="0"/>
          </a:p>
        </p:txBody>
      </p:sp>
      <p:sp>
        <p:nvSpPr>
          <p:cNvPr id="15" name="Text 13"/>
          <p:cNvSpPr/>
          <p:nvPr/>
        </p:nvSpPr>
        <p:spPr>
          <a:xfrm>
            <a:off x="4011335" y="4504253"/>
            <a:ext cx="2407920" cy="254437"/>
          </a:xfrm>
          <a:prstGeom prst="rect">
            <a:avLst/>
          </a:prstGeom>
          <a:noFill/>
          <a:ln/>
        </p:spPr>
        <p:txBody>
          <a:bodyPr wrap="none" rtlCol="0" anchor="t"/>
          <a:lstStyle/>
          <a:p>
            <a:pPr algn="r" indent="0" marL="0">
              <a:lnSpc>
                <a:spcPts val="2004"/>
              </a:lnSpc>
              <a:buNone/>
            </a:pPr>
            <a:r>
              <a:rPr lang="en-US" sz="1604" dirty="0">
                <a:solidFill>
                  <a:srgbClr val="6EB9FC"/>
                </a:solidFill>
                <a:latin typeface="Lora" pitchFamily="34" charset="0"/>
                <a:ea typeface="Lora" pitchFamily="34" charset="-122"/>
                <a:cs typeface="Lora" pitchFamily="34" charset="-120"/>
              </a:rPr>
              <a:t>Product Sales Breakdown</a:t>
            </a:r>
            <a:endParaRPr lang="en-US" sz="1604" dirty="0"/>
          </a:p>
        </p:txBody>
      </p:sp>
      <p:sp>
        <p:nvSpPr>
          <p:cNvPr id="16" name="Text 14"/>
          <p:cNvSpPr/>
          <p:nvPr/>
        </p:nvSpPr>
        <p:spPr>
          <a:xfrm>
            <a:off x="3673554" y="4921568"/>
            <a:ext cx="2745700" cy="1042035"/>
          </a:xfrm>
          <a:prstGeom prst="rect">
            <a:avLst/>
          </a:prstGeom>
          <a:noFill/>
          <a:ln/>
        </p:spPr>
        <p:txBody>
          <a:bodyPr wrap="square" rtlCol="0" anchor="t"/>
          <a:lstStyle/>
          <a:p>
            <a:pPr algn="r" indent="0" marL="0">
              <a:lnSpc>
                <a:spcPts val="2052"/>
              </a:lnSpc>
              <a:buNone/>
            </a:pPr>
            <a:r>
              <a:rPr lang="en-US" sz="1283" dirty="0">
                <a:solidFill>
                  <a:srgbClr val="D6E5EF"/>
                </a:solidFill>
                <a:latin typeface="Source Sans Pro" pitchFamily="34" charset="0"/>
                <a:ea typeface="Source Sans Pro" pitchFamily="34" charset="-122"/>
                <a:cs typeface="Source Sans Pro" pitchFamily="34" charset="-120"/>
              </a:rPr>
              <a:t>Understand which products are driving your sales and identify new products or niche areas which could diversify your company.</a:t>
            </a:r>
            <a:endParaRPr lang="en-US" sz="1283" dirty="0"/>
          </a:p>
        </p:txBody>
      </p:sp>
      <p:sp>
        <p:nvSpPr>
          <p:cNvPr id="17" name="Shape 15"/>
          <p:cNvSpPr/>
          <p:nvPr/>
        </p:nvSpPr>
        <p:spPr>
          <a:xfrm>
            <a:off x="7498437" y="6035695"/>
            <a:ext cx="570190" cy="20360"/>
          </a:xfrm>
          <a:prstGeom prst="rect">
            <a:avLst/>
          </a:prstGeom>
          <a:solidFill>
            <a:srgbClr val="6EB9FC"/>
          </a:solidFill>
          <a:ln/>
        </p:spPr>
      </p:sp>
      <p:sp>
        <p:nvSpPr>
          <p:cNvPr id="18" name="Shape 16"/>
          <p:cNvSpPr/>
          <p:nvPr/>
        </p:nvSpPr>
        <p:spPr>
          <a:xfrm>
            <a:off x="7131963" y="5862637"/>
            <a:ext cx="366474" cy="366474"/>
          </a:xfrm>
          <a:prstGeom prst="roundRect">
            <a:avLst>
              <a:gd name="adj" fmla="val 13336"/>
            </a:avLst>
          </a:prstGeom>
          <a:solidFill>
            <a:srgbClr val="2F3343"/>
          </a:solidFill>
          <a:ln/>
        </p:spPr>
      </p:sp>
      <p:sp>
        <p:nvSpPr>
          <p:cNvPr id="19" name="Text 17"/>
          <p:cNvSpPr/>
          <p:nvPr/>
        </p:nvSpPr>
        <p:spPr>
          <a:xfrm>
            <a:off x="7246620" y="5893118"/>
            <a:ext cx="137160" cy="305395"/>
          </a:xfrm>
          <a:prstGeom prst="rect">
            <a:avLst/>
          </a:prstGeom>
          <a:noFill/>
          <a:ln/>
        </p:spPr>
        <p:txBody>
          <a:bodyPr wrap="none" rtlCol="0" anchor="t"/>
          <a:lstStyle/>
          <a:p>
            <a:pPr algn="ctr" indent="0" marL="0">
              <a:lnSpc>
                <a:spcPts val="2405"/>
              </a:lnSpc>
              <a:buNone/>
            </a:pPr>
            <a:r>
              <a:rPr lang="en-US" sz="1924" dirty="0">
                <a:solidFill>
                  <a:srgbClr val="6EB9FC"/>
                </a:solidFill>
                <a:latin typeface="Lora" pitchFamily="34" charset="0"/>
                <a:ea typeface="Lora" pitchFamily="34" charset="-122"/>
                <a:cs typeface="Lora" pitchFamily="34" charset="-120"/>
              </a:rPr>
              <a:t>3</a:t>
            </a:r>
            <a:endParaRPr lang="en-US" sz="1924" dirty="0"/>
          </a:p>
        </p:txBody>
      </p:sp>
      <p:sp>
        <p:nvSpPr>
          <p:cNvPr id="20" name="Text 18"/>
          <p:cNvSpPr/>
          <p:nvPr/>
        </p:nvSpPr>
        <p:spPr>
          <a:xfrm>
            <a:off x="8211145" y="5898237"/>
            <a:ext cx="1752600" cy="254437"/>
          </a:xfrm>
          <a:prstGeom prst="rect">
            <a:avLst/>
          </a:prstGeom>
          <a:noFill/>
          <a:ln/>
        </p:spPr>
        <p:txBody>
          <a:bodyPr wrap="none" rtlCol="0" anchor="t"/>
          <a:lstStyle/>
          <a:p>
            <a:pPr algn="l" indent="0" marL="0">
              <a:lnSpc>
                <a:spcPts val="2004"/>
              </a:lnSpc>
              <a:buNone/>
            </a:pPr>
            <a:r>
              <a:rPr lang="en-US" sz="1604" dirty="0">
                <a:solidFill>
                  <a:srgbClr val="6EB9FC"/>
                </a:solidFill>
                <a:latin typeface="Lora" pitchFamily="34" charset="0"/>
                <a:ea typeface="Lora" pitchFamily="34" charset="-122"/>
                <a:cs typeface="Lora" pitchFamily="34" charset="-120"/>
              </a:rPr>
              <a:t>Customer Analysis</a:t>
            </a:r>
            <a:endParaRPr lang="en-US" sz="1604" dirty="0"/>
          </a:p>
        </p:txBody>
      </p:sp>
      <p:sp>
        <p:nvSpPr>
          <p:cNvPr id="21" name="Text 19"/>
          <p:cNvSpPr/>
          <p:nvPr/>
        </p:nvSpPr>
        <p:spPr>
          <a:xfrm>
            <a:off x="8211145" y="6315551"/>
            <a:ext cx="2745700" cy="1302544"/>
          </a:xfrm>
          <a:prstGeom prst="rect">
            <a:avLst/>
          </a:prstGeom>
          <a:noFill/>
          <a:ln/>
        </p:spPr>
        <p:txBody>
          <a:bodyPr wrap="square" rtlCol="0" anchor="t"/>
          <a:lstStyle/>
          <a:p>
            <a:pPr algn="l" indent="0" marL="0">
              <a:lnSpc>
                <a:spcPts val="2052"/>
              </a:lnSpc>
              <a:buNone/>
            </a:pPr>
            <a:r>
              <a:rPr lang="en-US" sz="1283" dirty="0">
                <a:solidFill>
                  <a:srgbClr val="D6E5EF"/>
                </a:solidFill>
                <a:latin typeface="Source Sans Pro" pitchFamily="34" charset="0"/>
                <a:ea typeface="Source Sans Pro" pitchFamily="34" charset="-122"/>
                <a:cs typeface="Source Sans Pro" pitchFamily="34" charset="-120"/>
              </a:rPr>
              <a:t>Understand higher vs. lower-end customer lifetime values in terms of total revenue, marketing cost ramifications, local control, and loyalty campaigns.</a:t>
            </a:r>
            <a:endParaRPr lang="en-US" sz="1283" dirty="0"/>
          </a:p>
        </p:txBody>
      </p:sp>
      <p:pic>
        <p:nvPicPr>
          <p:cNvPr id="2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3061335" y="524470"/>
            <a:ext cx="8507730" cy="1189434"/>
          </a:xfrm>
          <a:prstGeom prst="rect">
            <a:avLst/>
          </a:prstGeom>
          <a:noFill/>
          <a:ln/>
        </p:spPr>
        <p:txBody>
          <a:bodyPr wrap="square" rtlCol="0" anchor="t"/>
          <a:lstStyle/>
          <a:p>
            <a:pPr indent="0" marL="0">
              <a:lnSpc>
                <a:spcPts val="4683"/>
              </a:lnSpc>
              <a:buNone/>
            </a:pPr>
            <a:r>
              <a:rPr lang="en-US" sz="3746" dirty="0">
                <a:solidFill>
                  <a:srgbClr val="6EB9FC"/>
                </a:solidFill>
                <a:latin typeface="Lora" pitchFamily="34" charset="0"/>
                <a:ea typeface="Lora" pitchFamily="34" charset="-122"/>
                <a:cs typeface="Lora" pitchFamily="34" charset="-120"/>
              </a:rPr>
              <a:t>Using Insights to Inform Business Decisions and Drive Growth</a:t>
            </a:r>
            <a:endParaRPr lang="en-US" sz="3746" dirty="0"/>
          </a:p>
        </p:txBody>
      </p:sp>
      <p:sp>
        <p:nvSpPr>
          <p:cNvPr id="5" name="Text 3"/>
          <p:cNvSpPr/>
          <p:nvPr/>
        </p:nvSpPr>
        <p:spPr>
          <a:xfrm>
            <a:off x="3061335" y="2094428"/>
            <a:ext cx="8507730" cy="912971"/>
          </a:xfrm>
          <a:prstGeom prst="rect">
            <a:avLst/>
          </a:prstGeom>
          <a:noFill/>
          <a:ln/>
        </p:spPr>
        <p:txBody>
          <a:bodyPr wrap="square" rtlCol="0" anchor="t"/>
          <a:lstStyle/>
          <a:p>
            <a:pPr indent="0" marL="0">
              <a:lnSpc>
                <a:spcPts val="2398"/>
              </a:lnSpc>
              <a:buNone/>
            </a:pPr>
            <a:r>
              <a:rPr lang="en-US" sz="1498" dirty="0">
                <a:solidFill>
                  <a:srgbClr val="D6E5EF"/>
                </a:solidFill>
                <a:latin typeface="Source Sans Pro" pitchFamily="34" charset="0"/>
                <a:ea typeface="Source Sans Pro" pitchFamily="34" charset="-122"/>
                <a:cs typeface="Source Sans Pro" pitchFamily="34" charset="-120"/>
              </a:rPr>
              <a:t>By leveraging insights gained from Amazon sales data analysis, you can inform your business decisions and drive growth. From improving marketing strategies to optimizing pricing, and identifying emerging opportunities, insights gained from data analysis can supercharge your business growth.</a:t>
            </a:r>
            <a:endParaRPr lang="en-US" sz="1498" dirty="0"/>
          </a:p>
        </p:txBody>
      </p:sp>
      <p:pic>
        <p:nvPicPr>
          <p:cNvPr id="6" name="Image 0" descr="preencoded.png">    </p:cNvPr>
          <p:cNvPicPr>
            <a:picLocks noChangeAspect="1"/>
          </p:cNvPicPr>
          <p:nvPr/>
        </p:nvPicPr>
        <p:blipFill>
          <a:blip r:embed="rId1"/>
          <a:stretch>
            <a:fillRect/>
          </a:stretch>
        </p:blipFill>
        <p:spPr>
          <a:xfrm>
            <a:off x="3061335" y="3221474"/>
            <a:ext cx="2645569" cy="1635085"/>
          </a:xfrm>
          <a:prstGeom prst="rect">
            <a:avLst/>
          </a:prstGeom>
        </p:spPr>
      </p:pic>
      <p:sp>
        <p:nvSpPr>
          <p:cNvPr id="7" name="Text 4"/>
          <p:cNvSpPr/>
          <p:nvPr/>
        </p:nvSpPr>
        <p:spPr>
          <a:xfrm>
            <a:off x="3061335" y="5094327"/>
            <a:ext cx="2484120" cy="297299"/>
          </a:xfrm>
          <a:prstGeom prst="rect">
            <a:avLst/>
          </a:prstGeom>
          <a:noFill/>
          <a:ln/>
        </p:spPr>
        <p:txBody>
          <a:bodyPr wrap="none" rtlCol="0" anchor="t"/>
          <a:lstStyle/>
          <a:p>
            <a:pPr algn="l" indent="0" marL="0">
              <a:lnSpc>
                <a:spcPts val="2341"/>
              </a:lnSpc>
              <a:buNone/>
            </a:pPr>
            <a:r>
              <a:rPr lang="en-US" sz="1873" dirty="0">
                <a:solidFill>
                  <a:srgbClr val="6EB9FC"/>
                </a:solidFill>
                <a:latin typeface="Lora" pitchFamily="34" charset="0"/>
                <a:ea typeface="Lora" pitchFamily="34" charset="-122"/>
                <a:cs typeface="Lora" pitchFamily="34" charset="-120"/>
              </a:rPr>
              <a:t>Implementing Insights</a:t>
            </a:r>
            <a:endParaRPr lang="en-US" sz="1873" dirty="0"/>
          </a:p>
        </p:txBody>
      </p:sp>
      <p:sp>
        <p:nvSpPr>
          <p:cNvPr id="8" name="Text 5"/>
          <p:cNvSpPr/>
          <p:nvPr/>
        </p:nvSpPr>
        <p:spPr>
          <a:xfrm>
            <a:off x="3061335" y="5581888"/>
            <a:ext cx="2645569" cy="1217295"/>
          </a:xfrm>
          <a:prstGeom prst="rect">
            <a:avLst/>
          </a:prstGeom>
          <a:noFill/>
          <a:ln/>
        </p:spPr>
        <p:txBody>
          <a:bodyPr wrap="square" rtlCol="0" anchor="t"/>
          <a:lstStyle/>
          <a:p>
            <a:pPr algn="l" indent="0" marL="0">
              <a:lnSpc>
                <a:spcPts val="2398"/>
              </a:lnSpc>
              <a:buNone/>
            </a:pPr>
            <a:r>
              <a:rPr lang="en-US" sz="1498" dirty="0">
                <a:solidFill>
                  <a:srgbClr val="D6E5EF"/>
                </a:solidFill>
                <a:latin typeface="Source Sans Pro" pitchFamily="34" charset="0"/>
                <a:ea typeface="Source Sans Pro" pitchFamily="34" charset="-122"/>
                <a:cs typeface="Source Sans Pro" pitchFamily="34" charset="-120"/>
              </a:rPr>
              <a:t>Brainstorm with your team, present data-driven insights and work on an action plan to include potential areas of change.</a:t>
            </a:r>
            <a:endParaRPr lang="en-US" sz="1498" dirty="0"/>
          </a:p>
        </p:txBody>
      </p:sp>
      <p:pic>
        <p:nvPicPr>
          <p:cNvPr id="9" name="Image 1" descr="preencoded.png">    </p:cNvPr>
          <p:cNvPicPr>
            <a:picLocks noChangeAspect="1"/>
          </p:cNvPicPr>
          <p:nvPr/>
        </p:nvPicPr>
        <p:blipFill>
          <a:blip r:embed="rId2"/>
          <a:stretch>
            <a:fillRect/>
          </a:stretch>
        </p:blipFill>
        <p:spPr>
          <a:xfrm>
            <a:off x="5992297" y="3221474"/>
            <a:ext cx="2645688" cy="1635085"/>
          </a:xfrm>
          <a:prstGeom prst="rect">
            <a:avLst/>
          </a:prstGeom>
        </p:spPr>
      </p:pic>
      <p:sp>
        <p:nvSpPr>
          <p:cNvPr id="10" name="Text 6"/>
          <p:cNvSpPr/>
          <p:nvPr/>
        </p:nvSpPr>
        <p:spPr>
          <a:xfrm>
            <a:off x="5992297" y="5094327"/>
            <a:ext cx="2645688" cy="594598"/>
          </a:xfrm>
          <a:prstGeom prst="rect">
            <a:avLst/>
          </a:prstGeom>
          <a:noFill/>
          <a:ln/>
        </p:spPr>
        <p:txBody>
          <a:bodyPr wrap="square" rtlCol="0" anchor="t"/>
          <a:lstStyle/>
          <a:p>
            <a:pPr algn="l" indent="0" marL="0">
              <a:lnSpc>
                <a:spcPts val="2341"/>
              </a:lnSpc>
              <a:buNone/>
            </a:pPr>
            <a:r>
              <a:rPr lang="en-US" sz="1873" dirty="0">
                <a:solidFill>
                  <a:srgbClr val="6EB9FC"/>
                </a:solidFill>
                <a:latin typeface="Lora" pitchFamily="34" charset="0"/>
                <a:ea typeface="Lora" pitchFamily="34" charset="-122"/>
                <a:cs typeface="Lora" pitchFamily="34" charset="-120"/>
              </a:rPr>
              <a:t>Assessing Business Performance</a:t>
            </a:r>
            <a:endParaRPr lang="en-US" sz="1873" dirty="0"/>
          </a:p>
        </p:txBody>
      </p:sp>
      <p:sp>
        <p:nvSpPr>
          <p:cNvPr id="11" name="Text 7"/>
          <p:cNvSpPr/>
          <p:nvPr/>
        </p:nvSpPr>
        <p:spPr>
          <a:xfrm>
            <a:off x="5992297" y="5879187"/>
            <a:ext cx="2645688" cy="912971"/>
          </a:xfrm>
          <a:prstGeom prst="rect">
            <a:avLst/>
          </a:prstGeom>
          <a:noFill/>
          <a:ln/>
        </p:spPr>
        <p:txBody>
          <a:bodyPr wrap="square" rtlCol="0" anchor="t"/>
          <a:lstStyle/>
          <a:p>
            <a:pPr algn="l" indent="0" marL="0">
              <a:lnSpc>
                <a:spcPts val="2398"/>
              </a:lnSpc>
              <a:buNone/>
            </a:pPr>
            <a:r>
              <a:rPr lang="en-US" sz="1498" dirty="0">
                <a:solidFill>
                  <a:srgbClr val="D6E5EF"/>
                </a:solidFill>
                <a:latin typeface="Source Sans Pro" pitchFamily="34" charset="0"/>
                <a:ea typeface="Source Sans Pro" pitchFamily="34" charset="-122"/>
                <a:cs typeface="Source Sans Pro" pitchFamily="34" charset="-120"/>
              </a:rPr>
              <a:t>Track changes regularly, to evaluate the impact of changes adopted post-insight generation.</a:t>
            </a:r>
            <a:endParaRPr lang="en-US" sz="1498" dirty="0"/>
          </a:p>
        </p:txBody>
      </p:sp>
      <p:pic>
        <p:nvPicPr>
          <p:cNvPr id="12" name="Image 2" descr="preencoded.png">    </p:cNvPr>
          <p:cNvPicPr>
            <a:picLocks noChangeAspect="1"/>
          </p:cNvPicPr>
          <p:nvPr/>
        </p:nvPicPr>
        <p:blipFill>
          <a:blip r:embed="rId3"/>
          <a:stretch>
            <a:fillRect/>
          </a:stretch>
        </p:blipFill>
        <p:spPr>
          <a:xfrm>
            <a:off x="8923377" y="3221474"/>
            <a:ext cx="2645688" cy="1635085"/>
          </a:xfrm>
          <a:prstGeom prst="rect">
            <a:avLst/>
          </a:prstGeom>
        </p:spPr>
      </p:pic>
      <p:sp>
        <p:nvSpPr>
          <p:cNvPr id="13" name="Text 8"/>
          <p:cNvSpPr/>
          <p:nvPr/>
        </p:nvSpPr>
        <p:spPr>
          <a:xfrm>
            <a:off x="8923377" y="5094327"/>
            <a:ext cx="2645688" cy="594598"/>
          </a:xfrm>
          <a:prstGeom prst="rect">
            <a:avLst/>
          </a:prstGeom>
          <a:noFill/>
          <a:ln/>
        </p:spPr>
        <p:txBody>
          <a:bodyPr wrap="square" rtlCol="0" anchor="t"/>
          <a:lstStyle/>
          <a:p>
            <a:pPr algn="l" indent="0" marL="0">
              <a:lnSpc>
                <a:spcPts val="2341"/>
              </a:lnSpc>
              <a:buNone/>
            </a:pPr>
            <a:r>
              <a:rPr lang="en-US" sz="1873" dirty="0">
                <a:solidFill>
                  <a:srgbClr val="6EB9FC"/>
                </a:solidFill>
                <a:latin typeface="Lora" pitchFamily="34" charset="0"/>
                <a:ea typeface="Lora" pitchFamily="34" charset="-122"/>
                <a:cs typeface="Lora" pitchFamily="34" charset="-120"/>
              </a:rPr>
              <a:t>Efficiency &amp; Productivity</a:t>
            </a:r>
            <a:endParaRPr lang="en-US" sz="1873" dirty="0"/>
          </a:p>
        </p:txBody>
      </p:sp>
      <p:sp>
        <p:nvSpPr>
          <p:cNvPr id="14" name="Text 9"/>
          <p:cNvSpPr/>
          <p:nvPr/>
        </p:nvSpPr>
        <p:spPr>
          <a:xfrm>
            <a:off x="8923377" y="5879187"/>
            <a:ext cx="2645688" cy="1825943"/>
          </a:xfrm>
          <a:prstGeom prst="rect">
            <a:avLst/>
          </a:prstGeom>
          <a:noFill/>
          <a:ln/>
        </p:spPr>
        <p:txBody>
          <a:bodyPr wrap="square" rtlCol="0" anchor="t"/>
          <a:lstStyle/>
          <a:p>
            <a:pPr algn="l" indent="0" marL="0">
              <a:lnSpc>
                <a:spcPts val="2398"/>
              </a:lnSpc>
              <a:buNone/>
            </a:pPr>
            <a:r>
              <a:rPr lang="en-US" sz="1498" dirty="0">
                <a:solidFill>
                  <a:srgbClr val="D6E5EF"/>
                </a:solidFill>
                <a:latin typeface="Source Sans Pro" pitchFamily="34" charset="0"/>
                <a:ea typeface="Source Sans Pro" pitchFamily="34" charset="-122"/>
                <a:cs typeface="Source Sans Pro" pitchFamily="34" charset="-120"/>
              </a:rPr>
              <a:t>Data analysis should help optimize your business processes or workflows, making them more efficient, eliminating any bottlenecks, and reducing inefficiencies.</a:t>
            </a:r>
            <a:endParaRPr lang="en-US" sz="1498" dirty="0"/>
          </a:p>
        </p:txBody>
      </p:sp>
      <p:pic>
        <p:nvPicPr>
          <p:cNvPr id="15"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2023-09-23T19:35:29Z</dcterms:created>
  <dcterms:modified xsi:type="dcterms:W3CDTF">2023-09-23T19:35:29Z</dcterms:modified>
</cp:coreProperties>
</file>