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33224"/>
            <a:ext cx="8527719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 b="1">
                <a:solidFill>
                  <a:srgbClr val="007ACC"/>
                </a:solidFill>
              </a:defRPr>
            </a:pPr>
            <a:r>
              <a:rPr dirty="0"/>
              <a:t>Sales &amp; Profit Performance Dashboard (2023–2025)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280160"/>
            <a:ext cx="8155626" cy="3857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Aft>
                <a:spcPts val="800"/>
              </a:spcAft>
              <a:defRPr sz="1800">
                <a:solidFill>
                  <a:srgbClr val="1E1E1E"/>
                </a:solidFill>
              </a:defRPr>
            </a:pPr>
            <a:r>
              <a:rPr dirty="0"/>
              <a:t>Prepared by: Irshan Momin</a:t>
            </a:r>
          </a:p>
          <a:p>
            <a:pPr>
              <a:spcAft>
                <a:spcPts val="800"/>
              </a:spcAft>
              <a:defRPr sz="1800">
                <a:solidFill>
                  <a:srgbClr val="1E1E1E"/>
                </a:solidFill>
              </a:defRPr>
            </a:pPr>
            <a:r>
              <a:rPr dirty="0"/>
              <a:t>Business Analytics Intern</a:t>
            </a:r>
            <a:r>
              <a:rPr lang="en-IN" dirty="0"/>
              <a:t> |</a:t>
            </a:r>
            <a:r>
              <a:rPr dirty="0"/>
              <a:t> </a:t>
            </a:r>
            <a:r>
              <a:rPr lang="en-IN" dirty="0"/>
              <a:t>Elevate Labs</a:t>
            </a:r>
            <a:endParaRPr dirty="0"/>
          </a:p>
          <a:p>
            <a:pPr>
              <a:spcAft>
                <a:spcPts val="800"/>
              </a:spcAft>
              <a:defRPr sz="1800">
                <a:solidFill>
                  <a:srgbClr val="1E1E1E"/>
                </a:solidFill>
              </a:defRPr>
            </a:pPr>
            <a:endParaRPr dirty="0"/>
          </a:p>
          <a:p>
            <a:pPr>
              <a:spcAft>
                <a:spcPts val="800"/>
              </a:spcAft>
              <a:defRPr sz="1800">
                <a:solidFill>
                  <a:srgbClr val="1E1E1E"/>
                </a:solidFill>
              </a:defRPr>
            </a:pPr>
            <a:r>
              <a:rPr dirty="0"/>
              <a:t>Objective:</a:t>
            </a:r>
          </a:p>
          <a:p>
            <a:pPr>
              <a:spcAft>
                <a:spcPts val="800"/>
              </a:spcAft>
              <a:defRPr sz="1800">
                <a:solidFill>
                  <a:srgbClr val="1E1E1E"/>
                </a:solidFill>
              </a:defRPr>
            </a:pPr>
            <a:r>
              <a:rPr lang="en-IN" dirty="0"/>
              <a:t>1) </a:t>
            </a:r>
            <a:r>
              <a:rPr dirty="0"/>
              <a:t>This dashboard provides a comprehensive view of company sales, profit</a:t>
            </a:r>
            <a:r>
              <a:rPr lang="en-IN" dirty="0"/>
              <a:t> </a:t>
            </a:r>
            <a:r>
              <a:rPr dirty="0"/>
              <a:t>and performance metrics.</a:t>
            </a:r>
          </a:p>
          <a:p>
            <a:pPr>
              <a:spcAft>
                <a:spcPts val="800"/>
              </a:spcAft>
              <a:defRPr sz="1800">
                <a:solidFill>
                  <a:srgbClr val="1E1E1E"/>
                </a:solidFill>
              </a:defRPr>
            </a:pPr>
            <a:r>
              <a:rPr lang="en-IN" dirty="0"/>
              <a:t>2) </a:t>
            </a:r>
            <a:r>
              <a:rPr dirty="0"/>
              <a:t>It enables business leaders to make quick, data-driven decisions using real-time KPIs and interactive filters.</a:t>
            </a:r>
          </a:p>
          <a:p>
            <a:pPr>
              <a:spcAft>
                <a:spcPts val="800"/>
              </a:spcAft>
              <a:defRPr sz="1800">
                <a:solidFill>
                  <a:srgbClr val="1E1E1E"/>
                </a:solidFill>
              </a:defRPr>
            </a:pPr>
            <a:endParaRPr dirty="0"/>
          </a:p>
          <a:p>
            <a:pPr>
              <a:spcAft>
                <a:spcPts val="800"/>
              </a:spcAft>
              <a:defRPr sz="1800">
                <a:solidFill>
                  <a:srgbClr val="1E1E1E"/>
                </a:solidFill>
              </a:defRPr>
            </a:pPr>
            <a:r>
              <a:rPr dirty="0"/>
              <a:t>Data Source: sales</a:t>
            </a:r>
            <a:r>
              <a:rPr lang="en-IN" dirty="0"/>
              <a:t> </a:t>
            </a:r>
            <a:r>
              <a:rPr dirty="0"/>
              <a:t>dataset.csv | Tool: Microsoft Power BI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74320"/>
            <a:ext cx="82296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000" b="1">
                <a:solidFill>
                  <a:srgbClr val="2E8B57"/>
                </a:solidFill>
              </a:defRPr>
            </a:pPr>
            <a:r>
              <a:t>Dataset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19" y="1280160"/>
            <a:ext cx="809350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Aft>
                <a:spcPts val="800"/>
              </a:spcAft>
              <a:defRPr sz="1800">
                <a:solidFill>
                  <a:srgbClr val="1E1E1E"/>
                </a:solidFill>
              </a:defRPr>
            </a:pPr>
            <a:r>
              <a:rPr dirty="0"/>
              <a:t>• Dataset Used: </a:t>
            </a:r>
            <a:r>
              <a:rPr lang="en-IN" dirty="0"/>
              <a:t>sales dataset</a:t>
            </a:r>
            <a:r>
              <a:rPr dirty="0"/>
              <a:t>.csv</a:t>
            </a:r>
          </a:p>
          <a:p>
            <a:pPr>
              <a:spcAft>
                <a:spcPts val="800"/>
              </a:spcAft>
              <a:defRPr sz="1800">
                <a:solidFill>
                  <a:srgbClr val="1E1E1E"/>
                </a:solidFill>
              </a:defRPr>
            </a:pPr>
            <a:r>
              <a:rPr dirty="0"/>
              <a:t>• Total Records: 600 transactions</a:t>
            </a:r>
          </a:p>
          <a:p>
            <a:pPr>
              <a:spcAft>
                <a:spcPts val="800"/>
              </a:spcAft>
              <a:defRPr sz="1800">
                <a:solidFill>
                  <a:srgbClr val="1E1E1E"/>
                </a:solidFill>
              </a:defRPr>
            </a:pPr>
            <a:r>
              <a:rPr dirty="0"/>
              <a:t>• Period Covered: January 2023 – October 2025</a:t>
            </a:r>
          </a:p>
          <a:p>
            <a:pPr>
              <a:spcAft>
                <a:spcPts val="800"/>
              </a:spcAft>
              <a:defRPr sz="1800">
                <a:solidFill>
                  <a:srgbClr val="1E1E1E"/>
                </a:solidFill>
              </a:defRPr>
            </a:pPr>
            <a:r>
              <a:rPr dirty="0"/>
              <a:t>• Key Columns: </a:t>
            </a:r>
            <a:r>
              <a:rPr dirty="0" err="1"/>
              <a:t>OrderDate</a:t>
            </a:r>
            <a:r>
              <a:rPr dirty="0"/>
              <a:t>, Region, Category, Sales, Profit, Quantity, Channel, </a:t>
            </a:r>
            <a:r>
              <a:rPr dirty="0" err="1"/>
              <a:t>OrderPriority</a:t>
            </a:r>
            <a:r>
              <a:rPr lang="en-IN" dirty="0"/>
              <a:t> etc</a:t>
            </a:r>
            <a:endParaRPr dirty="0"/>
          </a:p>
          <a:p>
            <a:pPr>
              <a:spcAft>
                <a:spcPts val="800"/>
              </a:spcAft>
              <a:defRPr sz="1800">
                <a:solidFill>
                  <a:srgbClr val="1E1E1E"/>
                </a:solidFill>
              </a:defRPr>
            </a:pPr>
            <a:r>
              <a:rPr dirty="0"/>
              <a:t>• Data Type: Synthetic business dataset </a:t>
            </a:r>
            <a:r>
              <a:rPr lang="en-IN" dirty="0"/>
              <a:t>(Kaggle</a:t>
            </a:r>
            <a:r>
              <a:rPr dirty="0"/>
              <a:t>)</a:t>
            </a:r>
          </a:p>
          <a:p>
            <a:pPr>
              <a:spcAft>
                <a:spcPts val="800"/>
              </a:spcAft>
              <a:defRPr sz="1800">
                <a:solidFill>
                  <a:srgbClr val="1E1E1E"/>
                </a:solidFill>
              </a:defRPr>
            </a:pPr>
            <a:endParaRPr dirty="0"/>
          </a:p>
          <a:p>
            <a:pPr>
              <a:spcAft>
                <a:spcPts val="800"/>
              </a:spcAft>
              <a:defRPr sz="1800">
                <a:solidFill>
                  <a:srgbClr val="1E1E1E"/>
                </a:solidFill>
              </a:defRPr>
            </a:pPr>
            <a:r>
              <a:rPr dirty="0"/>
              <a:t>Insight: Data captures diverse regions, categories, and channels, helping visualize both sales performance and profit behavior across multiple business dimensions.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33223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 b="1">
                <a:solidFill>
                  <a:srgbClr val="007ACC"/>
                </a:solidFill>
              </a:defRPr>
            </a:pPr>
            <a:r>
              <a:t>KPIs &amp; Dashboard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280160"/>
            <a:ext cx="8162171" cy="52014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800"/>
              </a:spcAft>
              <a:defRPr sz="1800">
                <a:solidFill>
                  <a:srgbClr val="1E1E1E"/>
                </a:solidFill>
              </a:defRPr>
            </a:pPr>
            <a:r>
              <a:rPr dirty="0"/>
              <a:t>Key Performance Indicators (KPIs):</a:t>
            </a:r>
          </a:p>
          <a:p>
            <a:pPr>
              <a:spcAft>
                <a:spcPts val="800"/>
              </a:spcAft>
              <a:defRPr sz="1800">
                <a:solidFill>
                  <a:srgbClr val="1E1E1E"/>
                </a:solidFill>
              </a:defRPr>
            </a:pPr>
            <a:r>
              <a:rPr dirty="0"/>
              <a:t>Total Sales</a:t>
            </a:r>
            <a:r>
              <a:rPr lang="en-IN" dirty="0"/>
              <a:t>: </a:t>
            </a:r>
            <a:r>
              <a:rPr dirty="0"/>
              <a:t>Overall revenue generated</a:t>
            </a:r>
          </a:p>
          <a:p>
            <a:pPr>
              <a:spcAft>
                <a:spcPts val="800"/>
              </a:spcAft>
              <a:defRPr sz="1800">
                <a:solidFill>
                  <a:srgbClr val="1E1E1E"/>
                </a:solidFill>
              </a:defRPr>
            </a:pPr>
            <a:r>
              <a:rPr dirty="0"/>
              <a:t>Total Profit</a:t>
            </a:r>
            <a:r>
              <a:rPr lang="en-IN" dirty="0"/>
              <a:t>:</a:t>
            </a:r>
            <a:r>
              <a:rPr dirty="0"/>
              <a:t> Net profit after costs</a:t>
            </a:r>
          </a:p>
          <a:p>
            <a:pPr>
              <a:spcAft>
                <a:spcPts val="800"/>
              </a:spcAft>
              <a:defRPr sz="1800">
                <a:solidFill>
                  <a:srgbClr val="1E1E1E"/>
                </a:solidFill>
              </a:defRPr>
            </a:pPr>
            <a:r>
              <a:rPr dirty="0"/>
              <a:t>Profit Margin</a:t>
            </a:r>
            <a:r>
              <a:rPr lang="en-IN" dirty="0"/>
              <a:t>:</a:t>
            </a:r>
            <a:r>
              <a:rPr dirty="0"/>
              <a:t> </a:t>
            </a:r>
            <a:r>
              <a:rPr lang="en-IN" dirty="0"/>
              <a:t>Sum of Profit</a:t>
            </a:r>
          </a:p>
          <a:p>
            <a:pPr>
              <a:spcAft>
                <a:spcPts val="800"/>
              </a:spcAft>
              <a:defRPr sz="1800">
                <a:solidFill>
                  <a:srgbClr val="1E1E1E"/>
                </a:solidFill>
              </a:defRPr>
            </a:pPr>
            <a:r>
              <a:rPr dirty="0"/>
              <a:t>Total Orders</a:t>
            </a:r>
            <a:r>
              <a:rPr lang="en-IN" dirty="0"/>
              <a:t>: </a:t>
            </a:r>
            <a:r>
              <a:rPr dirty="0"/>
              <a:t>Count of total transactions</a:t>
            </a:r>
          </a:p>
          <a:p>
            <a:pPr>
              <a:spcAft>
                <a:spcPts val="800"/>
              </a:spcAft>
              <a:defRPr sz="1800">
                <a:solidFill>
                  <a:srgbClr val="1E1E1E"/>
                </a:solidFill>
              </a:defRPr>
            </a:pPr>
            <a:endParaRPr dirty="0"/>
          </a:p>
          <a:p>
            <a:pPr>
              <a:spcAft>
                <a:spcPts val="800"/>
              </a:spcAft>
              <a:defRPr sz="1800">
                <a:solidFill>
                  <a:srgbClr val="1E1E1E"/>
                </a:solidFill>
              </a:defRPr>
            </a:pPr>
            <a:r>
              <a:rPr dirty="0"/>
              <a:t>Dashboard Design Summary:</a:t>
            </a:r>
          </a:p>
          <a:p>
            <a:pPr>
              <a:spcAft>
                <a:spcPts val="800"/>
              </a:spcAft>
              <a:defRPr sz="1800">
                <a:solidFill>
                  <a:srgbClr val="1E1E1E"/>
                </a:solidFill>
              </a:defRPr>
            </a:pPr>
            <a:r>
              <a:rPr dirty="0"/>
              <a:t>• KPI Cards (Top): Instant business status</a:t>
            </a:r>
          </a:p>
          <a:p>
            <a:pPr>
              <a:spcAft>
                <a:spcPts val="800"/>
              </a:spcAft>
              <a:defRPr sz="1800">
                <a:solidFill>
                  <a:srgbClr val="1E1E1E"/>
                </a:solidFill>
              </a:defRPr>
            </a:pPr>
            <a:r>
              <a:rPr dirty="0"/>
              <a:t>• Charts (Middle): Monthly Sales &amp; Profit trends</a:t>
            </a:r>
          </a:p>
          <a:p>
            <a:pPr>
              <a:spcAft>
                <a:spcPts val="800"/>
              </a:spcAft>
              <a:defRPr sz="1800">
                <a:solidFill>
                  <a:srgbClr val="1E1E1E"/>
                </a:solidFill>
              </a:defRPr>
            </a:pPr>
            <a:r>
              <a:rPr dirty="0"/>
              <a:t>• Region/Category Visuals (Bottom): Performance variations</a:t>
            </a:r>
          </a:p>
          <a:p>
            <a:pPr>
              <a:spcAft>
                <a:spcPts val="800"/>
              </a:spcAft>
              <a:defRPr sz="1800">
                <a:solidFill>
                  <a:srgbClr val="1E1E1E"/>
                </a:solidFill>
              </a:defRPr>
            </a:pPr>
            <a:r>
              <a:rPr dirty="0"/>
              <a:t>• Slicers (Left Panel): Year, Region, Category, Channel, Order Priority</a:t>
            </a:r>
          </a:p>
          <a:p>
            <a:pPr>
              <a:spcAft>
                <a:spcPts val="800"/>
              </a:spcAft>
              <a:defRPr sz="1800">
                <a:solidFill>
                  <a:srgbClr val="1E1E1E"/>
                </a:solidFill>
              </a:defRPr>
            </a:pPr>
            <a:endParaRPr dirty="0"/>
          </a:p>
          <a:p>
            <a:pPr>
              <a:spcAft>
                <a:spcPts val="800"/>
              </a:spcAft>
              <a:defRPr sz="1800">
                <a:solidFill>
                  <a:srgbClr val="1E1E1E"/>
                </a:solidFill>
              </a:defRPr>
            </a:pPr>
            <a:r>
              <a:rPr dirty="0"/>
              <a:t>Color Theme: Blue (#007ACC), Green (#2E8B57), Red (#E63946), Light Gray (#F5F5F5)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33223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 b="1">
                <a:solidFill>
                  <a:srgbClr val="2E8B57"/>
                </a:solidFill>
              </a:defRPr>
            </a:pPr>
            <a:r>
              <a:t>Insights &amp; Findings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280160"/>
            <a:ext cx="7955280" cy="3580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Aft>
                <a:spcPts val="800"/>
              </a:spcAft>
              <a:defRPr sz="1800">
                <a:solidFill>
                  <a:srgbClr val="1E1E1E"/>
                </a:solidFill>
              </a:defRPr>
            </a:pPr>
            <a:r>
              <a:rPr dirty="0"/>
              <a:t>Business Insights from Dashboard:</a:t>
            </a:r>
          </a:p>
          <a:p>
            <a:pPr>
              <a:spcAft>
                <a:spcPts val="800"/>
              </a:spcAft>
              <a:defRPr sz="1800">
                <a:solidFill>
                  <a:srgbClr val="1E1E1E"/>
                </a:solidFill>
              </a:defRPr>
            </a:pPr>
            <a:r>
              <a:rPr dirty="0"/>
              <a:t>• North Region achieved highest total sales during 2024.</a:t>
            </a:r>
          </a:p>
          <a:p>
            <a:pPr>
              <a:spcAft>
                <a:spcPts val="800"/>
              </a:spcAft>
              <a:defRPr sz="1800">
                <a:solidFill>
                  <a:srgbClr val="1E1E1E"/>
                </a:solidFill>
              </a:defRPr>
            </a:pPr>
            <a:r>
              <a:rPr dirty="0"/>
              <a:t>• Electronics category delivered maximum profit contribution.</a:t>
            </a:r>
          </a:p>
          <a:p>
            <a:pPr>
              <a:spcAft>
                <a:spcPts val="800"/>
              </a:spcAft>
              <a:defRPr sz="1800">
                <a:solidFill>
                  <a:srgbClr val="1E1E1E"/>
                </a:solidFill>
              </a:defRPr>
            </a:pPr>
            <a:r>
              <a:rPr dirty="0"/>
              <a:t>• Online channel accounted for a large share of total sales volume.</a:t>
            </a:r>
          </a:p>
          <a:p>
            <a:pPr>
              <a:spcAft>
                <a:spcPts val="800"/>
              </a:spcAft>
              <a:defRPr sz="1800">
                <a:solidFill>
                  <a:srgbClr val="1E1E1E"/>
                </a:solidFill>
              </a:defRPr>
            </a:pPr>
            <a:r>
              <a:rPr dirty="0"/>
              <a:t>• Profit margins improved steadily from 2023 to 2025.</a:t>
            </a:r>
          </a:p>
          <a:p>
            <a:pPr>
              <a:spcAft>
                <a:spcPts val="800"/>
              </a:spcAft>
              <a:defRPr sz="1800">
                <a:solidFill>
                  <a:srgbClr val="1E1E1E"/>
                </a:solidFill>
              </a:defRPr>
            </a:pPr>
            <a:r>
              <a:rPr dirty="0"/>
              <a:t>• High-priority orders generated better profitability than low-priority orders.</a:t>
            </a:r>
          </a:p>
          <a:p>
            <a:pPr>
              <a:spcAft>
                <a:spcPts val="800"/>
              </a:spcAft>
              <a:defRPr sz="1800">
                <a:solidFill>
                  <a:srgbClr val="1E1E1E"/>
                </a:solidFill>
              </a:defRPr>
            </a:pPr>
            <a:endParaRPr dirty="0"/>
          </a:p>
          <a:p>
            <a:pPr>
              <a:spcAft>
                <a:spcPts val="800"/>
              </a:spcAft>
              <a:defRPr sz="1800">
                <a:solidFill>
                  <a:srgbClr val="1E1E1E"/>
                </a:solidFill>
              </a:defRPr>
            </a:pPr>
            <a:r>
              <a:rPr dirty="0"/>
              <a:t>Insight Summary: The organization shows consistent financial growth, strong customer</a:t>
            </a:r>
            <a:r>
              <a:rPr lang="en-IN" dirty="0"/>
              <a:t> </a:t>
            </a:r>
            <a:r>
              <a:rPr dirty="0"/>
              <a:t>demand in electronics</a:t>
            </a:r>
            <a:r>
              <a:rPr lang="en-IN" dirty="0"/>
              <a:t> </a:t>
            </a:r>
            <a:r>
              <a:rPr dirty="0"/>
              <a:t>and efficient operations in online channels.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92126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 b="1">
                <a:solidFill>
                  <a:srgbClr val="007ACC"/>
                </a:solidFill>
              </a:defRPr>
            </a:pPr>
            <a:r>
              <a:t>Conclusion &amp; Future Scope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280160"/>
            <a:ext cx="7662467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Aft>
                <a:spcPts val="800"/>
              </a:spcAft>
              <a:defRPr sz="1800">
                <a:solidFill>
                  <a:srgbClr val="1E1E1E"/>
                </a:solidFill>
              </a:defRPr>
            </a:pPr>
            <a:r>
              <a:rPr dirty="0"/>
              <a:t>Conclusion:</a:t>
            </a:r>
          </a:p>
          <a:p>
            <a:pPr>
              <a:spcAft>
                <a:spcPts val="800"/>
              </a:spcAft>
              <a:defRPr sz="1800">
                <a:solidFill>
                  <a:srgbClr val="1E1E1E"/>
                </a:solidFill>
              </a:defRPr>
            </a:pPr>
            <a:r>
              <a:rPr dirty="0"/>
              <a:t>The Sales &amp; Profit Dashboard simplifies business analysis by combining KPIs, visuals, and filters into one interactive space.</a:t>
            </a:r>
          </a:p>
          <a:p>
            <a:pPr>
              <a:spcAft>
                <a:spcPts val="800"/>
              </a:spcAft>
              <a:defRPr sz="1800">
                <a:solidFill>
                  <a:srgbClr val="1E1E1E"/>
                </a:solidFill>
              </a:defRPr>
            </a:pPr>
            <a:r>
              <a:rPr dirty="0"/>
              <a:t>It provides a clear understanding of revenue performance, regional trends, and profit movement.</a:t>
            </a:r>
          </a:p>
          <a:p>
            <a:pPr>
              <a:spcAft>
                <a:spcPts val="800"/>
              </a:spcAft>
              <a:defRPr sz="1800">
                <a:solidFill>
                  <a:srgbClr val="1E1E1E"/>
                </a:solidFill>
              </a:defRPr>
            </a:pPr>
            <a:endParaRPr dirty="0"/>
          </a:p>
          <a:p>
            <a:pPr>
              <a:spcAft>
                <a:spcPts val="800"/>
              </a:spcAft>
              <a:defRPr sz="1800">
                <a:solidFill>
                  <a:srgbClr val="1E1E1E"/>
                </a:solidFill>
              </a:defRPr>
            </a:pPr>
            <a:r>
              <a:rPr dirty="0"/>
              <a:t>Future Scope:</a:t>
            </a:r>
          </a:p>
          <a:p>
            <a:pPr>
              <a:spcAft>
                <a:spcPts val="800"/>
              </a:spcAft>
              <a:defRPr sz="1800">
                <a:solidFill>
                  <a:srgbClr val="1E1E1E"/>
                </a:solidFill>
              </a:defRPr>
            </a:pPr>
            <a:r>
              <a:rPr dirty="0"/>
              <a:t>• Add real-time data updates from sales systems.</a:t>
            </a:r>
          </a:p>
          <a:p>
            <a:pPr>
              <a:spcAft>
                <a:spcPts val="800"/>
              </a:spcAft>
              <a:defRPr sz="1800">
                <a:solidFill>
                  <a:srgbClr val="1E1E1E"/>
                </a:solidFill>
              </a:defRPr>
            </a:pPr>
            <a:r>
              <a:rPr dirty="0"/>
              <a:t>• Integrate forecasting models for predictive analytics.</a:t>
            </a:r>
          </a:p>
          <a:p>
            <a:pPr>
              <a:spcAft>
                <a:spcPts val="800"/>
              </a:spcAft>
              <a:defRPr sz="1800">
                <a:solidFill>
                  <a:srgbClr val="1E1E1E"/>
                </a:solidFill>
              </a:defRPr>
            </a:pPr>
            <a:r>
              <a:rPr dirty="0"/>
              <a:t>• Expand to customer behavior and segmentation dashboards.</a:t>
            </a:r>
          </a:p>
          <a:p>
            <a:pPr>
              <a:spcAft>
                <a:spcPts val="800"/>
              </a:spcAft>
              <a:defRPr sz="1800">
                <a:solidFill>
                  <a:srgbClr val="1E1E1E"/>
                </a:solidFill>
              </a:defRPr>
            </a:pPr>
            <a:endParaRPr dirty="0"/>
          </a:p>
          <a:p>
            <a:pPr>
              <a:spcAft>
                <a:spcPts val="800"/>
              </a:spcAft>
              <a:defRPr sz="1800">
                <a:solidFill>
                  <a:srgbClr val="1E1E1E"/>
                </a:solidFill>
              </a:defRPr>
            </a:pPr>
            <a:r>
              <a:rPr dirty="0"/>
              <a:t>Designed &amp; Presented by Irshan Momin | Business Analytics Intern – 2025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420</Words>
  <Application>Microsoft Office PowerPoint</Application>
  <PresentationFormat>On-screen Show (4:3)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Irshan Momin</dc:creator>
  <cp:keywords/>
  <dc:description>generated using python-pptx</dc:description>
  <cp:lastModifiedBy>Irshan Momin</cp:lastModifiedBy>
  <cp:revision>6</cp:revision>
  <dcterms:created xsi:type="dcterms:W3CDTF">2013-01-27T09:14:16Z</dcterms:created>
  <dcterms:modified xsi:type="dcterms:W3CDTF">2025-10-24T16:25:44Z</dcterms:modified>
  <cp:category/>
</cp:coreProperties>
</file>