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Lst>
  <p:sldSz cy="6858000" cx="12192000"/>
  <p:notesSz cx="12192000" cy="6858000"/>
  <p:extLst>
    <p:ext uri="{EFAFB233-063F-42B5-8137-9DF3F51BA10A}">
      <p15:sldGuideLst>
        <p15:guide id="1" orient="horz" pos="2880">
          <p15:clr>
            <a:srgbClr val="000000"/>
          </p15:clr>
        </p15:guide>
        <p15:guide id="2" pos="216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3" name="Holder 3"/>
          <p:cNvSpPr>
            <a:spLocks noGrp="1"/>
          </p:cNvSpPr>
          <p:nvPr>
            <p:ph idx="2" sz="half"/>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742950" y="11049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3" name="Google Shape;33;p1"/>
          <p:cNvSpPr txBox="1"/>
          <p:nvPr>
            <p:ph type="ctrTitle"/>
          </p:nvPr>
        </p:nvSpPr>
        <p:spPr>
          <a:xfrm>
            <a:off x="3195575" y="2067302"/>
            <a:ext cx="7606500" cy="5073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None/>
            </a:pPr>
            <a:r>
              <a:rPr lang="en-US"/>
              <a:t>M.IRSHATH ALI</a:t>
            </a:r>
            <a:endParaRPr/>
          </a:p>
        </p:txBody>
      </p:sp>
      <p:sp>
        <p:nvSpPr>
          <p:cNvPr id="34" name="Google Shape;34;p1"/>
          <p:cNvSpPr txBox="1"/>
          <p:nvPr/>
        </p:nvSpPr>
        <p:spPr>
          <a:xfrm flipH="1">
            <a:off x="4945875" y="3528639"/>
            <a:ext cx="6558900" cy="7440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lang="en-US" sz="2400">
                <a:solidFill>
                  <a:srgbClr val="2D936B"/>
                </a:solidFill>
                <a:latin typeface="Trebuchet MS"/>
                <a:ea typeface="Trebuchet MS"/>
                <a:cs typeface="Trebuchet MS"/>
                <a:sym typeface="Trebuchet MS"/>
              </a:rPr>
              <a:t>B.TECH CHEMICAL ENGINEERING </a:t>
            </a:r>
            <a:endParaRPr b="1" sz="2400">
              <a:solidFill>
                <a:srgbClr val="2D936B"/>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t/>
            </a:r>
            <a:endParaRPr b="1" sz="2400">
              <a:solidFill>
                <a:srgbClr val="2D936B"/>
              </a:solidFill>
              <a:latin typeface="Trebuchet MS"/>
              <a:ea typeface="Trebuchet MS"/>
              <a:cs typeface="Trebuchet MS"/>
              <a:sym typeface="Trebuchet MS"/>
            </a:endParaRPr>
          </a:p>
        </p:txBody>
      </p:sp>
      <p:pic>
        <p:nvPicPr>
          <p:cNvPr id="35" name="Google Shape;35;p1"/>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36" name="Google Shape;36;p1"/>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37" name="Google Shape;37;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 name="Shape 38"/>
        <p:cNvGrpSpPr/>
        <p:nvPr/>
      </p:nvGrpSpPr>
      <p:grpSpPr>
        <a:xfrm>
          <a:off x="0" y="0"/>
          <a:ext cx="0" cy="0"/>
          <a:chOff x="0" y="0"/>
          <a:chExt cx="0" cy="0"/>
        </a:xfrm>
      </p:grpSpPr>
      <p:sp>
        <p:nvSpPr>
          <p:cNvPr id="39" name="Google Shape;39;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p:txBody>
      </p:sp>
      <p:grpSp>
        <p:nvGrpSpPr>
          <p:cNvPr id="40" name="Google Shape;40;p2"/>
          <p:cNvGrpSpPr/>
          <p:nvPr/>
        </p:nvGrpSpPr>
        <p:grpSpPr>
          <a:xfrm>
            <a:off x="7448612" y="0"/>
            <a:ext cx="4743795" cy="6858466"/>
            <a:chOff x="7448612" y="0"/>
            <a:chExt cx="4743795" cy="6858466"/>
          </a:xfrm>
        </p:grpSpPr>
        <p:sp>
          <p:nvSpPr>
            <p:cNvPr id="41" name="Google Shape;41;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2" name="Google Shape;42;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3" name="Google Shape;43;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4" name="Google Shape;44;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5" name="Google Shape;45;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6" name="Google Shape;46;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 name="Google Shape;47;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 name="Google Shape;48;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9" name="Google Shape;49;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0" name="Google Shape;50;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1" name="Google Shape;51;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2" name="Google Shape;52;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3" name="Google Shape;53;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4" name="Google Shape;54;p2"/>
          <p:cNvSpPr txBox="1"/>
          <p:nvPr>
            <p:ph type="title"/>
          </p:nvPr>
        </p:nvSpPr>
        <p:spPr>
          <a:xfrm>
            <a:off x="739775" y="829625"/>
            <a:ext cx="8613900" cy="1979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a:p>
            <a:pPr indent="0" lvl="0" marL="12700" rtl="0" algn="l">
              <a:lnSpc>
                <a:spcPct val="100000"/>
              </a:lnSpc>
              <a:spcBef>
                <a:spcPts val="0"/>
              </a:spcBef>
              <a:spcAft>
                <a:spcPts val="0"/>
              </a:spcAft>
              <a:buNone/>
            </a:pPr>
            <a:r>
              <a:t/>
            </a:r>
            <a:endParaRPr sz="4250"/>
          </a:p>
          <a:p>
            <a:pPr indent="0" lvl="0" marL="12700" rtl="0" algn="l">
              <a:lnSpc>
                <a:spcPct val="100000"/>
              </a:lnSpc>
              <a:spcBef>
                <a:spcPts val="0"/>
              </a:spcBef>
              <a:spcAft>
                <a:spcPts val="0"/>
              </a:spcAft>
              <a:buNone/>
            </a:pPr>
            <a:r>
              <a:rPr lang="en-US" sz="4250"/>
              <a:t>     Data analyst supermarket </a:t>
            </a:r>
            <a:endParaRPr sz="4250"/>
          </a:p>
        </p:txBody>
      </p:sp>
      <p:grpSp>
        <p:nvGrpSpPr>
          <p:cNvPr id="55" name="Google Shape;55;p2"/>
          <p:cNvGrpSpPr/>
          <p:nvPr/>
        </p:nvGrpSpPr>
        <p:grpSpPr>
          <a:xfrm>
            <a:off x="466725" y="6410325"/>
            <a:ext cx="3705225" cy="295275"/>
            <a:chOff x="466725" y="6410325"/>
            <a:chExt cx="3705225" cy="295275"/>
          </a:xfrm>
        </p:grpSpPr>
        <p:pic>
          <p:nvPicPr>
            <p:cNvPr id="56" name="Google Shape;56;p2"/>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pic>
          <p:nvPicPr>
            <p:cNvPr id="57" name="Google Shape;57;p2"/>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grpSp>
      <p:sp>
        <p:nvSpPr>
          <p:cNvPr id="58" name="Google Shape;58;p2"/>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59" name="Google Shape;59;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0" name="Shape 60"/>
        <p:cNvGrpSpPr/>
        <p:nvPr/>
      </p:nvGrpSpPr>
      <p:grpSpPr>
        <a:xfrm>
          <a:off x="0" y="0"/>
          <a:ext cx="0" cy="0"/>
          <a:chOff x="0" y="0"/>
          <a:chExt cx="0" cy="0"/>
        </a:xfrm>
      </p:grpSpPr>
      <p:sp>
        <p:nvSpPr>
          <p:cNvPr id="61" name="Google Shape;61;p3"/>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nvGrpSpPr>
          <p:cNvPr id="62" name="Google Shape;62;p3"/>
          <p:cNvGrpSpPr/>
          <p:nvPr/>
        </p:nvGrpSpPr>
        <p:grpSpPr>
          <a:xfrm>
            <a:off x="7448612" y="0"/>
            <a:ext cx="4743795" cy="6858466"/>
            <a:chOff x="7448612" y="0"/>
            <a:chExt cx="4743795" cy="6858466"/>
          </a:xfrm>
        </p:grpSpPr>
        <p:sp>
          <p:nvSpPr>
            <p:cNvPr id="63" name="Google Shape;63;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4" name="Google Shape;64;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5" name="Google Shape;65;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6" name="Google Shape;66;p3"/>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7" name="Google Shape;67;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8" name="Google Shape;68;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 name="Google Shape;69;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3"/>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2" name="Google Shape;72;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 name="Google Shape;73;p3"/>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74" name="Google Shape;74;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 name="Google Shape;75;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76" name="Google Shape;76;p3"/>
          <p:cNvPicPr preferRelativeResize="0"/>
          <p:nvPr/>
        </p:nvPicPr>
        <p:blipFill rotWithShape="1">
          <a:blip r:embed="rId2">
            <a:alphaModFix/>
          </a:blip>
          <a:srcRect b="0" l="0" r="0" t="0"/>
          <a:stretch/>
        </p:blipFill>
        <p:spPr>
          <a:xfrm>
            <a:off x="10687050" y="6134100"/>
            <a:ext cx="247650" cy="247650"/>
          </a:xfrm>
          <a:prstGeom prst="rect">
            <a:avLst/>
          </a:prstGeom>
          <a:noFill/>
          <a:ln>
            <a:noFill/>
          </a:ln>
        </p:spPr>
      </p:pic>
      <p:grpSp>
        <p:nvGrpSpPr>
          <p:cNvPr id="77" name="Google Shape;77;p3"/>
          <p:cNvGrpSpPr/>
          <p:nvPr/>
        </p:nvGrpSpPr>
        <p:grpSpPr>
          <a:xfrm>
            <a:off x="47625" y="3819523"/>
            <a:ext cx="4124325" cy="3009897"/>
            <a:chOff x="47625" y="3819523"/>
            <a:chExt cx="4124325" cy="3009897"/>
          </a:xfrm>
        </p:grpSpPr>
        <p:pic>
          <p:nvPicPr>
            <p:cNvPr id="78" name="Google Shape;78;p3"/>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pic>
          <p:nvPicPr>
            <p:cNvPr id="79" name="Google Shape;79;p3"/>
            <p:cNvPicPr preferRelativeResize="0"/>
            <p:nvPr/>
          </p:nvPicPr>
          <p:blipFill/>
          <p:spPr>
            <a:xfrm>
              <a:off x="47625" y="3819523"/>
              <a:ext cx="1733550" cy="3009898"/>
            </a:xfrm>
            <a:prstGeom prst="rect">
              <a:avLst/>
            </a:prstGeom>
            <a:noFill/>
            <a:ln>
              <a:noFill/>
            </a:ln>
          </p:spPr>
        </p:pic>
      </p:grpSp>
      <p:sp>
        <p:nvSpPr>
          <p:cNvPr id="80" name="Google Shape;80;p3"/>
          <p:cNvSpPr txBox="1"/>
          <p:nvPr>
            <p:ph type="title"/>
          </p:nvPr>
        </p:nvSpPr>
        <p:spPr>
          <a:xfrm>
            <a:off x="2526025" y="445422"/>
            <a:ext cx="7213800" cy="42657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a:p>
            <a:pPr indent="0" lvl="0" marL="12700" rtl="0" algn="l">
              <a:lnSpc>
                <a:spcPct val="100000"/>
              </a:lnSpc>
              <a:spcBef>
                <a:spcPts val="0"/>
              </a:spcBef>
              <a:spcAft>
                <a:spcPts val="0"/>
              </a:spcAft>
              <a:buNone/>
            </a:pPr>
            <a:r>
              <a:rPr b="0" lang="en-US" sz="3000"/>
              <a:t>Introduction</a:t>
            </a:r>
            <a:endParaRPr b="0" sz="3000"/>
          </a:p>
          <a:p>
            <a:pPr indent="0" lvl="0" marL="12700" rtl="0" algn="l">
              <a:lnSpc>
                <a:spcPct val="100000"/>
              </a:lnSpc>
              <a:spcBef>
                <a:spcPts val="0"/>
              </a:spcBef>
              <a:spcAft>
                <a:spcPts val="0"/>
              </a:spcAft>
              <a:buNone/>
            </a:pPr>
            <a:r>
              <a:rPr b="0" lang="en-US" sz="3000"/>
              <a:t>Customer demographics</a:t>
            </a:r>
            <a:endParaRPr b="0" sz="3000"/>
          </a:p>
          <a:p>
            <a:pPr indent="0" lvl="0" marL="12700" rtl="0" algn="l">
              <a:lnSpc>
                <a:spcPct val="100000"/>
              </a:lnSpc>
              <a:spcBef>
                <a:spcPts val="0"/>
              </a:spcBef>
              <a:spcAft>
                <a:spcPts val="0"/>
              </a:spcAft>
              <a:buNone/>
            </a:pPr>
            <a:r>
              <a:rPr b="0" lang="en-US" sz="3000"/>
              <a:t>Product performance</a:t>
            </a:r>
            <a:endParaRPr b="0" sz="3000"/>
          </a:p>
          <a:p>
            <a:pPr indent="0" lvl="0" marL="12700" rtl="0" algn="l">
              <a:lnSpc>
                <a:spcPct val="100000"/>
              </a:lnSpc>
              <a:spcBef>
                <a:spcPts val="0"/>
              </a:spcBef>
              <a:spcAft>
                <a:spcPts val="0"/>
              </a:spcAft>
              <a:buNone/>
            </a:pPr>
            <a:r>
              <a:rPr b="0" lang="en-US" sz="3000"/>
              <a:t>Customer analysis</a:t>
            </a:r>
            <a:endParaRPr b="0" sz="3000"/>
          </a:p>
          <a:p>
            <a:pPr indent="0" lvl="0" marL="12700" rtl="0" algn="l">
              <a:lnSpc>
                <a:spcPct val="100000"/>
              </a:lnSpc>
              <a:spcBef>
                <a:spcPts val="0"/>
              </a:spcBef>
              <a:spcAft>
                <a:spcPts val="0"/>
              </a:spcAft>
              <a:buNone/>
            </a:pPr>
            <a:r>
              <a:rPr b="0" lang="en-US" sz="3000"/>
              <a:t>Business ideas</a:t>
            </a:r>
            <a:endParaRPr b="0" sz="3000"/>
          </a:p>
          <a:p>
            <a:pPr indent="0" lvl="0" marL="12700" rtl="0" algn="l">
              <a:lnSpc>
                <a:spcPct val="100000"/>
              </a:lnSpc>
              <a:spcBef>
                <a:spcPts val="0"/>
              </a:spcBef>
              <a:spcAft>
                <a:spcPts val="0"/>
              </a:spcAft>
              <a:buNone/>
            </a:pPr>
            <a:r>
              <a:rPr b="0" lang="en-US" sz="3000"/>
              <a:t>Conclusion </a:t>
            </a:r>
            <a:endParaRPr b="0" sz="3000"/>
          </a:p>
          <a:p>
            <a:pPr indent="0" lvl="0" marL="12700" rtl="0" algn="l">
              <a:lnSpc>
                <a:spcPct val="100000"/>
              </a:lnSpc>
              <a:spcBef>
                <a:spcPts val="0"/>
              </a:spcBef>
              <a:spcAft>
                <a:spcPts val="0"/>
              </a:spcAft>
              <a:buNone/>
            </a:pPr>
            <a:r>
              <a:t/>
            </a:r>
            <a:endParaRPr/>
          </a:p>
        </p:txBody>
      </p:sp>
      <p:sp>
        <p:nvSpPr>
          <p:cNvPr id="81" name="Google Shape;81;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grpSp>
        <p:nvGrpSpPr>
          <p:cNvPr id="83" name="Google Shape;83;p4"/>
          <p:cNvGrpSpPr/>
          <p:nvPr/>
        </p:nvGrpSpPr>
        <p:grpSpPr>
          <a:xfrm>
            <a:off x="7991475" y="2933700"/>
            <a:ext cx="2762251" cy="3257550"/>
            <a:chOff x="7991475" y="2933700"/>
            <a:chExt cx="2762251" cy="3257550"/>
          </a:xfrm>
        </p:grpSpPr>
        <p:sp>
          <p:nvSpPr>
            <p:cNvPr id="84" name="Google Shape;84;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5" name="Google Shape;85;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86" name="Google Shape;86;p4"/>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87" name="Google Shape;87;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8" name="Google Shape;88;p4"/>
          <p:cNvSpPr txBox="1"/>
          <p:nvPr>
            <p:ph type="title"/>
          </p:nvPr>
        </p:nvSpPr>
        <p:spPr>
          <a:xfrm>
            <a:off x="834075" y="575042"/>
            <a:ext cx="5637000" cy="5836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a:t>INTRODUCTION:</a:t>
            </a:r>
            <a:endParaRPr/>
          </a:p>
          <a:p>
            <a:pPr indent="0" lvl="0" marL="12700" rtl="0" algn="l">
              <a:lnSpc>
                <a:spcPct val="100000"/>
              </a:lnSpc>
              <a:spcBef>
                <a:spcPts val="0"/>
              </a:spcBef>
              <a:spcAft>
                <a:spcPts val="0"/>
              </a:spcAft>
              <a:buNone/>
            </a:pPr>
            <a:r>
              <a:rPr b="0" lang="en-US" sz="3000"/>
              <a:t>we aim to delve into the rich dataset collected from our supermarket operations to gain valuable insights. By analyzing this data, we hope to optimize our inventory management, understand customer behavior, and ultimately enhance our overall efficiency and profitability.</a:t>
            </a:r>
            <a:endParaRPr b="0" sz="3000"/>
          </a:p>
          <a:p>
            <a:pPr indent="0" lvl="0" marL="12700" rtl="0" algn="l">
              <a:lnSpc>
                <a:spcPct val="100000"/>
              </a:lnSpc>
              <a:spcBef>
                <a:spcPts val="0"/>
              </a:spcBef>
              <a:spcAft>
                <a:spcPts val="0"/>
              </a:spcAft>
              <a:buNone/>
            </a:pPr>
            <a:r>
              <a:t/>
            </a:r>
            <a:endParaRPr b="0" sz="3000"/>
          </a:p>
        </p:txBody>
      </p:sp>
      <p:pic>
        <p:nvPicPr>
          <p:cNvPr id="89" name="Google Shape;89;p4"/>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90" name="Google Shape;90;p4"/>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91" name="Google Shape;91;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grpSp>
        <p:nvGrpSpPr>
          <p:cNvPr id="93" name="Google Shape;93;p5"/>
          <p:cNvGrpSpPr/>
          <p:nvPr/>
        </p:nvGrpSpPr>
        <p:grpSpPr>
          <a:xfrm>
            <a:off x="8658225" y="2647950"/>
            <a:ext cx="3533775" cy="3810000"/>
            <a:chOff x="8658225" y="2647950"/>
            <a:chExt cx="3533775" cy="3810000"/>
          </a:xfrm>
        </p:grpSpPr>
        <p:sp>
          <p:nvSpPr>
            <p:cNvPr id="94" name="Google Shape;94;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5" name="Google Shape;95;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96" name="Google Shape;96;p5"/>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97" name="Google Shape;97;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5"/>
          <p:cNvSpPr txBox="1"/>
          <p:nvPr>
            <p:ph type="title"/>
          </p:nvPr>
        </p:nvSpPr>
        <p:spPr>
          <a:xfrm>
            <a:off x="739775" y="0"/>
            <a:ext cx="7000200" cy="60102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t/>
            </a:r>
            <a:endParaRPr sz="3600"/>
          </a:p>
          <a:p>
            <a:pPr indent="0" lvl="0" marL="12700" rtl="0" algn="l">
              <a:lnSpc>
                <a:spcPct val="100000"/>
              </a:lnSpc>
              <a:spcBef>
                <a:spcPts val="0"/>
              </a:spcBef>
              <a:spcAft>
                <a:spcPts val="0"/>
              </a:spcAft>
              <a:buNone/>
            </a:pPr>
            <a:r>
              <a:rPr lang="en-US" sz="3600"/>
              <a:t>CUSTOMER DEMOGRAPHICS</a:t>
            </a:r>
            <a:r>
              <a:rPr lang="en-US"/>
              <a:t>:</a:t>
            </a:r>
            <a:endParaRPr/>
          </a:p>
          <a:p>
            <a:pPr indent="0" lvl="0" marL="12700" rtl="0" algn="l">
              <a:lnSpc>
                <a:spcPct val="100000"/>
              </a:lnSpc>
              <a:spcBef>
                <a:spcPts val="0"/>
              </a:spcBef>
              <a:spcAft>
                <a:spcPts val="0"/>
              </a:spcAft>
              <a:buNone/>
            </a:pPr>
            <a:r>
              <a:rPr b="0" lang="en-US" sz="1200"/>
              <a:t>To analyze customer demographics in a supermarket, you can start by looking at the following data points:</a:t>
            </a:r>
            <a:endParaRPr b="0" sz="1200"/>
          </a:p>
          <a:p>
            <a:pPr indent="0" lvl="0" marL="12700" rtl="0" algn="l">
              <a:lnSpc>
                <a:spcPct val="100000"/>
              </a:lnSpc>
              <a:spcBef>
                <a:spcPts val="0"/>
              </a:spcBef>
              <a:spcAft>
                <a:spcPts val="0"/>
              </a:spcAft>
              <a:buNone/>
            </a:pPr>
            <a:r>
              <a:t/>
            </a:r>
            <a:endParaRPr b="0" sz="1200"/>
          </a:p>
          <a:p>
            <a:pPr indent="0" lvl="0" marL="12700" rtl="0" algn="l">
              <a:lnSpc>
                <a:spcPct val="100000"/>
              </a:lnSpc>
              <a:spcBef>
                <a:spcPts val="0"/>
              </a:spcBef>
              <a:spcAft>
                <a:spcPts val="0"/>
              </a:spcAft>
              <a:buNone/>
            </a:pPr>
            <a:r>
              <a:rPr b="0" lang="en-US" sz="1200"/>
              <a:t>1. **Age Distribution:** Analyze the age groups of customers to understand which age groups are most frequent.</a:t>
            </a:r>
            <a:endParaRPr b="0" sz="1200"/>
          </a:p>
          <a:p>
            <a:pPr indent="0" lvl="0" marL="12700" rtl="0" algn="l">
              <a:lnSpc>
                <a:spcPct val="100000"/>
              </a:lnSpc>
              <a:spcBef>
                <a:spcPts val="0"/>
              </a:spcBef>
              <a:spcAft>
                <a:spcPts val="0"/>
              </a:spcAft>
              <a:buNone/>
            </a:pPr>
            <a:r>
              <a:t/>
            </a:r>
            <a:endParaRPr b="0" sz="1200"/>
          </a:p>
          <a:p>
            <a:pPr indent="0" lvl="0" marL="12700" rtl="0" algn="l">
              <a:lnSpc>
                <a:spcPct val="100000"/>
              </a:lnSpc>
              <a:spcBef>
                <a:spcPts val="0"/>
              </a:spcBef>
              <a:spcAft>
                <a:spcPts val="0"/>
              </a:spcAft>
              <a:buNone/>
            </a:pPr>
            <a:r>
              <a:rPr b="0" lang="en-US" sz="1200"/>
              <a:t>2. **Gender Distribution:** Look at the ratio of male to female customers, as well as any other gender categories that may be relevant.</a:t>
            </a:r>
            <a:endParaRPr b="0" sz="1200"/>
          </a:p>
          <a:p>
            <a:pPr indent="0" lvl="0" marL="12700" rtl="0" algn="l">
              <a:lnSpc>
                <a:spcPct val="100000"/>
              </a:lnSpc>
              <a:spcBef>
                <a:spcPts val="0"/>
              </a:spcBef>
              <a:spcAft>
                <a:spcPts val="0"/>
              </a:spcAft>
              <a:buNone/>
            </a:pPr>
            <a:r>
              <a:t/>
            </a:r>
            <a:endParaRPr b="0" sz="1200"/>
          </a:p>
          <a:p>
            <a:pPr indent="0" lvl="0" marL="12700" rtl="0" algn="l">
              <a:lnSpc>
                <a:spcPct val="100000"/>
              </a:lnSpc>
              <a:spcBef>
                <a:spcPts val="0"/>
              </a:spcBef>
              <a:spcAft>
                <a:spcPts val="0"/>
              </a:spcAft>
              <a:buNone/>
            </a:pPr>
            <a:r>
              <a:rPr b="0" lang="en-US" sz="1200"/>
              <a:t>3. **Income Levels:** Analyze the income distribution of customers to understand the purchasing power of different segments.</a:t>
            </a:r>
            <a:endParaRPr b="0" sz="1200"/>
          </a:p>
          <a:p>
            <a:pPr indent="0" lvl="0" marL="12700" rtl="0" algn="l">
              <a:lnSpc>
                <a:spcPct val="100000"/>
              </a:lnSpc>
              <a:spcBef>
                <a:spcPts val="0"/>
              </a:spcBef>
              <a:spcAft>
                <a:spcPts val="0"/>
              </a:spcAft>
              <a:buNone/>
            </a:pPr>
            <a:r>
              <a:t/>
            </a:r>
            <a:endParaRPr b="0" sz="1200"/>
          </a:p>
          <a:p>
            <a:pPr indent="0" lvl="0" marL="12700" rtl="0" algn="l">
              <a:lnSpc>
                <a:spcPct val="100000"/>
              </a:lnSpc>
              <a:spcBef>
                <a:spcPts val="0"/>
              </a:spcBef>
              <a:spcAft>
                <a:spcPts val="0"/>
              </a:spcAft>
              <a:buNone/>
            </a:pPr>
            <a:r>
              <a:rPr b="0" lang="en-US" sz="1200"/>
              <a:t>4. **Location:** Look at the geographic distribution of customers to understand if there are regional differences in shopping behavior.</a:t>
            </a:r>
            <a:endParaRPr b="0" sz="1200"/>
          </a:p>
          <a:p>
            <a:pPr indent="0" lvl="0" marL="12700" rtl="0" algn="l">
              <a:lnSpc>
                <a:spcPct val="100000"/>
              </a:lnSpc>
              <a:spcBef>
                <a:spcPts val="0"/>
              </a:spcBef>
              <a:spcAft>
                <a:spcPts val="0"/>
              </a:spcAft>
              <a:buNone/>
            </a:pPr>
            <a:r>
              <a:t/>
            </a:r>
            <a:endParaRPr b="0" sz="1200"/>
          </a:p>
          <a:p>
            <a:pPr indent="0" lvl="0" marL="12700" rtl="0" algn="l">
              <a:lnSpc>
                <a:spcPct val="100000"/>
              </a:lnSpc>
              <a:spcBef>
                <a:spcPts val="0"/>
              </a:spcBef>
              <a:spcAft>
                <a:spcPts val="0"/>
              </a:spcAft>
              <a:buNone/>
            </a:pPr>
            <a:r>
              <a:rPr b="0" lang="en-US" sz="1200"/>
              <a:t>5. **Family Size:** Analyze the average family size of customers to understand the needs of different household types.</a:t>
            </a:r>
            <a:endParaRPr b="0" sz="1200"/>
          </a:p>
          <a:p>
            <a:pPr indent="0" lvl="0" marL="12700" rtl="0" algn="l">
              <a:lnSpc>
                <a:spcPct val="100000"/>
              </a:lnSpc>
              <a:spcBef>
                <a:spcPts val="0"/>
              </a:spcBef>
              <a:spcAft>
                <a:spcPts val="0"/>
              </a:spcAft>
              <a:buNone/>
            </a:pPr>
            <a:r>
              <a:t/>
            </a:r>
            <a:endParaRPr b="0" sz="1200"/>
          </a:p>
          <a:p>
            <a:pPr indent="0" lvl="0" marL="12700" rtl="0" algn="l">
              <a:lnSpc>
                <a:spcPct val="100000"/>
              </a:lnSpc>
              <a:spcBef>
                <a:spcPts val="0"/>
              </a:spcBef>
              <a:spcAft>
                <a:spcPts val="0"/>
              </a:spcAft>
              <a:buNone/>
            </a:pPr>
            <a:r>
              <a:rPr b="0" lang="en-US" sz="1200"/>
              <a:t>6. **Ethnicity:** If applicable and ethically feasible, analyze the ethnicity of customers to understand the diversity of the customer base.</a:t>
            </a:r>
            <a:endParaRPr b="0" sz="1200"/>
          </a:p>
          <a:p>
            <a:pPr indent="0" lvl="0" marL="12700" rtl="0" algn="l">
              <a:lnSpc>
                <a:spcPct val="100000"/>
              </a:lnSpc>
              <a:spcBef>
                <a:spcPts val="0"/>
              </a:spcBef>
              <a:spcAft>
                <a:spcPts val="0"/>
              </a:spcAft>
              <a:buNone/>
            </a:pPr>
            <a:r>
              <a:t/>
            </a:r>
            <a:endParaRPr b="0" sz="1200"/>
          </a:p>
          <a:p>
            <a:pPr indent="0" lvl="0" marL="12700" rtl="0" algn="l">
              <a:lnSpc>
                <a:spcPct val="100000"/>
              </a:lnSpc>
              <a:spcBef>
                <a:spcPts val="0"/>
              </a:spcBef>
              <a:spcAft>
                <a:spcPts val="0"/>
              </a:spcAft>
              <a:buNone/>
            </a:pPr>
            <a:r>
              <a:rPr b="0" lang="en-US" sz="1200"/>
              <a:t>7. **Shopping Frequency:** Look at how often different demographic groups visit the supermarket.</a:t>
            </a:r>
            <a:endParaRPr b="0" sz="1200"/>
          </a:p>
          <a:p>
            <a:pPr indent="0" lvl="0" marL="12700" rtl="0" algn="l">
              <a:lnSpc>
                <a:spcPct val="100000"/>
              </a:lnSpc>
              <a:spcBef>
                <a:spcPts val="0"/>
              </a:spcBef>
              <a:spcAft>
                <a:spcPts val="0"/>
              </a:spcAft>
              <a:buNone/>
            </a:pPr>
            <a:r>
              <a:t/>
            </a:r>
            <a:endParaRPr b="0" sz="1200"/>
          </a:p>
          <a:p>
            <a:pPr indent="0" lvl="0" marL="12700" rtl="0" algn="l">
              <a:lnSpc>
                <a:spcPct val="100000"/>
              </a:lnSpc>
              <a:spcBef>
                <a:spcPts val="0"/>
              </a:spcBef>
              <a:spcAft>
                <a:spcPts val="0"/>
              </a:spcAft>
              <a:buNone/>
            </a:pPr>
            <a:r>
              <a:rPr b="0" lang="en-US" sz="1200"/>
              <a:t>8. **Product Preferences:** Analyze the purchasing behavior of different demographic groups to understand their product preferences.</a:t>
            </a:r>
            <a:endParaRPr b="0" sz="1200"/>
          </a:p>
          <a:p>
            <a:pPr indent="0" lvl="0" marL="12700" rtl="0" algn="l">
              <a:lnSpc>
                <a:spcPct val="100000"/>
              </a:lnSpc>
              <a:spcBef>
                <a:spcPts val="0"/>
              </a:spcBef>
              <a:spcAft>
                <a:spcPts val="0"/>
              </a:spcAft>
              <a:buNone/>
            </a:pPr>
            <a:r>
              <a:t/>
            </a:r>
            <a:endParaRPr b="0" sz="800"/>
          </a:p>
        </p:txBody>
      </p:sp>
      <p:pic>
        <p:nvPicPr>
          <p:cNvPr id="99" name="Google Shape;99;p5"/>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0" name="Google Shape;100;p5"/>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1" name="Google Shape;101;p5"/>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4" name="Google Shape;104;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5" name="Google Shape;105;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6" name="Google Shape;106;p6"/>
          <p:cNvSpPr txBox="1"/>
          <p:nvPr>
            <p:ph type="title"/>
          </p:nvPr>
        </p:nvSpPr>
        <p:spPr>
          <a:xfrm>
            <a:off x="699450" y="0"/>
            <a:ext cx="8029800" cy="57120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PRODUCT PERFORMANCE:</a:t>
            </a:r>
            <a:endParaRPr sz="1200"/>
          </a:p>
          <a:p>
            <a:pPr indent="0" lvl="0" marL="12700" rtl="0" algn="l">
              <a:lnSpc>
                <a:spcPct val="100000"/>
              </a:lnSpc>
              <a:spcBef>
                <a:spcPts val="0"/>
              </a:spcBef>
              <a:spcAft>
                <a:spcPts val="0"/>
              </a:spcAft>
              <a:buNone/>
            </a:pPr>
            <a:r>
              <a:rPr b="0" lang="en-US" sz="1800"/>
              <a:t>To analyze product performance in a supermarket, you can consider several key metrics and techniques:</a:t>
            </a:r>
            <a:endParaRPr b="0" sz="1800"/>
          </a:p>
          <a:p>
            <a:pPr indent="0" lvl="0" marL="12700" rtl="0" algn="l">
              <a:lnSpc>
                <a:spcPct val="100000"/>
              </a:lnSpc>
              <a:spcBef>
                <a:spcPts val="0"/>
              </a:spcBef>
              <a:spcAft>
                <a:spcPts val="0"/>
              </a:spcAft>
              <a:buNone/>
            </a:pPr>
            <a:r>
              <a:t/>
            </a:r>
            <a:endParaRPr b="0" sz="1800"/>
          </a:p>
          <a:p>
            <a:pPr indent="0" lvl="0" marL="12700" rtl="0" algn="l">
              <a:lnSpc>
                <a:spcPct val="100000"/>
              </a:lnSpc>
              <a:spcBef>
                <a:spcPts val="0"/>
              </a:spcBef>
              <a:spcAft>
                <a:spcPts val="0"/>
              </a:spcAft>
              <a:buNone/>
            </a:pPr>
            <a:r>
              <a:rPr b="0" lang="en-US" sz="1800"/>
              <a:t>1. **Sales Data Analysis**: Analyze sales data to identify top-selling products, revenue trends over time, and seasonality effects.</a:t>
            </a:r>
            <a:endParaRPr b="0" sz="1800"/>
          </a:p>
          <a:p>
            <a:pPr indent="0" lvl="0" marL="12700" rtl="0" algn="l">
              <a:lnSpc>
                <a:spcPct val="100000"/>
              </a:lnSpc>
              <a:spcBef>
                <a:spcPts val="0"/>
              </a:spcBef>
              <a:spcAft>
                <a:spcPts val="0"/>
              </a:spcAft>
              <a:buNone/>
            </a:pPr>
            <a:r>
              <a:t/>
            </a:r>
            <a:endParaRPr b="0" sz="1800"/>
          </a:p>
          <a:p>
            <a:pPr indent="0" lvl="0" marL="12700" rtl="0" algn="l">
              <a:lnSpc>
                <a:spcPct val="100000"/>
              </a:lnSpc>
              <a:spcBef>
                <a:spcPts val="0"/>
              </a:spcBef>
              <a:spcAft>
                <a:spcPts val="0"/>
              </a:spcAft>
              <a:buNone/>
            </a:pPr>
            <a:r>
              <a:rPr b="0" lang="en-US" sz="1800"/>
              <a:t>2. **Product Profitability**: Calculate the profitability of each product by considering factors such as cost, sales price, and sales volume.</a:t>
            </a:r>
            <a:endParaRPr b="0" sz="1800"/>
          </a:p>
          <a:p>
            <a:pPr indent="0" lvl="0" marL="12700" rtl="0" algn="l">
              <a:lnSpc>
                <a:spcPct val="100000"/>
              </a:lnSpc>
              <a:spcBef>
                <a:spcPts val="0"/>
              </a:spcBef>
              <a:spcAft>
                <a:spcPts val="0"/>
              </a:spcAft>
              <a:buNone/>
            </a:pPr>
            <a:r>
              <a:t/>
            </a:r>
            <a:endParaRPr b="0" sz="1800"/>
          </a:p>
          <a:p>
            <a:pPr indent="0" lvl="0" marL="12700" rtl="0" algn="l">
              <a:lnSpc>
                <a:spcPct val="100000"/>
              </a:lnSpc>
              <a:spcBef>
                <a:spcPts val="0"/>
              </a:spcBef>
              <a:spcAft>
                <a:spcPts val="0"/>
              </a:spcAft>
              <a:buNone/>
            </a:pPr>
            <a:r>
              <a:rPr b="0" lang="en-US" sz="1800"/>
              <a:t>3. **Inventory Turnover**: Calculate how quickly products are selling by dividing the cost of goods sold by the average inventory value.</a:t>
            </a:r>
            <a:endParaRPr b="0" sz="1800"/>
          </a:p>
          <a:p>
            <a:pPr indent="0" lvl="0" marL="12700" rtl="0" algn="l">
              <a:lnSpc>
                <a:spcPct val="100000"/>
              </a:lnSpc>
              <a:spcBef>
                <a:spcPts val="0"/>
              </a:spcBef>
              <a:spcAft>
                <a:spcPts val="0"/>
              </a:spcAft>
              <a:buNone/>
            </a:pPr>
            <a:r>
              <a:t/>
            </a:r>
            <a:endParaRPr b="0" sz="1800"/>
          </a:p>
          <a:p>
            <a:pPr indent="0" lvl="0" marL="12700" rtl="0" algn="l">
              <a:lnSpc>
                <a:spcPct val="100000"/>
              </a:lnSpc>
              <a:spcBef>
                <a:spcPts val="0"/>
              </a:spcBef>
              <a:spcAft>
                <a:spcPts val="0"/>
              </a:spcAft>
              <a:buNone/>
            </a:pPr>
            <a:r>
              <a:rPr b="0" lang="en-US" sz="1800"/>
              <a:t>4. **Customer Segmentation**: Analyze customer demographics and buying behavior to understand which products are popular among different customer segments.</a:t>
            </a:r>
            <a:endParaRPr b="0" sz="1800"/>
          </a:p>
          <a:p>
            <a:pPr indent="0" lvl="0" marL="12700" rtl="0" algn="l">
              <a:lnSpc>
                <a:spcPct val="100000"/>
              </a:lnSpc>
              <a:spcBef>
                <a:spcPts val="0"/>
              </a:spcBef>
              <a:spcAft>
                <a:spcPts val="0"/>
              </a:spcAft>
              <a:buNone/>
            </a:pPr>
            <a:r>
              <a:t/>
            </a:r>
            <a:endParaRPr b="0" sz="1800"/>
          </a:p>
          <a:p>
            <a:pPr indent="0" lvl="0" marL="12700" rtl="0" algn="l">
              <a:lnSpc>
                <a:spcPct val="100000"/>
              </a:lnSpc>
              <a:spcBef>
                <a:spcPts val="0"/>
              </a:spcBef>
              <a:spcAft>
                <a:spcPts val="0"/>
              </a:spcAft>
              <a:buNone/>
            </a:pPr>
            <a:r>
              <a:rPr b="0" lang="en-US" sz="1800"/>
              <a:t>5. **Market Basket Analysis**: Identify products that are frequently bought together to optimize product placement and promotions.</a:t>
            </a:r>
            <a:endParaRPr b="0" sz="1800"/>
          </a:p>
          <a:p>
            <a:pPr indent="0" lvl="0" marL="12700" rtl="0" algn="l">
              <a:lnSpc>
                <a:spcPct val="100000"/>
              </a:lnSpc>
              <a:spcBef>
                <a:spcPts val="0"/>
              </a:spcBef>
              <a:spcAft>
                <a:spcPts val="0"/>
              </a:spcAft>
              <a:buNone/>
            </a:pPr>
            <a:r>
              <a:t/>
            </a:r>
            <a:endParaRPr b="0" sz="1200"/>
          </a:p>
        </p:txBody>
      </p:sp>
      <p:pic>
        <p:nvPicPr>
          <p:cNvPr id="107" name="Google Shape;107;p6"/>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108" name="Google Shape;108;p6"/>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09" name="Google Shape;109;p6"/>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2" name="Google Shape;112;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3" name="Google Shape;113;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4" name="Google Shape;114;p7"/>
          <p:cNvSpPr txBox="1"/>
          <p:nvPr>
            <p:ph type="title"/>
          </p:nvPr>
        </p:nvSpPr>
        <p:spPr>
          <a:xfrm>
            <a:off x="558175" y="857875"/>
            <a:ext cx="7153200" cy="2764800"/>
          </a:xfrm>
          <a:prstGeom prst="rect">
            <a:avLst/>
          </a:prstGeom>
          <a:noFill/>
          <a:ln>
            <a:noFill/>
          </a:ln>
        </p:spPr>
        <p:txBody>
          <a:bodyPr anchorCtr="0" anchor="t" bIns="0" lIns="0" spcFirstLastPara="1" rIns="0" wrap="square" tIns="13325">
            <a:spAutoFit/>
          </a:bodyPr>
          <a:lstStyle/>
          <a:p>
            <a:pPr indent="0" lvl="0" marL="0" rtl="0" algn="l">
              <a:lnSpc>
                <a:spcPct val="100000"/>
              </a:lnSpc>
              <a:spcBef>
                <a:spcPts val="0"/>
              </a:spcBef>
              <a:spcAft>
                <a:spcPts val="0"/>
              </a:spcAft>
              <a:buNone/>
            </a:pPr>
            <a:r>
              <a:rPr lang="en-US" sz="3600"/>
              <a:t>CUSTOMER ANALYSIS:</a:t>
            </a:r>
            <a:endParaRPr sz="3600"/>
          </a:p>
          <a:p>
            <a:pPr indent="0" lvl="0" marL="0" rtl="0" algn="l">
              <a:lnSpc>
                <a:spcPct val="100000"/>
              </a:lnSpc>
              <a:spcBef>
                <a:spcPts val="0"/>
              </a:spcBef>
              <a:spcAft>
                <a:spcPts val="0"/>
              </a:spcAft>
              <a:buNone/>
            </a:pPr>
            <a:r>
              <a:rPr b="0" lang="en-US" sz="2400"/>
              <a:t>Customer analysis in a supermarket setting involves using data to understand customer behavior, preferences, and trends. This analysis can help supermarkets make informed decisions about marketing, product placement, pricing, and inventory management.</a:t>
            </a:r>
            <a:endParaRPr b="0" sz="2400"/>
          </a:p>
        </p:txBody>
      </p:sp>
      <p:pic>
        <p:nvPicPr>
          <p:cNvPr id="115" name="Google Shape;115;p7"/>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116" name="Google Shape;116;p7"/>
          <p:cNvSpPr txBox="1"/>
          <p:nvPr/>
        </p:nvSpPr>
        <p:spPr>
          <a:xfrm>
            <a:off x="739775" y="6473337"/>
            <a:ext cx="1799100" cy="191700"/>
          </a:xfrm>
          <a:prstGeom prst="rect">
            <a:avLst/>
          </a:prstGeom>
          <a:noFill/>
          <a:ln>
            <a:noFill/>
          </a:ln>
        </p:spPr>
        <p:txBody>
          <a:bodyPr anchorCtr="0" anchor="t" bIns="0" lIns="0" spcFirstLastPara="1" rIns="0" wrap="square" tIns="6975">
            <a:spAutoFit/>
          </a:bodyPr>
          <a:lstStyle/>
          <a:p>
            <a:pPr indent="0" lvl="0" marL="12700" marR="0" rtl="0" algn="l">
              <a:lnSpc>
                <a:spcPct val="100000"/>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17" name="Google Shape;117;p7"/>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0" name="Google Shape;120;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1" name="Google Shape;121;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2" name="Google Shape;122;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3" name="Google Shape;123;p8"/>
          <p:cNvSpPr txBox="1"/>
          <p:nvPr>
            <p:ph type="title"/>
          </p:nvPr>
        </p:nvSpPr>
        <p:spPr>
          <a:xfrm>
            <a:off x="263225" y="0"/>
            <a:ext cx="9090300" cy="59619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None/>
            </a:pPr>
            <a:r>
              <a:rPr lang="en-US" sz="4250"/>
              <a:t>BUSINESS IDEAS:</a:t>
            </a:r>
            <a:endParaRPr sz="4250"/>
          </a:p>
          <a:p>
            <a:pPr indent="0" lvl="0" marL="0" rtl="0" algn="l">
              <a:lnSpc>
                <a:spcPct val="100000"/>
              </a:lnSpc>
              <a:spcBef>
                <a:spcPts val="0"/>
              </a:spcBef>
              <a:spcAft>
                <a:spcPts val="0"/>
              </a:spcAft>
              <a:buNone/>
            </a:pPr>
            <a:r>
              <a:rPr b="0" lang="en-US" sz="1800"/>
              <a:t>1. **Specialty Sections**: Introduce specialty sections such as organic produce, gourmet foods, or international products to cater to niche markets and attract a diverse customer base.</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rPr b="0" lang="en-US" sz="1800"/>
              <a:t>2. **Online Presence**: Develop an online store and offer home delivery services to reach customers who prefer shopping from the comfort of their homes.</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rPr b="0" lang="en-US" sz="1800"/>
              <a:t>3. **Customer Loyalty Program**: Implement a customer loyalty program with rewards and discounts to encourage repeat business and build customer loyalty.</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rPr b="0" lang="en-US" sz="1800"/>
              <a:t>4. **In-Store Events**: Host in-store events such as cooking demonstrations, product tastings, or workshops to engage customers and create a unique shopping experience.</a:t>
            </a:r>
            <a:endParaRPr b="0" sz="1800"/>
          </a:p>
          <a:p>
            <a:pPr indent="0" lvl="0" marL="0" rtl="0" algn="l">
              <a:lnSpc>
                <a:spcPct val="100000"/>
              </a:lnSpc>
              <a:spcBef>
                <a:spcPts val="0"/>
              </a:spcBef>
              <a:spcAft>
                <a:spcPts val="0"/>
              </a:spcAft>
              <a:buNone/>
            </a:pPr>
            <a:r>
              <a:t/>
            </a:r>
            <a:endParaRPr b="0" sz="1800"/>
          </a:p>
          <a:p>
            <a:pPr indent="0" lvl="0" marL="0" rtl="0" algn="l">
              <a:lnSpc>
                <a:spcPct val="100000"/>
              </a:lnSpc>
              <a:spcBef>
                <a:spcPts val="0"/>
              </a:spcBef>
              <a:spcAft>
                <a:spcPts val="0"/>
              </a:spcAft>
              <a:buNone/>
            </a:pPr>
            <a:r>
              <a:rPr b="0" lang="en-US" sz="1800"/>
              <a:t>5. **Health and Wellness Services**: Offer health and wellness services such as nutrition consultations, cooking classes, or wellness seminars to promote a healthy lifestyle among customers.</a:t>
            </a:r>
            <a:endParaRPr b="0" sz="1800"/>
          </a:p>
          <a:p>
            <a:pPr indent="0" lvl="0" marL="0" rtl="0" algn="l">
              <a:lnSpc>
                <a:spcPct val="100000"/>
              </a:lnSpc>
              <a:spcBef>
                <a:spcPts val="0"/>
              </a:spcBef>
              <a:spcAft>
                <a:spcPts val="0"/>
              </a:spcAft>
              <a:buNone/>
            </a:pPr>
            <a:r>
              <a:t/>
            </a:r>
            <a:endParaRPr b="0" sz="2400"/>
          </a:p>
          <a:p>
            <a:pPr indent="0" lvl="0" marL="0" rtl="0" algn="l">
              <a:lnSpc>
                <a:spcPct val="100000"/>
              </a:lnSpc>
              <a:spcBef>
                <a:spcPts val="0"/>
              </a:spcBef>
              <a:spcAft>
                <a:spcPts val="0"/>
              </a:spcAft>
              <a:buNone/>
            </a:pPr>
            <a:r>
              <a:t/>
            </a:r>
            <a:endParaRPr b="0" sz="3000"/>
          </a:p>
        </p:txBody>
      </p:sp>
      <p:sp>
        <p:nvSpPr>
          <p:cNvPr id="124" name="Google Shape;124;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latin typeface="Trebuchet MS"/>
              <a:ea typeface="Trebuchet MS"/>
              <a:cs typeface="Trebuchet MS"/>
              <a:sym typeface="Trebuchet MS"/>
            </a:endParaRPr>
          </a:p>
        </p:txBody>
      </p:sp>
      <p:sp>
        <p:nvSpPr>
          <p:cNvPr id="127" name="Google Shape;127;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8" name="Google Shape;128;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9" name="Google Shape;129;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30" name="Google Shape;130;p9"/>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31" name="Google Shape;131;p9"/>
          <p:cNvSpPr txBox="1"/>
          <p:nvPr/>
        </p:nvSpPr>
        <p:spPr>
          <a:xfrm>
            <a:off x="739775" y="1367841"/>
            <a:ext cx="2689200" cy="29190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t/>
            </a:r>
            <a:endParaRPr sz="1800">
              <a:latin typeface="Trebuchet MS"/>
              <a:ea typeface="Trebuchet MS"/>
              <a:cs typeface="Trebuchet MS"/>
              <a:sym typeface="Trebuchet MS"/>
            </a:endParaRPr>
          </a:p>
        </p:txBody>
      </p:sp>
      <p:sp>
        <p:nvSpPr>
          <p:cNvPr id="132" name="Google Shape;132;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latin typeface="Trebuchet MS"/>
              <a:ea typeface="Trebuchet MS"/>
              <a:cs typeface="Trebuchet MS"/>
              <a:sym typeface="Trebuchet MS"/>
            </a:endParaRPr>
          </a:p>
        </p:txBody>
      </p:sp>
      <p:sp>
        <p:nvSpPr>
          <p:cNvPr id="133" name="Google Shape;133;p9"/>
          <p:cNvSpPr txBox="1"/>
          <p:nvPr/>
        </p:nvSpPr>
        <p:spPr>
          <a:xfrm>
            <a:off x="739775" y="291150"/>
            <a:ext cx="8023200" cy="62955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latin typeface="Trebuchet MS"/>
                <a:ea typeface="Trebuchet MS"/>
                <a:cs typeface="Trebuchet MS"/>
                <a:sym typeface="Trebuchet MS"/>
              </a:rPr>
              <a:t>CONCLUSION:</a:t>
            </a:r>
            <a:endParaRPr b="1" sz="4800">
              <a:latin typeface="Trebuchet MS"/>
              <a:ea typeface="Trebuchet MS"/>
              <a:cs typeface="Trebuchet MS"/>
              <a:sym typeface="Trebuchet MS"/>
            </a:endParaRPr>
          </a:p>
          <a:p>
            <a:pPr indent="0" lvl="0" marL="12700" marR="0" rtl="0" algn="l">
              <a:lnSpc>
                <a:spcPct val="100000"/>
              </a:lnSpc>
              <a:spcBef>
                <a:spcPts val="0"/>
              </a:spcBef>
              <a:spcAft>
                <a:spcPts val="0"/>
              </a:spcAft>
              <a:buNone/>
            </a:pPr>
            <a:r>
              <a:rPr lang="en-US" sz="3000">
                <a:latin typeface="Trebuchet MS"/>
                <a:ea typeface="Trebuchet MS"/>
                <a:cs typeface="Trebuchet MS"/>
                <a:sym typeface="Trebuchet MS"/>
              </a:rPr>
              <a:t>In conclusion, analyzing supermarket data can provide valuable insights into customer demographics, product performance, and overall business strategies. By understanding customer behavior and preferences, supermarkets can optimize their product offerings, marketing strategies, and operational efficiency. Through data analysis, supermarkets can enhance customer satisfaction, increase sales, and ultimately, drive business growth.</a:t>
            </a:r>
            <a:endParaRPr sz="3000">
              <a:latin typeface="Trebuchet MS"/>
              <a:ea typeface="Trebuchet MS"/>
              <a:cs typeface="Trebuchet MS"/>
              <a:sym typeface="Trebuchet MS"/>
            </a:endParaRPr>
          </a:p>
          <a:p>
            <a:pPr indent="0" lvl="0" marL="12700" marR="0" rtl="0" algn="l">
              <a:lnSpc>
                <a:spcPct val="100000"/>
              </a:lnSpc>
              <a:spcBef>
                <a:spcPts val="0"/>
              </a:spcBef>
              <a:spcAft>
                <a:spcPts val="0"/>
              </a:spcAft>
              <a:buNone/>
            </a:pPr>
            <a:r>
              <a:t/>
            </a:r>
            <a:endParaRPr sz="30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