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aleway-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e940dabd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e940dabd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e940dabd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e940dabd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e940dabd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e940dabd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e940dabd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e940dabd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e940dabd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e940dabd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e940dabd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e940dabd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onsepkoding.com/2020/07/pengertian-perbedaan-black-box-white-grey-box.html" TargetMode="External"/><Relationship Id="rId4" Type="http://schemas.openxmlformats.org/officeDocument/2006/relationships/hyperlink" Target="https://www.codepolitan.com/blog/mengenal-unit-testing-dengan-python-596da4e55cd0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UTS </a:t>
            </a:r>
            <a:r>
              <a:rPr lang="en">
                <a:highlight>
                  <a:schemeClr val="lt2"/>
                </a:highlight>
              </a:rPr>
              <a:t>TESTING DAN QA PERANGKAT LUNAK</a:t>
            </a:r>
            <a:endParaRPr>
              <a:highlight>
                <a:schemeClr val="lt2"/>
              </a:highlight>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Irsyad Ikhsanudin | 201011400947 | 07TPLE005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73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Whitebox Testing dan Unit Test</a:t>
            </a:r>
            <a:endParaRPr/>
          </a:p>
        </p:txBody>
      </p:sp>
      <p:sp>
        <p:nvSpPr>
          <p:cNvPr id="93" name="Google Shape;93;p14"/>
          <p:cNvSpPr txBox="1"/>
          <p:nvPr>
            <p:ph idx="1" type="body"/>
          </p:nvPr>
        </p:nvSpPr>
        <p:spPr>
          <a:xfrm>
            <a:off x="729450" y="1333500"/>
            <a:ext cx="7688700" cy="36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Whitebox Testing</a:t>
            </a:r>
            <a:endParaRPr b="1"/>
          </a:p>
          <a:p>
            <a:pPr indent="0" lvl="0" marL="0" rtl="0" algn="l">
              <a:spcBef>
                <a:spcPts val="1200"/>
              </a:spcBef>
              <a:spcAft>
                <a:spcPts val="0"/>
              </a:spcAft>
              <a:buNone/>
            </a:pPr>
            <a:r>
              <a:rPr lang="en" sz="1200">
                <a:solidFill>
                  <a:srgbClr val="656565"/>
                </a:solidFill>
                <a:highlight>
                  <a:srgbClr val="FFFFFF"/>
                </a:highlight>
              </a:rPr>
              <a:t>Whitebox Testing </a:t>
            </a:r>
            <a:r>
              <a:rPr lang="en" sz="1200">
                <a:solidFill>
                  <a:srgbClr val="656565"/>
                </a:solidFill>
                <a:highlight>
                  <a:srgbClr val="FFFFFF"/>
                </a:highlight>
              </a:rPr>
              <a:t>terdiri dari peninjauan fungsi aplikasi dan struktur internalnya, prosesnya, dan bukannya fungsi fungsinya. Di sini, semua komponen internal perangkat lunak atau aplikasi diuji melalui kode sumber, basis kerja utama tester. Dengan membuat Whitebox Testing, tester dapat melihat baris kode mana yang dipanggil untuk setiap fungsi. Hal ini memungkinkan untuk menguji aliran data, dan penanganan pengecualian dan kesalahan. Ketergantungan sumber daya, serta logika dan kebenaran internal kode juga dipelajari. Itulah sebabnya tes ini terutama berguna selama pengembangan aplikasi, bahkan jika itu dapat dilakukan selama beberapa fase kehidupan proyek. Metode </a:t>
            </a:r>
            <a:r>
              <a:rPr lang="en" sz="1200">
                <a:solidFill>
                  <a:srgbClr val="656565"/>
                </a:solidFill>
                <a:highlight>
                  <a:srgbClr val="FFFFFF"/>
                </a:highlight>
              </a:rPr>
              <a:t>Whitebox Testing</a:t>
            </a:r>
            <a:r>
              <a:rPr lang="en" sz="1200">
                <a:solidFill>
                  <a:srgbClr val="656565"/>
                </a:solidFill>
                <a:highlight>
                  <a:srgbClr val="FFFFFF"/>
                </a:highlight>
              </a:rPr>
              <a:t> dapat diterapkan untuk (terutama) tes unit, tes integrasi, dan tes sistem.</a:t>
            </a:r>
            <a:endParaRPr sz="1200">
              <a:solidFill>
                <a:srgbClr val="656565"/>
              </a:solidFill>
              <a:highlight>
                <a:srgbClr val="FFFFFF"/>
              </a:highlight>
            </a:endParaRPr>
          </a:p>
          <a:p>
            <a:pPr indent="0" lvl="0" marL="0" rtl="0" algn="l">
              <a:spcBef>
                <a:spcPts val="1200"/>
              </a:spcBef>
              <a:spcAft>
                <a:spcPts val="0"/>
              </a:spcAft>
              <a:buNone/>
            </a:pPr>
            <a:r>
              <a:rPr b="1" lang="en"/>
              <a:t>Unit </a:t>
            </a:r>
            <a:r>
              <a:rPr b="1" lang="en"/>
              <a:t>Test</a:t>
            </a:r>
            <a:endParaRPr b="1"/>
          </a:p>
          <a:p>
            <a:pPr indent="0" lvl="0" marL="0" rtl="0" algn="l">
              <a:spcBef>
                <a:spcPts val="1200"/>
              </a:spcBef>
              <a:spcAft>
                <a:spcPts val="1200"/>
              </a:spcAft>
              <a:buNone/>
            </a:pPr>
            <a:r>
              <a:rPr lang="en" sz="1200">
                <a:solidFill>
                  <a:srgbClr val="6C757D"/>
                </a:solidFill>
                <a:highlight>
                  <a:srgbClr val="FFFFFF"/>
                </a:highlight>
              </a:rPr>
              <a:t>Teknik ini dilakukan dengan cara melakukan pengecekan satu blok kode (biasanya sebuah fungsi) dan memastikan bahwa blok tersebut sudah berjalan dengan benar.</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1267250"/>
            <a:ext cx="7688700" cy="387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Contoh </a:t>
            </a:r>
            <a:r>
              <a:rPr b="1" lang="en">
                <a:solidFill>
                  <a:srgbClr val="595959"/>
                </a:solidFill>
                <a:highlight>
                  <a:srgbClr val="FFFFFF"/>
                </a:highlight>
              </a:rPr>
              <a:t>implementasi dalam python</a:t>
            </a:r>
            <a:endParaRPr b="1">
              <a:solidFill>
                <a:srgbClr val="595959"/>
              </a:solidFill>
            </a:endParaRPr>
          </a:p>
          <a:p>
            <a:pPr indent="0" lvl="0" marL="0" rtl="0" algn="l">
              <a:lnSpc>
                <a:spcPct val="100000"/>
              </a:lnSpc>
              <a:spcBef>
                <a:spcPts val="1200"/>
              </a:spcBef>
              <a:spcAft>
                <a:spcPts val="0"/>
              </a:spcAft>
              <a:buNone/>
            </a:pPr>
            <a:r>
              <a:rPr lang="en" sz="950">
                <a:solidFill>
                  <a:srgbClr val="2F4F4F"/>
                </a:solidFill>
                <a:highlight>
                  <a:schemeClr val="lt1"/>
                </a:highlight>
                <a:latin typeface="Arial"/>
                <a:ea typeface="Arial"/>
                <a:cs typeface="Arial"/>
                <a:sym typeface="Arial"/>
              </a:rPr>
              <a:t>import unittest</a:t>
            </a:r>
            <a:br>
              <a:rPr lang="en" sz="950">
                <a:solidFill>
                  <a:srgbClr val="2F4F4F"/>
                </a:solidFill>
                <a:highlight>
                  <a:schemeClr val="lt1"/>
                </a:highlight>
                <a:latin typeface="Arial"/>
                <a:ea typeface="Arial"/>
                <a:cs typeface="Arial"/>
                <a:sym typeface="Arial"/>
              </a:rPr>
            </a:b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symbols = [('M', 1000), ('CM', 900), ('D', 500), ('CD', 400), ('C', 100), ('XC', 90), ('L', 50), ('XL', 40), ('X', 10), ('IX', 9), ('V', 5), ('IV', 4), ('I', 1)]</a:t>
            </a:r>
            <a:br>
              <a:rPr lang="en" sz="950">
                <a:solidFill>
                  <a:srgbClr val="2F4F4F"/>
                </a:solidFill>
                <a:highlight>
                  <a:schemeClr val="lt1"/>
                </a:highlight>
                <a:latin typeface="Arial"/>
                <a:ea typeface="Arial"/>
                <a:cs typeface="Arial"/>
                <a:sym typeface="Arial"/>
              </a:rPr>
            </a:b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def romannumeral(number):</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outstring = ""</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while number &gt; 0:</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for symbol, value in symbols:</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if number - value &gt;= 0:</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outstring += symbol</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number = number - value</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Continue</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return outstring</a:t>
            </a:r>
            <a:endParaRPr sz="950">
              <a:solidFill>
                <a:srgbClr val="2F4F4F"/>
              </a:solidFill>
              <a:highlight>
                <a:schemeClr val="lt1"/>
              </a:highlight>
              <a:latin typeface="Arial"/>
              <a:ea typeface="Arial"/>
              <a:cs typeface="Arial"/>
              <a:sym typeface="Arial"/>
            </a:endParaRPr>
          </a:p>
          <a:p>
            <a:pPr indent="0" lvl="0" marL="0" rtl="0" algn="l">
              <a:lnSpc>
                <a:spcPct val="100000"/>
              </a:lnSpc>
              <a:spcBef>
                <a:spcPts val="1200"/>
              </a:spcBef>
              <a:spcAft>
                <a:spcPts val="0"/>
              </a:spcAft>
              <a:buNone/>
            </a:pPr>
            <a:r>
              <a:rPr lang="en" sz="950">
                <a:solidFill>
                  <a:srgbClr val="2F4F4F"/>
                </a:solidFill>
                <a:highlight>
                  <a:schemeClr val="lt1"/>
                </a:highlight>
                <a:latin typeface="Arial"/>
                <a:ea typeface="Arial"/>
                <a:cs typeface="Arial"/>
                <a:sym typeface="Arial"/>
              </a:rPr>
              <a:t>class Test(unittest.TestCase):</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def test_9(self):</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self.assertEqual(rommannumeral(9), "IX")</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def test_29(self):</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self.assertEqual(romannumeral(29),"XXIX")</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def test_707(self):</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self.assertEqual(romannumeral(707), "DCCVII")</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def test_1800(self):</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self.assertEqual(romannumeral(1800),"MDCCC")</a:t>
            </a:r>
            <a:endParaRPr sz="950">
              <a:solidFill>
                <a:srgbClr val="2F4F4F"/>
              </a:solidFill>
              <a:highlight>
                <a:schemeClr val="lt1"/>
              </a:highlight>
              <a:latin typeface="Arial"/>
              <a:ea typeface="Arial"/>
              <a:cs typeface="Arial"/>
              <a:sym typeface="Arial"/>
            </a:endParaRPr>
          </a:p>
          <a:p>
            <a:pPr indent="0" lvl="0" marL="0" rtl="0" algn="l">
              <a:lnSpc>
                <a:spcPct val="100000"/>
              </a:lnSpc>
              <a:spcBef>
                <a:spcPts val="1200"/>
              </a:spcBef>
              <a:spcAft>
                <a:spcPts val="1200"/>
              </a:spcAft>
              <a:buNone/>
            </a:pPr>
            <a:r>
              <a:rPr lang="en" sz="950">
                <a:solidFill>
                  <a:srgbClr val="2F4F4F"/>
                </a:solidFill>
                <a:highlight>
                  <a:schemeClr val="lt1"/>
                </a:highlight>
                <a:latin typeface="Arial"/>
                <a:ea typeface="Arial"/>
                <a:cs typeface="Arial"/>
                <a:sym typeface="Arial"/>
              </a:rPr>
              <a:t>if __name__ == '__main__':</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number_in = raw_input("Enter a number: ")</a:t>
            </a:r>
            <a:br>
              <a:rPr lang="en" sz="950">
                <a:solidFill>
                  <a:srgbClr val="2F4F4F"/>
                </a:solidFill>
                <a:highlight>
                  <a:schemeClr val="lt1"/>
                </a:highlight>
                <a:latin typeface="Arial"/>
                <a:ea typeface="Arial"/>
                <a:cs typeface="Arial"/>
                <a:sym typeface="Arial"/>
              </a:rPr>
            </a:br>
            <a:r>
              <a:rPr lang="en" sz="950">
                <a:solidFill>
                  <a:srgbClr val="2F4F4F"/>
                </a:solidFill>
                <a:highlight>
                  <a:schemeClr val="lt1"/>
                </a:highlight>
                <a:latin typeface="Arial"/>
                <a:ea typeface="Arial"/>
                <a:cs typeface="Arial"/>
                <a:sym typeface="Arial"/>
              </a:rPr>
              <a:t>	romannumeral(int(number_in))</a:t>
            </a:r>
            <a:endParaRPr b="1">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573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CI/CD</a:t>
            </a:r>
            <a:endParaRPr/>
          </a:p>
        </p:txBody>
      </p:sp>
      <p:sp>
        <p:nvSpPr>
          <p:cNvPr id="104" name="Google Shape;104;p16"/>
          <p:cNvSpPr txBox="1"/>
          <p:nvPr>
            <p:ph idx="1" type="body"/>
          </p:nvPr>
        </p:nvSpPr>
        <p:spPr>
          <a:xfrm>
            <a:off x="729450" y="1333500"/>
            <a:ext cx="7688700" cy="36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highlight>
                  <a:schemeClr val="lt1"/>
                </a:highlight>
              </a:rPr>
              <a:t>CI/CD (Continuous Integration/Continuous Deployment) adalah praktik pengembangan perangkat lunak yang memungkinkan pengembang untuk secara otomatis mengintegrasikan perubahan kode ke dalam repositori dan mendeploy aplikasi secara otomatis setiap kali ada perubahan dalam kode.</a:t>
            </a:r>
            <a:endParaRPr sz="1200">
              <a:solidFill>
                <a:srgbClr val="374151"/>
              </a:solidFill>
              <a:highlight>
                <a:schemeClr val="lt1"/>
              </a:highlight>
            </a:endParaRPr>
          </a:p>
          <a:p>
            <a:pPr indent="0" lvl="0" marL="0" rtl="0" algn="l">
              <a:spcBef>
                <a:spcPts val="1200"/>
              </a:spcBef>
              <a:spcAft>
                <a:spcPts val="0"/>
              </a:spcAft>
              <a:buNone/>
            </a:pPr>
            <a:r>
              <a:rPr b="1" lang="en" sz="1200">
                <a:solidFill>
                  <a:srgbClr val="374151"/>
                </a:solidFill>
                <a:highlight>
                  <a:srgbClr val="FFFFFF"/>
                </a:highlight>
              </a:rPr>
              <a:t>Langkah-langkah Konfigurasinya Untuk Project Python</a:t>
            </a:r>
            <a:endParaRPr b="1" sz="1200">
              <a:solidFill>
                <a:srgbClr val="374151"/>
              </a:solidFill>
              <a:highlight>
                <a:srgbClr val="FFFFFF"/>
              </a:highlight>
            </a:endParaRPr>
          </a:p>
          <a:p>
            <a:pPr indent="-304800" lvl="0" marL="457200" rtl="0" algn="l">
              <a:spcBef>
                <a:spcPts val="1200"/>
              </a:spcBef>
              <a:spcAft>
                <a:spcPts val="0"/>
              </a:spcAft>
              <a:buSzPts val="1200"/>
              <a:buFont typeface="Roboto"/>
              <a:buAutoNum type="arabicPeriod"/>
            </a:pPr>
            <a:r>
              <a:rPr lang="en" sz="1200">
                <a:solidFill>
                  <a:srgbClr val="000000"/>
                </a:solidFill>
                <a:highlight>
                  <a:schemeClr val="lt1"/>
                </a:highlight>
                <a:latin typeface="Roboto"/>
                <a:ea typeface="Roboto"/>
                <a:cs typeface="Roboto"/>
                <a:sym typeface="Roboto"/>
              </a:rPr>
              <a:t>Buat Repositori GitHub:</a:t>
            </a:r>
            <a:r>
              <a:rPr lang="en" sz="1200">
                <a:solidFill>
                  <a:srgbClr val="374151"/>
                </a:solidFill>
                <a:highlight>
                  <a:schemeClr val="lt1"/>
                </a:highlight>
                <a:latin typeface="Roboto"/>
                <a:ea typeface="Roboto"/>
                <a:cs typeface="Roboto"/>
                <a:sym typeface="Roboto"/>
              </a:rPr>
              <a:t> Buat repositori GitHub untuk proyek Python Anda jika belum ada.</a:t>
            </a:r>
            <a:endParaRPr sz="1200">
              <a:solidFill>
                <a:srgbClr val="374151"/>
              </a:solidFill>
              <a:highlight>
                <a:schemeClr val="lt1"/>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000000"/>
                </a:solidFill>
                <a:highlight>
                  <a:schemeClr val="lt1"/>
                </a:highlight>
                <a:latin typeface="Roboto"/>
                <a:ea typeface="Roboto"/>
                <a:cs typeface="Roboto"/>
                <a:sym typeface="Roboto"/>
              </a:rPr>
              <a:t>Buat Berkas Konfigurasi CI/CD:</a:t>
            </a:r>
            <a:r>
              <a:rPr lang="en" sz="1200">
                <a:solidFill>
                  <a:srgbClr val="374151"/>
                </a:solidFill>
                <a:highlight>
                  <a:schemeClr val="lt1"/>
                </a:highlight>
                <a:latin typeface="Roboto"/>
                <a:ea typeface="Roboto"/>
                <a:cs typeface="Roboto"/>
                <a:sym typeface="Roboto"/>
              </a:rPr>
              <a:t> Buat berkas konfigurasi untuk CI/CD. Untuk GitHub Actions, Anda dapat membuat berkas bernama </a:t>
            </a:r>
            <a:r>
              <a:rPr lang="en" sz="950">
                <a:solidFill>
                  <a:srgbClr val="188038"/>
                </a:solidFill>
                <a:highlight>
                  <a:schemeClr val="lt1"/>
                </a:highlight>
                <a:latin typeface="Courier New"/>
                <a:ea typeface="Courier New"/>
                <a:cs typeface="Courier New"/>
                <a:sym typeface="Courier New"/>
              </a:rPr>
              <a:t>.github/workflows/main.yml</a:t>
            </a:r>
            <a:r>
              <a:rPr lang="en" sz="1200">
                <a:solidFill>
                  <a:srgbClr val="374151"/>
                </a:solidFill>
                <a:highlight>
                  <a:schemeClr val="lt1"/>
                </a:highlight>
                <a:latin typeface="Roboto"/>
                <a:ea typeface="Roboto"/>
                <a:cs typeface="Roboto"/>
                <a:sym typeface="Roboto"/>
              </a:rPr>
              <a:t> dalam repositori Anda. Contoh berkas konfigurasi dasar:</a:t>
            </a:r>
            <a:br>
              <a:rPr lang="en" sz="1200">
                <a:solidFill>
                  <a:srgbClr val="374151"/>
                </a:solidFill>
                <a:highlight>
                  <a:schemeClr val="lt1"/>
                </a:highlight>
                <a:latin typeface="Roboto"/>
                <a:ea typeface="Roboto"/>
                <a:cs typeface="Roboto"/>
                <a:sym typeface="Roboto"/>
              </a:rPr>
            </a:br>
            <a:endParaRPr sz="1200">
              <a:solidFill>
                <a:srgbClr val="374151"/>
              </a:solidFill>
              <a:highlight>
                <a:schemeClr val="lt1"/>
              </a:highlight>
              <a:latin typeface="Roboto"/>
              <a:ea typeface="Roboto"/>
              <a:cs typeface="Roboto"/>
              <a:sym typeface="Roboto"/>
            </a:endParaRPr>
          </a:p>
        </p:txBody>
      </p:sp>
      <p:pic>
        <p:nvPicPr>
          <p:cNvPr id="105" name="Google Shape;105;p16"/>
          <p:cNvPicPr preferRelativeResize="0"/>
          <p:nvPr/>
        </p:nvPicPr>
        <p:blipFill rotWithShape="1">
          <a:blip r:embed="rId3">
            <a:alphaModFix/>
          </a:blip>
          <a:srcRect b="56423" l="0" r="0" t="0"/>
          <a:stretch/>
        </p:blipFill>
        <p:spPr>
          <a:xfrm>
            <a:off x="1182363" y="3437275"/>
            <a:ext cx="3552650" cy="1507450"/>
          </a:xfrm>
          <a:prstGeom prst="rect">
            <a:avLst/>
          </a:prstGeom>
          <a:noFill/>
          <a:ln>
            <a:noFill/>
          </a:ln>
        </p:spPr>
      </p:pic>
      <p:pic>
        <p:nvPicPr>
          <p:cNvPr id="106" name="Google Shape;106;p16"/>
          <p:cNvPicPr preferRelativeResize="0"/>
          <p:nvPr/>
        </p:nvPicPr>
        <p:blipFill rotWithShape="1">
          <a:blip r:embed="rId3">
            <a:alphaModFix/>
          </a:blip>
          <a:srcRect b="0" l="0" r="0" t="43097"/>
          <a:stretch/>
        </p:blipFill>
        <p:spPr>
          <a:xfrm>
            <a:off x="4871312" y="3230475"/>
            <a:ext cx="3093925" cy="171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729450" y="1333500"/>
            <a:ext cx="7688700" cy="3669300"/>
          </a:xfrm>
          <a:prstGeom prst="rect">
            <a:avLst/>
          </a:prstGeom>
        </p:spPr>
        <p:txBody>
          <a:bodyPr anchorCtr="0" anchor="t" bIns="91425" lIns="91425" spcFirstLastPara="1" rIns="91425" wrap="square" tIns="91425">
            <a:normAutofit/>
          </a:bodyPr>
          <a:lstStyle/>
          <a:p>
            <a:pPr indent="-457200" lvl="0" marL="457200" rtl="0" algn="l">
              <a:spcBef>
                <a:spcPts val="1500"/>
              </a:spcBef>
              <a:spcAft>
                <a:spcPts val="0"/>
              </a:spcAft>
              <a:buNone/>
            </a:pPr>
            <a:r>
              <a:rPr lang="en" sz="1200">
                <a:solidFill>
                  <a:srgbClr val="374151"/>
                </a:solidFill>
                <a:highlight>
                  <a:schemeClr val="lt1"/>
                </a:highlight>
              </a:rPr>
              <a:t>   3.	Push Konfigurasi ke GitHub: Simpan dan push berkas konfigurasi CI/CD yang telah Anda buat ke repositori GitHub Anda.</a:t>
            </a:r>
            <a:endParaRPr sz="1200">
              <a:solidFill>
                <a:srgbClr val="374151"/>
              </a:solidFill>
              <a:highlight>
                <a:schemeClr val="lt1"/>
              </a:highlight>
            </a:endParaRPr>
          </a:p>
          <a:p>
            <a:pPr indent="-457200" lvl="0" marL="457200" rtl="0" algn="l">
              <a:spcBef>
                <a:spcPts val="1500"/>
              </a:spcBef>
              <a:spcAft>
                <a:spcPts val="0"/>
              </a:spcAft>
              <a:buNone/>
            </a:pPr>
            <a:r>
              <a:rPr lang="en" sz="1200">
                <a:solidFill>
                  <a:srgbClr val="374151"/>
                </a:solidFill>
                <a:highlight>
                  <a:schemeClr val="lt1"/>
                </a:highlight>
              </a:rPr>
              <a:t>   4.	Aktifkan GitHub Actions: GitHub Actions akan secara otomatis mendeteksi berkas konfigurasi yang ada dalam repositori Anda dan mulai menjalankan tugas-tugas CI/CD sesuai dengan aturan yang Anda tetapkan. Anda dapat melihat status CI/CD pada tab "Actions" di repositori GitHub Anda.</a:t>
            </a:r>
            <a:endParaRPr sz="1200">
              <a:solidFill>
                <a:srgbClr val="374151"/>
              </a:solidFill>
              <a:highlight>
                <a:schemeClr val="lt1"/>
              </a:highlight>
            </a:endParaRPr>
          </a:p>
          <a:p>
            <a:pPr indent="-457200" lvl="0" marL="457200" rtl="0" algn="l">
              <a:spcBef>
                <a:spcPts val="1500"/>
              </a:spcBef>
              <a:spcAft>
                <a:spcPts val="0"/>
              </a:spcAft>
              <a:buNone/>
            </a:pPr>
            <a:r>
              <a:rPr lang="en" sz="1200">
                <a:solidFill>
                  <a:srgbClr val="374151"/>
                </a:solidFill>
                <a:highlight>
                  <a:schemeClr val="lt1"/>
                </a:highlight>
              </a:rPr>
              <a:t>   5.	Konfigurasi Continuous Deployment (CD): Selain konfigurasi CI, Anda juga dapat menambahkan langkah-langkah CD dalam berkas konfigurasi GitHub Actions untuk mendeploy aplikasi Anda. Ini bisa mencakup hal seperti pengunggahan ke server hosting, layanan cloud, atau toko aplikasi.</a:t>
            </a:r>
            <a:br>
              <a:rPr lang="en" sz="1200">
                <a:solidFill>
                  <a:srgbClr val="374151"/>
                </a:solidFill>
                <a:highlight>
                  <a:schemeClr val="lt1"/>
                </a:highlight>
              </a:rPr>
            </a:br>
            <a:r>
              <a:rPr lang="en" sz="1200">
                <a:solidFill>
                  <a:srgbClr val="374151"/>
                </a:solidFill>
                <a:highlight>
                  <a:schemeClr val="lt1"/>
                </a:highlight>
              </a:rPr>
              <a:t>Sebagai contoh, jika Anda ingin mendeploy ke layanan cloud seperti AWS, Anda dapat menambahkan langkah-langkah untuk mengunggah aplikasi Anda ke AWS S3 dan melakukan deploy di server EC2.</a:t>
            </a:r>
            <a:br>
              <a:rPr lang="en" sz="1200">
                <a:solidFill>
                  <a:srgbClr val="374151"/>
                </a:solidFill>
                <a:highlight>
                  <a:schemeClr val="lt1"/>
                </a:highlight>
              </a:rPr>
            </a:br>
            <a:r>
              <a:rPr lang="en" sz="1200">
                <a:solidFill>
                  <a:srgbClr val="374151"/>
                </a:solidFill>
                <a:highlight>
                  <a:schemeClr val="lt1"/>
                </a:highlight>
              </a:rPr>
              <a:t>Pastikan untuk menyimpan informasi rahasia seperti kredensial AWS dengan aman dan menggunakan GitHub Secrets untuk menyimpannya.</a:t>
            </a:r>
            <a:endParaRPr sz="1200">
              <a:solidFill>
                <a:srgbClr val="374151"/>
              </a:solidFill>
              <a:highlight>
                <a:schemeClr val="lt1"/>
              </a:highlight>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573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Referensi</a:t>
            </a:r>
            <a:endParaRPr/>
          </a:p>
        </p:txBody>
      </p:sp>
      <p:sp>
        <p:nvSpPr>
          <p:cNvPr id="117" name="Google Shape;117;p18"/>
          <p:cNvSpPr txBox="1"/>
          <p:nvPr>
            <p:ph idx="1" type="body"/>
          </p:nvPr>
        </p:nvSpPr>
        <p:spPr>
          <a:xfrm>
            <a:off x="729450" y="1333500"/>
            <a:ext cx="7688700" cy="36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Whitebox Testing dan Unit Test</a:t>
            </a:r>
            <a:endParaRPr/>
          </a:p>
          <a:p>
            <a:pPr indent="0" lvl="0" marL="0" rtl="0" algn="l">
              <a:spcBef>
                <a:spcPts val="1200"/>
              </a:spcBef>
              <a:spcAft>
                <a:spcPts val="0"/>
              </a:spcAft>
              <a:buNone/>
            </a:pPr>
            <a:r>
              <a:rPr lang="en" sz="1200" u="sng">
                <a:solidFill>
                  <a:schemeClr val="hlink"/>
                </a:solidFill>
                <a:hlinkClick r:id="rId3"/>
              </a:rPr>
              <a:t>https://www.konsepkoding.com/2020/07/pengertian-perbedaan-black-box-white-grey-box.html</a:t>
            </a:r>
            <a:br>
              <a:rPr lang="en" sz="1200"/>
            </a:br>
            <a:r>
              <a:rPr lang="en" sz="1200" u="sng">
                <a:solidFill>
                  <a:schemeClr val="hlink"/>
                </a:solidFill>
                <a:hlinkClick r:id="rId4"/>
              </a:rPr>
              <a:t>https://www.codepolitan.com/blog/mengenal-unit-testing-dengan-python-596da4e55cd01/</a:t>
            </a:r>
            <a:endParaRPr sz="1200"/>
          </a:p>
          <a:p>
            <a:pPr indent="0" lvl="0" marL="0" rtl="0" algn="l">
              <a:spcBef>
                <a:spcPts val="1200"/>
              </a:spcBef>
              <a:spcAft>
                <a:spcPts val="0"/>
              </a:spcAft>
              <a:buNone/>
            </a:pPr>
            <a:r>
              <a:rPr b="1" lang="en"/>
              <a:t>CI/CD</a:t>
            </a:r>
            <a:endParaRPr b="1"/>
          </a:p>
          <a:p>
            <a:pPr indent="0" lvl="0" marL="0" rtl="0" algn="l">
              <a:spcBef>
                <a:spcPts val="1200"/>
              </a:spcBef>
              <a:spcAft>
                <a:spcPts val="1200"/>
              </a:spcAft>
              <a:buNone/>
            </a:pPr>
            <a:r>
              <a:rPr lang="en" sz="1200" u="sng"/>
              <a:t>https://chat.openai.com/c/f14f084c-4c64-4f4e-bf89-e345288f1d23</a:t>
            </a:r>
            <a:endParaRPr sz="12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Terimakasih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