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35b51c5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35b51c5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b35b51c5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b35b51c5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b35b51c5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b35b51c5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b35b51c5b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b35b51c5b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b35b51c5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b35b51c5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b441d7a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b441d7a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b441d7ac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b441d7ac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b441d7ac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b441d7ac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134F5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</a:t>
            </a:r>
            <a:r>
              <a:rPr lang="en"/>
              <a:t> Forms: A Basic Introduction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Irtaza Tanveer Ahmad (24100039)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Tangent Space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8"/>
            <a:ext cx="3469902" cy="1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425" y="1104662"/>
            <a:ext cx="3679700" cy="16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0825" y="3008800"/>
            <a:ext cx="4842349" cy="19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One-Forms on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1017725"/>
            <a:ext cx="914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one-form is a linear function that acts on a vector in the tangent space to produce a number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Linearity implies that evaluating a one-form on a vector is the same as projecting onto each coordinate axis, scaling by a constant, and adding all of the results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Elementary one-forms:</a:t>
            </a:r>
            <a:r>
              <a:rPr lang="en"/>
              <a:t>  </a:t>
            </a:r>
            <a:endParaRPr/>
          </a:p>
        </p:txBody>
      </p:sp>
      <p:pic>
        <p:nvPicPr>
          <p:cNvPr descr="{&quot;type&quot;:&quot;$$&quot;,&quot;backgroundColorModified&quot;:false,&quot;aid&quot;:null,&quot;code&quot;:&quot;$$T_{p}\\mathbb{R}^{n}$$&quot;,&quot;backgroundColor&quot;:&quot;#134F5C&quot;,&quot;id&quot;:&quot;1&quot;,&quot;font&quot;:{&quot;color&quot;:&quot;#FFFFFF&quot;,&quot;family&quot;:&quot;Oswald&quot;,&quot;size&quot;:24.5},&quot;ts&quot;:1682651343456,&quot;cs&quot;:&quot;jFqIun9ADBNdKHTyfIZ8YA==&quot;,&quot;size&quot;:{&quot;width&quot;:70.89896482939633,&quot;height&quot;:34.2021094488189}}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500" y="610973"/>
            <a:ext cx="675313" cy="3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134F5C&quot;,&quot;code&quot;:&quot;$\\omega:T_{p}\\mathbb{R}^{n}\\to\\mathbb{R}$&quot;,&quot;type&quot;:&quot;$&quot;,&quot;id&quot;:&quot;2&quot;,&quot;aid&quot;:null,&quot;font&quot;:{&quot;size&quot;:18,&quot;color&quot;:&quot;#ffffff&quot;,&quot;family&quot;:&quot;Arial&quot;},&quot;ts&quot;:1682651143301,&quot;cs&quot;:&quot;a0t2wR8B26Twu0/RdL/dRg==&quot;,&quot;size&quot;:{&quot;width&quot;:170.32663097112857,&quot;height&quot;:29.501303149606283}}"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814" y="1664100"/>
            <a:ext cx="1622361" cy="2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134F5C&quot;,&quot;font&quot;:{&quot;family&quot;:&quot;Average&quot;,&quot;color&quot;:&quot;#CACACA&quot;,&quot;size&quot;:14},&quot;code&quot;:&quot;$\\left\\{\\tilde{dx}_{i}\\right\\}$&quot;,&quot;type&quot;:&quot;$&quot;,&quot;backgroundColorModified&quot;:false,&quot;aid&quot;:null,&quot;id&quot;:&quot;3&quot;,&quot;ts&quot;:1682651050580,&quot;cs&quot;:&quot;CFrN9c6s1d6nICImNX0ycg==&quot;,&quot;size&quot;:{&quot;width&quot;:47.20476771653543,&quot;height&quot;:34.20208005249342}}"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350" y="2469026"/>
            <a:ext cx="449625" cy="3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code&quot;:&quot;$\\tilde{dx}_{i}\\left(\\vec{v}\\right)=dx_{i}$&quot;,&quot;font&quot;:{&quot;family&quot;:&quot;Average&quot;,&quot;size&quot;:22,&quot;color&quot;:&quot;#CACACA&quot;},&quot;type&quot;:&quot;$&quot;,&quot;backgroundColor&quot;:&quot;#134F5C&quot;,&quot;aid&quot;:null,&quot;ts&quot;:1682651139339,&quot;cs&quot;:&quot;Z20uk4Y49zYm7p5fPttmVw==&quot;,&quot;size&quot;:{&quot;width&quot;:162.4032803149606,&quot;height&quot;:34.2021060367454}}"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4850" y="2940025"/>
            <a:ext cx="1334291" cy="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Two-Forms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Wedge product: allows us to “multiply” two one-forms to obtain a two-form i.e. a function that takes in two vectors from the tangent space to produce a number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we demand that this two-form is a linear function with some meaningful geometric interpretation, we find that</a:t>
            </a:r>
            <a:endParaRPr sz="1400"/>
          </a:p>
        </p:txBody>
      </p:sp>
      <p:pic>
        <p:nvPicPr>
          <p:cNvPr descr="{&quot;type&quot;:&quot;$&quot;,&quot;backgroundColor&quot;:&quot;#134F5C&quot;,&quot;code&quot;:&quot;$\\alpha\\,\\land\\,\\beta\\left(\\vec{v},\\vec{w}\\right)\\,=\\,\\begin{vmatrix}\n{\\alpha\\left(\\vec{v}\\right)}&amp;{\\beta\\left(\\vec{v}\\right)}\\\\\n{\\alpha\\left(\\vec{w}\\right)}&amp;{\\beta\\left(\\vec{w}\\right)}\\\\\n\\end{vmatrix}$&quot;,&quot;aid&quot;:null,&quot;id&quot;:&quot;5&quot;,&quot;font&quot;:{&quot;color&quot;:&quot;#ffffff&quot;,&quot;size&quot;:15,&quot;family&quot;:&quot;Arial&quot;},&quot;ts&quot;:1682651958602,&quot;cs&quot;:&quot;YgRyv05jq1i3t2hb4K44VA==&quot;,&quot;size&quot;:{&quot;width&quot;:299.35079527559054,&quot;height&quot;:60.12601443569552}}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173" y="2136825"/>
            <a:ext cx="2165360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737" y="2908475"/>
            <a:ext cx="5380525" cy="19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the Wedge Product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0" y="1061050"/>
            <a:ext cx="9144000" cy="4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Skew-symmetry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Bilinearity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Distributivity over addition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{&quot;backgroundColor&quot;:&quot;#134F5C&quot;,&quot;code&quot;:&quot;$\\alpha\\land\\beta\\left(\\vec{v},\\vec{w}\\right)=-\\alpha\\,\\land\\beta\\left(\\vec{w},\\vec{v}\\right)$&quot;,&quot;font&quot;:{&quot;size&quot;:12,&quot;family&quot;:&quot;Arial&quot;,&quot;color&quot;:&quot;#ffffff&quot;},&quot;type&quot;:&quot;$&quot;,&quot;id&quot;:&quot;6&quot;,&quot;aid&quot;:null,&quot;ts&quot;:1682652367378,&quot;cs&quot;:&quot;MukeiMoMu376NTYoB5Sr5g==&quot;,&quot;size&quot;:{&quot;width&quot;:220,&quot;height&quot;:18.833333333333332}}"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25" y="1588425"/>
            <a:ext cx="2095500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color&quot;:&quot;#CACACA&quot;,&quot;size&quot;:13.5,&quot;family&quot;:&quot;Average&quot;},&quot;backgroundColorModified&quot;:false,&quot;backgroundColor&quot;:&quot;#134F5C&quot;,&quot;id&quot;:&quot;7&quot;,&quot;aid&quot;:null,&quot;code&quot;:&quot;$$\\alpha\\,\\land\\beta\\left(\\vec{v},\\vec{w}\\right)=-\\beta\\land\\alpha\\left(\\vec{v},\\vec{w}\\right)$$&quot;,&quot;ts&quot;:1682652435707,&quot;cs&quot;:&quot;mnEvrQ+MnIaPsPmvrgjrow==&quot;,&quot;size&quot;:{&quot;width&quot;:219.3002,&quot;height&quot;:18.834648293963244}}"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88424"/>
            <a:ext cx="2088834" cy="1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8&quot;,&quot;backgroundColor&quot;:&quot;#134F5C&quot;,&quot;backgroundColorModified&quot;:false,&quot;aid&quot;:null,&quot;type&quot;:&quot;$$&quot;,&quot;code&quot;:&quot;$$\\alpha\\,\\land\\beta\\left(\\vec{v}+\\vec{w},\\,\\vec{a}\\right)\\,=\\,\\alpha\\land\\beta\\left(\\vec{v},\\vec{a}\\right)+\\alpha\\land\\beta\\left(\\vec{w},\\vec{a}\\right)$$&quot;,&quot;font&quot;:{&quot;family&quot;:&quot;Average&quot;,&quot;size&quot;:18,&quot;color&quot;:&quot;#CACACA&quot;},&quot;ts&quot;:1682665544174,&quot;cs&quot;:&quot;br4zQGq1A4QN+7IJNDtUQQ==&quot;,&quot;size&quot;:{&quot;width&quot;:462.3333333333333,&quot;height&quot;:24.333333333333332}}"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131" y="2250300"/>
            <a:ext cx="440372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9&quot;,&quot;type&quot;:&quot;$$&quot;,&quot;backgroundColorModified&quot;:false,&quot;backgroundColor&quot;:&quot;#134F5C&quot;,&quot;code&quot;:&quot;$$\\alpha\\land\\left(\\beta+\\gamma\\right)\\,=\\,\\alpha\\land\\beta+\\alpha\\land\\gamma$$&quot;,&quot;font&quot;:{&quot;color&quot;:&quot;#ffffff&quot;,&quot;size&quot;:18,&quot;family&quot;:&quot;Average&quot;},&quot;aid&quot;:null,&quot;ts&quot;:1682656546917,&quot;cs&quot;:&quot;B9DhO5em5t+CWZ0/h+yWYA==&quot;,&quot;size&quot;:{&quot;width&quot;:300,&quot;height&quot;:24.5}}"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238" y="3932100"/>
            <a:ext cx="2857500" cy="233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CACACA&quot;,&quot;size&quot;:18,&quot;family&quot;:&quot;Average&quot;},&quot;aid&quot;:null,&quot;id&quot;:&quot;17&quot;,&quot;backgroundColor&quot;:&quot;#134F5C&quot;,&quot;type&quot;:&quot;$$&quot;,&quot;backgroundColorModified&quot;:false,&quot;code&quot;:&quot;$$\\alpha\\,\\land\\,\\beta\\left(\\vec{v},\\,\\vec{w}+\\vec{a}\\right)\\,=\\,\\alpha\\land\\beta\\left(\\vec{v},\\vec{w}\\right)+\\alpha\\land\\beta\\left(\\vec{v},\\vec{a}\\right)$$&quot;,&quot;ts&quot;:1682665663389,&quot;cs&quot;:&quot;1o4cMmbO9ycclyUlw907NQ==&quot;,&quot;size&quot;:{&quot;width&quot;:468.1039346456693,&quot;height&quot;:24.501307874015765}}"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2650" y="2571750"/>
            <a:ext cx="4458690" cy="2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verage&quot;,&quot;color&quot;:&quot;#CACACA&quot;,&quot;size&quot;:14},&quot;aid&quot;:null,&quot;id&quot;:&quot;18&quot;,&quot;backgroundColorModified&quot;:false,&quot;backgroundColor&quot;:&quot;#134F5C&quot;,&quot;type&quot;:&quot;$$&quot;,&quot;code&quot;:&quot;$$\\alpha\\,\\land\\beta\\left(c\\vec{v},\\vec{w}\\right)\\,=\\,c\\,\\alpha\\land\\beta\\left(\\vec{v},\\vec{w}\\right)$$&quot;,&quot;ts&quot;:1682665833849,&quot;cs&quot;:&quot;r42/NUnSEeVj0xOBsYhpHQ==&quot;,&quot;size&quot;:{&quot;width&quot;:232.79999999999995,&quot;height&quot;:19}}"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3288" y="2894800"/>
            <a:ext cx="221742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alpha\\,\\land\\beta\\left(\\vec{v},c\\vec{w}\\right)\\,=\\,c\\,\\alpha\\land\\beta\\left(\\vec{v},\\vec{w}\\right)$$&quot;,&quot;backgroundColor&quot;:&quot;#134F5C&quot;,&quot;font&quot;:{&quot;size&quot;:14,&quot;color&quot;:&quot;#CACACA&quot;,&quot;family&quot;:&quot;Average&quot;},&quot;backgroundColorModified&quot;:false,&quot;aid&quot;:null,&quot;id&quot;:&quot;19&quot;,&quot;type&quot;:&quot;$$&quot;,&quot;ts&quot;:1682665906038,&quot;cs&quot;:&quot;JZfc7pWQzo4qgIWwHjdDAw==&quot;,&quot;size&quot;:{&quot;width&quot;:232.79999999999995,&quot;height&quot;:19}}" id="99" name="Google Shape;9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63288" y="3116600"/>
            <a:ext cx="221742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Generalisation: m-Forms on 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Bilinearity → multilinearity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Skew symmetry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Recipe: take the wedge product of m one-forms → determinant of an m-dimensional matrix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Basis for the space of m-forms: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Useful shorthand: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Basis decomposition of an m-form:</a:t>
            </a:r>
            <a:endParaRPr sz="1400"/>
          </a:p>
        </p:txBody>
      </p:sp>
      <p:pic>
        <p:nvPicPr>
          <p:cNvPr descr="{&quot;font&quot;:{&quot;color&quot;:&quot;#FFFFFF&quot;,&quot;size&quot;:30,&quot;family&quot;:&quot;Oswald&quot;},&quot;backgroundColor&quot;:&quot;#134F5C&quot;,&quot;id&quot;:&quot;10&quot;,&quot;aid&quot;:null,&quot;code&quot;:&quot;$T_{p}\\mathbb{R}^{n}$&quot;,&quot;type&quot;:&quot;$&quot;,&quot;ts&quot;:1682656652597,&quot;cs&quot;:&quot;WeV5QACySNufjLVcykmr1A==&quot;,&quot;size&quot;:{&quot;width&quot;:85.33333333333333,&quot;height&quot;:41}}"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75" y="536113"/>
            <a:ext cx="8128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,&quot;color&quot;:&quot;#ffffff&quot;,&quot;family&quot;:&quot;Arial&quot;},&quot;id&quot;:&quot;11&quot;,&quot;type&quot;:&quot;$&quot;,&quot;code&quot;:&quot;$\\omega_{1}\\land\\omega_{2}\\land\\ldots\\land\\omega_{m}\\left(\\vec{v}_{1},\\vec{v}_{2},\\,\\ldots,\\vec{v}_{m}\\right)=\\begin{vmatrix}\n{\\omega_{1}\\left(\\vec{v}_{1}\\right)}&amp;{\\omega_{2}\\left(\\vec{v}_{1}\\right)}&amp;{\\ldots}&amp;{\\omega_{m}\\left(\\vec{v}_{1}\\right)}\\\\\n{\\omega_{1}\\left(\\vec{v_{2}}\\right)}&amp;{\\omega_{2}\\left(\\vec{v}_{2}\\right)}&amp;{\\ldots}&amp;{\\omega_{m}\\left(\\vec{v}_{2}\\right)}\\\\\n{\\vdots}&amp;{\\vdots}&amp;{\\vdots}&amp;{\\vdots}\\\\\n{\\omega_{m}\\left(\\vec{v}_{1}\\right)}&amp;{\\omega_{m}\\left(\\vec{v}_{2}\\right)}&amp;{\\ldots}&amp;{\\omega_{m}\\left(\\vec{v}_{m}\\right)}\\\\\n\\end{vmatrix}$&quot;,&quot;backgroundColor&quot;:&quot;#134F5C&quot;,&quot;aid&quot;:null,&quot;ts&quot;:1682657358711,&quot;cs&quot;:&quot;CcMcEkRMNKL6dee6gCCTzw==&quot;,&quot;size&quot;:{&quot;width&quot;:563,&quot;height&quot;:111}}"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448" y="1997000"/>
            <a:ext cx="4710052" cy="92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134F5C&quot;,&quot;id&quot;:&quot;12&quot;,&quot;type&quot;:&quot;$&quot;,&quot;code&quot;:&quot;$\\alpha\\,=\\,\\displaystyle\\sum_{I}^{}a_{I}\\tilde{dx}_{I}$&quot;,&quot;font&quot;:{&quot;size&quot;:12,&quot;color&quot;:&quot;#ffffff&quot;,&quot;family&quot;:&quot;Arial&quot;},&quot;aid&quot;:null,&quot;ts&quot;:1682657606757,&quot;cs&quot;:&quot;uTTscgwQMT/9T1MXi8T1tA==&quot;,&quot;size&quot;:{&quot;width&quot;:121,&quot;height&quot;:38.666666666666664}}"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120" y="4711600"/>
            <a:ext cx="101342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aid&quot;:null,&quot;font&quot;:{&quot;family&quot;:&quot;Average&quot;,&quot;color&quot;:&quot;#CACACA&quot;,&quot;size&quot;:18},&quot;backgroundColor&quot;:&quot;#134F5C&quot;,&quot;id&quot;:&quot;13&quot;,&quot;code&quot;:&quot;$$\\left\\{\\giventhat{\\tilde{dx}_{i_{1}}\\land\\tilde{dx}_{i_{2}}\\land\\,\\ldots\\,\\land\\tilde{dx}_{i_{m}}}{1\\,\\leq i_{1}&lt;i_{2}&lt;\\ldots&lt;i_{m}\\leq n}\\right\\}$$&quot;,&quot;ts&quot;:1682658100720,&quot;cs&quot;:&quot;dw189RnBWlGpSGmaYK9VNA==&quot;,&quot;size&quot;:{&quot;width&quot;:578.5,&quot;height&quot;:44}}"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9025" y="3157950"/>
            <a:ext cx="425789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id&quot;:&quot;14&quot;,&quot;backgroundColor&quot;:&quot;#134F5C&quot;,&quot;type&quot;:&quot;$$&quot;,&quot;code&quot;:&quot;$$I=\\left(i_{1},i_{2},\\ldots i_{m}\\right)\\implies\\tilde{dx}_{i_{1}}\\land\\tilde{dx}_{i_{2}}\\land\\ldots\\land \\tilde{dx}_{i_{m}}=\\tilde{dx}_{I}$$&quot;,&quot;font&quot;:{&quot;size&quot;:14,&quot;family&quot;:&quot;Average&quot;,&quot;color&quot;:&quot;#CACACA&quot;},&quot;ts&quot;:1682658783376,&quot;cs&quot;:&quot;x2kX3rbVXatvygZCDQ5AhA==&quot;,&quot;size&quot;:{&quot;width&quot;:427.3333333333333,&quot;height&quot;:21.666666666666668}}"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0450" y="3977289"/>
            <a:ext cx="4710049" cy="23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m-Forms on 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0" y="1017725"/>
            <a:ext cx="914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Idea: make the coefficients of an m-form from simple numbers to functions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fully evaluate a differential form, we then need a base point and vectors that lives in the tangent space of that point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Further generalisation: let the point be arbitrary, and let the vectors be vector fields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Evaluating a differential form then gives us a function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{&quot;type&quot;:&quot;$$&quot;,&quot;aid&quot;:null,&quot;code&quot;:&quot;$$\\mathbb{R}^{n}$$&quot;,&quot;backgroundColor&quot;:&quot;#134F5C&quot;,&quot;font&quot;:{&quot;family&quot;:&quot;Arial&quot;,&quot;size&quot;:12,&quot;color&quot;:&quot;#ffffff&quot;},&quot;id&quot;:&quot;15&quot;,&quot;ts&quot;:1682661128037,&quot;cs&quot;:&quot;MdwuMWhNrnSuUtf7ph29UA==&quot;,&quot;size&quot;:{&quot;width&quot;:21,&quot;height&quot;:13.666666666666666}}"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400" y="573400"/>
            <a:ext cx="485500" cy="31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134F5C&quot;,&quot;id&quot;:&quot;16&quot;,&quot;font&quot;:{&quot;size&quot;:14,&quot;color&quot;:&quot;#CACACA&quot;,&quot;family&quot;:&quot;Average&quot;},&quot;type&quot;:&quot;$$&quot;,&quot;aid&quot;:null,&quot;code&quot;:&quot;$$\\omega\\,=\\,\\sum_{I}^{}f_{I}\\tilde{dx}_{I}$$&quot;,&quot;ts&quot;:1682661354586,&quot;cs&quot;:&quot;hNyiKMzIIYPrDa8xQI+AEQ==&quot;,&quot;size&quot;:{&quot;width&quot;:121,&quot;height&quot;:38.833333333333336}}"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752" y="1446625"/>
            <a:ext cx="1332176" cy="4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250" y="3398775"/>
            <a:ext cx="4745498" cy="15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go from here?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Integration of differential forms → generalisation of integration of functions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 to recast u-substitution and the change of variables formula in terms of differential forms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Exterior derivative → get a differential (m+1)-form from an m-form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Hodge Operator → mapping from the space of m-forms to the space of (n-m)-forms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Defining the exterior derivative and the Hodge operator allows us to rewrite the gradient, divergence and curl from vector calculus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“Upgrade” the Hodge Operator using an inner product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Minkowski inner product → allows us to rewrite Maxwell’s Equations in terms of differential forms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Connection to tensors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Differential m-form is just a (0,m) totally antisymmetric tensor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^_^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