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11" y="60960"/>
            <a:ext cx="2784938" cy="15669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11" y="2000624"/>
            <a:ext cx="2057687" cy="243874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811" y="4812036"/>
            <a:ext cx="1624623" cy="7925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5592" y="60960"/>
            <a:ext cx="2743966" cy="209737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5590" y="2321997"/>
            <a:ext cx="2743967" cy="209006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5590" y="4575726"/>
            <a:ext cx="2743968" cy="2149092"/>
          </a:xfrm>
          <a:prstGeom prst="rect">
            <a:avLst/>
          </a:prstGeom>
        </p:spPr>
      </p:pic>
      <p:sp>
        <p:nvSpPr>
          <p:cNvPr id="11" name="TextBox 10"/>
          <p:cNvSpPr txBox="1"/>
          <p:nvPr/>
        </p:nvSpPr>
        <p:spPr>
          <a:xfrm>
            <a:off x="4730020" y="60960"/>
            <a:ext cx="2871299" cy="369332"/>
          </a:xfrm>
          <a:prstGeom prst="rect">
            <a:avLst/>
          </a:prstGeom>
          <a:noFill/>
        </p:spPr>
        <p:txBody>
          <a:bodyPr wrap="none" rtlCol="0">
            <a:spAutoFit/>
          </a:bodyPr>
          <a:lstStyle/>
          <a:p>
            <a:r>
              <a:rPr lang="en-US" dirty="0" smtClean="0"/>
              <a:t>Experimental Procedure</a:t>
            </a:r>
            <a:endParaRPr lang="en-US" dirty="0"/>
          </a:p>
        </p:txBody>
      </p:sp>
      <p:sp>
        <p:nvSpPr>
          <p:cNvPr id="14" name="TextBox 13"/>
          <p:cNvSpPr txBox="1"/>
          <p:nvPr/>
        </p:nvSpPr>
        <p:spPr>
          <a:xfrm>
            <a:off x="3196046" y="430964"/>
            <a:ext cx="5826035" cy="415498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Take a water bottle and fill it with some amount of water. Measure the amount of air in it by subtracting the volume of the water from the maximum capacity of the bottle (which can be measured using a measuring cylinder). This volume is V.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Record the length L and cross sectional area A of the bottle’s neck using a ruler. A can be determined by recording the diameter of the bottle’s neck and then using the formula for a circle’s area.</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Blow air into the bottle. Use the PhyPhox application to measure the frequency of the sound produced. Repeat the process and measure 3 frequency values f1, f2 and f3 for the same amount of volume. Determine the average frequency f for a specific V.</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Repeat Step 3 for 5 different values of V for the same water bottle. V can be easily altered by removing water from the bottle.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Tabulate the following quantities for the water bottle, alongside their overall uncertainties:</a:t>
            </a:r>
          </a:p>
          <a:p>
            <a:pPr marL="628650" lvl="1"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V</a:t>
            </a:r>
          </a:p>
          <a:p>
            <a:pPr marL="628650" lvl="1"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1/V</a:t>
            </a:r>
          </a:p>
          <a:p>
            <a:pPr marL="628650" lvl="1"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a:t>
            </a:r>
            <a:r>
              <a:rPr lang="en-US" sz="1100" dirty="0" smtClean="0">
                <a:latin typeface="Arial" panose="020B0604020202020204" pitchFamily="34" charset="0"/>
                <a:cs typeface="Arial" panose="020B0604020202020204" pitchFamily="34" charset="0"/>
              </a:rPr>
              <a:t>1</a:t>
            </a:r>
          </a:p>
          <a:p>
            <a:pPr marL="628650" lvl="1"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a:t>
            </a:r>
            <a:r>
              <a:rPr lang="en-US" sz="1100" dirty="0" smtClean="0">
                <a:latin typeface="Arial" panose="020B0604020202020204" pitchFamily="34" charset="0"/>
                <a:cs typeface="Arial" panose="020B0604020202020204" pitchFamily="34" charset="0"/>
              </a:rPr>
              <a:t>2</a:t>
            </a:r>
          </a:p>
          <a:p>
            <a:pPr marL="628650" lvl="1"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a:t>
            </a:r>
            <a:r>
              <a:rPr lang="en-US" sz="1100" dirty="0" smtClean="0">
                <a:latin typeface="Arial" panose="020B0604020202020204" pitchFamily="34" charset="0"/>
                <a:cs typeface="Arial" panose="020B0604020202020204" pitchFamily="34" charset="0"/>
              </a:rPr>
              <a:t>3</a:t>
            </a:r>
          </a:p>
          <a:p>
            <a:pPr marL="628650" lvl="1"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a:t>
            </a:r>
            <a:endParaRPr lang="en-US" sz="1100" dirty="0" smtClean="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f^2</a:t>
            </a:r>
          </a:p>
          <a:p>
            <a:pPr marL="228600" indent="-228600">
              <a:buFont typeface="Arial" panose="020B0604020202020204" pitchFamily="34" charset="0"/>
              <a:buChar char="•"/>
            </a:pPr>
            <a:r>
              <a:rPr lang="en-US" sz="1100" dirty="0" smtClean="0">
                <a:latin typeface="Arial" panose="020B0604020202020204" pitchFamily="34" charset="0"/>
                <a:cs typeface="Arial" panose="020B0604020202020204" pitchFamily="34" charset="0"/>
              </a:rPr>
              <a:t>Repeat all of the above steps for two additional water bottles.</a:t>
            </a:r>
          </a:p>
          <a:p>
            <a:pPr marL="228600" indent="-228600">
              <a:buFont typeface="Arial" panose="020B0604020202020204" pitchFamily="34" charset="0"/>
              <a:buChar char="•"/>
            </a:pPr>
            <a:r>
              <a:rPr lang="en-US" sz="1100" dirty="0" smtClean="0">
                <a:latin typeface="Arial" panose="020B0604020202020204" pitchFamily="34" charset="0"/>
                <a:cs typeface="Arial" panose="020B0604020202020204" pitchFamily="34" charset="0"/>
              </a:rPr>
              <a:t>For each bottle, plot a graph of 1/V on the x-axis and f^2 on the y-axis using MATLAB.</a:t>
            </a:r>
          </a:p>
          <a:p>
            <a:pPr marL="228600" indent="-228600">
              <a:buFont typeface="Arial" panose="020B0604020202020204" pitchFamily="34" charset="0"/>
              <a:buChar char="•"/>
            </a:pPr>
            <a:r>
              <a:rPr lang="en-US" sz="1100" dirty="0" smtClean="0">
                <a:latin typeface="Arial" panose="020B0604020202020204" pitchFamily="34" charset="0"/>
                <a:cs typeface="Arial" panose="020B0604020202020204" pitchFamily="34" charset="0"/>
              </a:rPr>
              <a:t>Determine the gradient m of the plot for each bottle. Calculate v using this gradient for each bottle.</a:t>
            </a:r>
            <a:endParaRPr lang="en-US" sz="11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811" y="5977208"/>
            <a:ext cx="956138" cy="672227"/>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4669" y="4575726"/>
            <a:ext cx="2865456" cy="2149092"/>
          </a:xfrm>
          <a:prstGeom prst="rect">
            <a:avLst/>
          </a:prstGeom>
        </p:spPr>
      </p:pic>
    </p:spTree>
    <p:extLst>
      <p:ext uri="{BB962C8B-B14F-4D97-AF65-F5344CB8AC3E}">
        <p14:creationId xmlns:p14="http://schemas.microsoft.com/office/powerpoint/2010/main" val="4081082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35" y="1351598"/>
            <a:ext cx="2194988" cy="2096997"/>
          </a:xfrm>
          <a:prstGeom prst="rect">
            <a:avLst/>
          </a:prstGeom>
        </p:spPr>
      </p:pic>
      <p:sp>
        <p:nvSpPr>
          <p:cNvPr id="3" name="TextBox 2"/>
          <p:cNvSpPr txBox="1"/>
          <p:nvPr/>
        </p:nvSpPr>
        <p:spPr>
          <a:xfrm>
            <a:off x="2627810" y="512130"/>
            <a:ext cx="2056973" cy="646331"/>
          </a:xfrm>
          <a:prstGeom prst="rect">
            <a:avLst/>
          </a:prstGeom>
          <a:noFill/>
        </p:spPr>
        <p:txBody>
          <a:bodyPr wrap="none" rtlCol="0">
            <a:spAutoFit/>
          </a:bodyPr>
          <a:lstStyle/>
          <a:p>
            <a:pPr algn="ctr"/>
            <a:r>
              <a:rPr lang="en-US" dirty="0" smtClean="0"/>
              <a:t>Interpretation of </a:t>
            </a:r>
          </a:p>
          <a:p>
            <a:pPr algn="ctr"/>
            <a:r>
              <a:rPr lang="en-US" dirty="0" smtClean="0"/>
              <a:t>Results</a:t>
            </a:r>
            <a:endParaRPr lang="en-US" dirty="0"/>
          </a:p>
        </p:txBody>
      </p:sp>
      <p:sp>
        <p:nvSpPr>
          <p:cNvPr id="4" name="TextBox 3"/>
          <p:cNvSpPr txBox="1"/>
          <p:nvPr/>
        </p:nvSpPr>
        <p:spPr>
          <a:xfrm>
            <a:off x="2723605" y="1158461"/>
            <a:ext cx="2056973" cy="1446550"/>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Theoretically, plots should have passed through the origin, but they didn’t. </a:t>
            </a:r>
          </a:p>
          <a:p>
            <a:pPr marL="285750" indent="-2857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Experimental errors contributed to the actual results not reflecting theoretical predictions.</a:t>
            </a:r>
            <a:endParaRPr lang="en-US" sz="1100" dirty="0">
              <a:latin typeface="Arial" panose="020B0604020202020204" pitchFamily="34" charset="0"/>
              <a:cs typeface="Arial" panose="020B0604020202020204" pitchFamily="34" charset="0"/>
            </a:endParaRPr>
          </a:p>
        </p:txBody>
      </p:sp>
      <p:sp>
        <p:nvSpPr>
          <p:cNvPr id="5" name="TextBox 4"/>
          <p:cNvSpPr txBox="1"/>
          <p:nvPr/>
        </p:nvSpPr>
        <p:spPr>
          <a:xfrm>
            <a:off x="5547357" y="512130"/>
            <a:ext cx="1882247" cy="369332"/>
          </a:xfrm>
          <a:prstGeom prst="rect">
            <a:avLst/>
          </a:prstGeom>
          <a:noFill/>
        </p:spPr>
        <p:txBody>
          <a:bodyPr wrap="none" rtlCol="0">
            <a:spAutoFit/>
          </a:bodyPr>
          <a:lstStyle/>
          <a:p>
            <a:r>
              <a:rPr lang="en-US" dirty="0" smtClean="0"/>
              <a:t>Sources of Error</a:t>
            </a:r>
            <a:endParaRPr lang="en-US" dirty="0"/>
          </a:p>
        </p:txBody>
      </p:sp>
      <p:sp>
        <p:nvSpPr>
          <p:cNvPr id="6" name="TextBox 5"/>
          <p:cNvSpPr txBox="1"/>
          <p:nvPr/>
        </p:nvSpPr>
        <p:spPr>
          <a:xfrm>
            <a:off x="5547357" y="881462"/>
            <a:ext cx="1882247" cy="2123658"/>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External noise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Meniscus in measuring cylinder.</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Shapes of the bottlenecks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Physical distance between the microphone and bottle.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Cross-sectional area might not remain constant.</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PhyPhox Application. </a:t>
            </a:r>
          </a:p>
        </p:txBody>
      </p:sp>
      <p:sp>
        <p:nvSpPr>
          <p:cNvPr id="7" name="TextBox 6"/>
          <p:cNvSpPr txBox="1"/>
          <p:nvPr/>
        </p:nvSpPr>
        <p:spPr>
          <a:xfrm>
            <a:off x="9182031" y="512130"/>
            <a:ext cx="2717411" cy="369332"/>
          </a:xfrm>
          <a:prstGeom prst="rect">
            <a:avLst/>
          </a:prstGeom>
          <a:noFill/>
        </p:spPr>
        <p:txBody>
          <a:bodyPr wrap="none" rtlCol="0">
            <a:spAutoFit/>
          </a:bodyPr>
          <a:lstStyle/>
          <a:p>
            <a:r>
              <a:rPr lang="en-US" dirty="0" smtClean="0"/>
              <a:t>Possible Improvements</a:t>
            </a:r>
            <a:endParaRPr lang="en-US" dirty="0"/>
          </a:p>
        </p:txBody>
      </p:sp>
      <p:sp>
        <p:nvSpPr>
          <p:cNvPr id="8" name="TextBox 7"/>
          <p:cNvSpPr txBox="1"/>
          <p:nvPr/>
        </p:nvSpPr>
        <p:spPr>
          <a:xfrm>
            <a:off x="9182030" y="881462"/>
            <a:ext cx="2717411" cy="2123658"/>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Perform the experiment in a quiet area</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Take a larger number of frequency measurements</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Dry water from the bottle.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Use bottles with comparatively smaller volumes.</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Use a decibel meter for frequency measurements.</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Use calipers to measure L and determine A.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Use bottles with similar dimensions.</a:t>
            </a:r>
            <a:endParaRPr lang="en-US" sz="1100" dirty="0">
              <a:latin typeface="Arial" panose="020B0604020202020204" pitchFamily="34" charset="0"/>
              <a:cs typeface="Arial" panose="020B0604020202020204" pitchFamily="34" charset="0"/>
            </a:endParaRPr>
          </a:p>
        </p:txBody>
      </p:sp>
      <p:sp>
        <p:nvSpPr>
          <p:cNvPr id="9" name="TextBox 8"/>
          <p:cNvSpPr txBox="1"/>
          <p:nvPr/>
        </p:nvSpPr>
        <p:spPr>
          <a:xfrm>
            <a:off x="9034553" y="3762103"/>
            <a:ext cx="3012363" cy="646331"/>
          </a:xfrm>
          <a:prstGeom prst="rect">
            <a:avLst/>
          </a:prstGeom>
          <a:noFill/>
        </p:spPr>
        <p:txBody>
          <a:bodyPr wrap="none" rtlCol="0">
            <a:spAutoFit/>
          </a:bodyPr>
          <a:lstStyle/>
          <a:p>
            <a:pPr algn="ctr"/>
            <a:r>
              <a:rPr lang="en-US" dirty="0" smtClean="0"/>
              <a:t>Applications of Helmholtz</a:t>
            </a:r>
          </a:p>
          <a:p>
            <a:pPr algn="ctr"/>
            <a:r>
              <a:rPr lang="en-US" dirty="0" smtClean="0"/>
              <a:t>Resonance</a:t>
            </a:r>
            <a:endParaRPr lang="en-US" dirty="0"/>
          </a:p>
        </p:txBody>
      </p:sp>
      <p:sp>
        <p:nvSpPr>
          <p:cNvPr id="10" name="TextBox 9"/>
          <p:cNvSpPr txBox="1"/>
          <p:nvPr/>
        </p:nvSpPr>
        <p:spPr>
          <a:xfrm>
            <a:off x="9276605" y="4565253"/>
            <a:ext cx="2622835" cy="600164"/>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Theatrical Acoustics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Determining the volume of a liquid </a:t>
            </a:r>
          </a:p>
          <a:p>
            <a:pPr marL="171450" indent="-171450">
              <a:buFont typeface="Arial" panose="020B0604020202020204" pitchFamily="34" charset="0"/>
              <a:buChar char="•"/>
            </a:pPr>
            <a:r>
              <a:rPr lang="en-US" sz="1100" dirty="0" smtClean="0">
                <a:latin typeface="Arial" panose="020B0604020202020204" pitchFamily="34" charset="0"/>
                <a:cs typeface="Arial" panose="020B0604020202020204" pitchFamily="34" charset="0"/>
              </a:rPr>
              <a:t>Rocket engines.</a:t>
            </a:r>
            <a:endParaRPr lang="en-US" sz="1100" dirty="0">
              <a:latin typeface="Arial" panose="020B0604020202020204" pitchFamily="34" charset="0"/>
              <a:cs typeface="Arial" panose="020B0604020202020204" pitchFamily="34" charset="0"/>
            </a:endParaRPr>
          </a:p>
        </p:txBody>
      </p:sp>
      <p:pic>
        <p:nvPicPr>
          <p:cNvPr id="11" name="Picture 10"/>
          <p:cNvPicPr/>
          <p:nvPr/>
        </p:nvPicPr>
        <p:blipFill>
          <a:blip r:embed="rId3"/>
          <a:srcRect/>
          <a:stretch>
            <a:fillRect/>
          </a:stretch>
        </p:blipFill>
        <p:spPr bwMode="auto">
          <a:xfrm>
            <a:off x="241235" y="3927566"/>
            <a:ext cx="2194988" cy="1642110"/>
          </a:xfrm>
          <a:prstGeom prst="rect">
            <a:avLst/>
          </a:prstGeom>
          <a:noFill/>
          <a:ln w="9525">
            <a:noFill/>
            <a:miter lim="800000"/>
            <a:headEnd/>
            <a:tailEnd/>
          </a:ln>
        </p:spPr>
      </p:pic>
      <p:pic>
        <p:nvPicPr>
          <p:cNvPr id="12" name="Picture 11" descr="An external file that holds a picture, illustration, etc.&#10;Object name is sensors-10-10663-v2f1.jpg"/>
          <p:cNvPicPr/>
          <p:nvPr/>
        </p:nvPicPr>
        <p:blipFill>
          <a:blip r:embed="rId4"/>
          <a:srcRect b="5973"/>
          <a:stretch>
            <a:fillRect/>
          </a:stretch>
        </p:blipFill>
        <p:spPr bwMode="auto">
          <a:xfrm>
            <a:off x="3049754" y="3927566"/>
            <a:ext cx="2529017" cy="1642110"/>
          </a:xfrm>
          <a:prstGeom prst="rect">
            <a:avLst/>
          </a:prstGeom>
          <a:noFill/>
          <a:ln w="9525">
            <a:noFill/>
            <a:miter lim="800000"/>
            <a:headEnd/>
            <a:tailEnd/>
          </a:ln>
        </p:spPr>
      </p:pic>
      <p:pic>
        <p:nvPicPr>
          <p:cNvPr id="13" name="Picture 12" descr="Damping device to reduce the risk of injection-coupled combustion  instabilities in liquid propellant rocket engines - ScienceDirect"/>
          <p:cNvPicPr/>
          <p:nvPr/>
        </p:nvPicPr>
        <p:blipFill>
          <a:blip r:embed="rId5"/>
          <a:srcRect/>
          <a:stretch>
            <a:fillRect/>
          </a:stretch>
        </p:blipFill>
        <p:spPr bwMode="auto">
          <a:xfrm>
            <a:off x="6192303" y="3927566"/>
            <a:ext cx="2009250" cy="1642110"/>
          </a:xfrm>
          <a:prstGeom prst="rect">
            <a:avLst/>
          </a:prstGeom>
          <a:noFill/>
          <a:ln w="9525">
            <a:noFill/>
            <a:miter lim="800000"/>
            <a:headEnd/>
            <a:tailEnd/>
          </a:ln>
        </p:spPr>
      </p:pic>
    </p:spTree>
    <p:extLst>
      <p:ext uri="{BB962C8B-B14F-4D97-AF65-F5344CB8AC3E}">
        <p14:creationId xmlns:p14="http://schemas.microsoft.com/office/powerpoint/2010/main" val="1650893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118</TotalTime>
  <Words>367</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Wisp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2021-03-21T13:08:17Z</dcterms:created>
  <dcterms:modified xsi:type="dcterms:W3CDTF">2021-03-21T15:06:25Z</dcterms:modified>
</cp:coreProperties>
</file>