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2"/>
  </p:notesMasterIdLst>
  <p:handoutMasterIdLst>
    <p:handoutMasterId r:id="rId43"/>
  </p:handoutMasterIdLst>
  <p:sldIdLst>
    <p:sldId id="465" r:id="rId3"/>
    <p:sldId id="466" r:id="rId4"/>
    <p:sldId id="467" r:id="rId5"/>
    <p:sldId id="468" r:id="rId6"/>
    <p:sldId id="469" r:id="rId7"/>
    <p:sldId id="488" r:id="rId8"/>
    <p:sldId id="470" r:id="rId9"/>
    <p:sldId id="471" r:id="rId10"/>
    <p:sldId id="472" r:id="rId11"/>
    <p:sldId id="474" r:id="rId12"/>
    <p:sldId id="475" r:id="rId13"/>
    <p:sldId id="476" r:id="rId14"/>
    <p:sldId id="477" r:id="rId15"/>
    <p:sldId id="478" r:id="rId16"/>
    <p:sldId id="479" r:id="rId17"/>
    <p:sldId id="480" r:id="rId18"/>
    <p:sldId id="481" r:id="rId19"/>
    <p:sldId id="482" r:id="rId20"/>
    <p:sldId id="425" r:id="rId21"/>
    <p:sldId id="426" r:id="rId22"/>
    <p:sldId id="427" r:id="rId23"/>
    <p:sldId id="437" r:id="rId24"/>
    <p:sldId id="428" r:id="rId25"/>
    <p:sldId id="429" r:id="rId26"/>
    <p:sldId id="430" r:id="rId27"/>
    <p:sldId id="431" r:id="rId28"/>
    <p:sldId id="432" r:id="rId29"/>
    <p:sldId id="433" r:id="rId30"/>
    <p:sldId id="434" r:id="rId31"/>
    <p:sldId id="435" r:id="rId32"/>
    <p:sldId id="436" r:id="rId33"/>
    <p:sldId id="438" r:id="rId34"/>
    <p:sldId id="439" r:id="rId35"/>
    <p:sldId id="440" r:id="rId36"/>
    <p:sldId id="441" r:id="rId37"/>
    <p:sldId id="442" r:id="rId38"/>
    <p:sldId id="443" r:id="rId39"/>
    <p:sldId id="444" r:id="rId40"/>
    <p:sldId id="489" r:id="rId41"/>
  </p:sldIdLst>
  <p:sldSz cx="9144000" cy="6858000" type="screen4x3"/>
  <p:notesSz cx="6797675" cy="9928225"/>
  <p:defaultTextStyle>
    <a:defPPr>
      <a:defRPr lang="en-US"/>
    </a:defPPr>
    <a:lvl1pPr algn="l" rtl="0" fontAlgn="base">
      <a:spcBef>
        <a:spcPct val="0"/>
      </a:spcBef>
      <a:spcAft>
        <a:spcPct val="0"/>
      </a:spcAft>
      <a:defRPr sz="2000" b="1" kern="1200">
        <a:solidFill>
          <a:schemeClr val="tx1"/>
        </a:solidFill>
        <a:latin typeface="Times New Roman" charset="0"/>
        <a:ea typeface="+mn-ea"/>
        <a:cs typeface="+mn-cs"/>
      </a:defRPr>
    </a:lvl1pPr>
    <a:lvl2pPr marL="457200" algn="l" rtl="0" fontAlgn="base">
      <a:spcBef>
        <a:spcPct val="0"/>
      </a:spcBef>
      <a:spcAft>
        <a:spcPct val="0"/>
      </a:spcAft>
      <a:defRPr sz="2000" b="1" kern="1200">
        <a:solidFill>
          <a:schemeClr val="tx1"/>
        </a:solidFill>
        <a:latin typeface="Times New Roman" charset="0"/>
        <a:ea typeface="+mn-ea"/>
        <a:cs typeface="+mn-cs"/>
      </a:defRPr>
    </a:lvl2pPr>
    <a:lvl3pPr marL="914400" algn="l" rtl="0" fontAlgn="base">
      <a:spcBef>
        <a:spcPct val="0"/>
      </a:spcBef>
      <a:spcAft>
        <a:spcPct val="0"/>
      </a:spcAft>
      <a:defRPr sz="2000" b="1" kern="1200">
        <a:solidFill>
          <a:schemeClr val="tx1"/>
        </a:solidFill>
        <a:latin typeface="Times New Roman" charset="0"/>
        <a:ea typeface="+mn-ea"/>
        <a:cs typeface="+mn-cs"/>
      </a:defRPr>
    </a:lvl3pPr>
    <a:lvl4pPr marL="1371600" algn="l" rtl="0" fontAlgn="base">
      <a:spcBef>
        <a:spcPct val="0"/>
      </a:spcBef>
      <a:spcAft>
        <a:spcPct val="0"/>
      </a:spcAft>
      <a:defRPr sz="2000" b="1" kern="1200">
        <a:solidFill>
          <a:schemeClr val="tx1"/>
        </a:solidFill>
        <a:latin typeface="Times New Roman" charset="0"/>
        <a:ea typeface="+mn-ea"/>
        <a:cs typeface="+mn-cs"/>
      </a:defRPr>
    </a:lvl4pPr>
    <a:lvl5pPr marL="1828800" algn="l" rtl="0" fontAlgn="base">
      <a:spcBef>
        <a:spcPct val="0"/>
      </a:spcBef>
      <a:spcAft>
        <a:spcPct val="0"/>
      </a:spcAft>
      <a:defRPr sz="2000" b="1" kern="1200">
        <a:solidFill>
          <a:schemeClr val="tx1"/>
        </a:solidFill>
        <a:latin typeface="Times New Roman" charset="0"/>
        <a:ea typeface="+mn-ea"/>
        <a:cs typeface="+mn-cs"/>
      </a:defRPr>
    </a:lvl5pPr>
    <a:lvl6pPr marL="2286000" algn="l" defTabSz="914400" rtl="0" eaLnBrk="1" latinLnBrk="0" hangingPunct="1">
      <a:defRPr sz="2000" b="1" kern="1200">
        <a:solidFill>
          <a:schemeClr val="tx1"/>
        </a:solidFill>
        <a:latin typeface="Times New Roman" charset="0"/>
        <a:ea typeface="+mn-ea"/>
        <a:cs typeface="+mn-cs"/>
      </a:defRPr>
    </a:lvl6pPr>
    <a:lvl7pPr marL="2743200" algn="l" defTabSz="914400" rtl="0" eaLnBrk="1" latinLnBrk="0" hangingPunct="1">
      <a:defRPr sz="2000" b="1" kern="1200">
        <a:solidFill>
          <a:schemeClr val="tx1"/>
        </a:solidFill>
        <a:latin typeface="Times New Roman" charset="0"/>
        <a:ea typeface="+mn-ea"/>
        <a:cs typeface="+mn-cs"/>
      </a:defRPr>
    </a:lvl7pPr>
    <a:lvl8pPr marL="3200400" algn="l" defTabSz="914400" rtl="0" eaLnBrk="1" latinLnBrk="0" hangingPunct="1">
      <a:defRPr sz="2000" b="1" kern="1200">
        <a:solidFill>
          <a:schemeClr val="tx1"/>
        </a:solidFill>
        <a:latin typeface="Times New Roman" charset="0"/>
        <a:ea typeface="+mn-ea"/>
        <a:cs typeface="+mn-cs"/>
      </a:defRPr>
    </a:lvl8pPr>
    <a:lvl9pPr marL="3657600" algn="l" defTabSz="914400" rtl="0" eaLnBrk="1" latinLnBrk="0" hangingPunct="1">
      <a:defRPr sz="2000" b="1"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46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3024"/>
    </p:cViewPr>
  </p:sorterViewPr>
  <p:notesViewPr>
    <p:cSldViewPr>
      <p:cViewPr varScale="1">
        <p:scale>
          <a:sx n="48" d="100"/>
          <a:sy n="48" d="100"/>
        </p:scale>
        <p:origin x="-2982" y="-114"/>
      </p:cViewPr>
      <p:guideLst>
        <p:guide orient="horz" pos="3126"/>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6192" cy="496014"/>
          </a:xfrm>
          <a:prstGeom prst="rect">
            <a:avLst/>
          </a:prstGeom>
        </p:spPr>
        <p:txBody>
          <a:bodyPr vert="horz" lIns="91797" tIns="45898" rIns="91797" bIns="45898" rtlCol="0"/>
          <a:lstStyle>
            <a:lvl1pPr algn="l">
              <a:defRPr sz="1200"/>
            </a:lvl1pPr>
          </a:lstStyle>
          <a:p>
            <a:endParaRPr lang="en-US"/>
          </a:p>
        </p:txBody>
      </p:sp>
      <p:sp>
        <p:nvSpPr>
          <p:cNvPr id="3" name="Date Placeholder 2"/>
          <p:cNvSpPr>
            <a:spLocks noGrp="1"/>
          </p:cNvSpPr>
          <p:nvPr>
            <p:ph type="dt" sz="quarter" idx="1"/>
          </p:nvPr>
        </p:nvSpPr>
        <p:spPr>
          <a:xfrm>
            <a:off x="3849884" y="0"/>
            <a:ext cx="2946192" cy="496014"/>
          </a:xfrm>
          <a:prstGeom prst="rect">
            <a:avLst/>
          </a:prstGeom>
        </p:spPr>
        <p:txBody>
          <a:bodyPr vert="horz" lIns="91797" tIns="45898" rIns="91797" bIns="45898" rtlCol="0"/>
          <a:lstStyle>
            <a:lvl1pPr algn="r">
              <a:defRPr sz="1200"/>
            </a:lvl1pPr>
          </a:lstStyle>
          <a:p>
            <a:fld id="{942AB871-0942-475C-A020-232D704CAEA2}" type="datetimeFigureOut">
              <a:rPr lang="en-US" smtClean="0"/>
              <a:pPr/>
              <a:t>29-Nov-22</a:t>
            </a:fld>
            <a:endParaRPr lang="en-US"/>
          </a:p>
        </p:txBody>
      </p:sp>
      <p:sp>
        <p:nvSpPr>
          <p:cNvPr id="4" name="Footer Placeholder 3"/>
          <p:cNvSpPr>
            <a:spLocks noGrp="1"/>
          </p:cNvSpPr>
          <p:nvPr>
            <p:ph type="ftr" sz="quarter" idx="2"/>
          </p:nvPr>
        </p:nvSpPr>
        <p:spPr>
          <a:xfrm>
            <a:off x="1" y="9430621"/>
            <a:ext cx="2946192" cy="496014"/>
          </a:xfrm>
          <a:prstGeom prst="rect">
            <a:avLst/>
          </a:prstGeom>
        </p:spPr>
        <p:txBody>
          <a:bodyPr vert="horz" lIns="91797" tIns="45898" rIns="91797" bIns="45898" rtlCol="0" anchor="b"/>
          <a:lstStyle>
            <a:lvl1pPr algn="l">
              <a:defRPr sz="1200"/>
            </a:lvl1pPr>
          </a:lstStyle>
          <a:p>
            <a:endParaRPr lang="en-US"/>
          </a:p>
        </p:txBody>
      </p:sp>
      <p:sp>
        <p:nvSpPr>
          <p:cNvPr id="5" name="Slide Number Placeholder 4"/>
          <p:cNvSpPr>
            <a:spLocks noGrp="1"/>
          </p:cNvSpPr>
          <p:nvPr>
            <p:ph type="sldNum" sz="quarter" idx="3"/>
          </p:nvPr>
        </p:nvSpPr>
        <p:spPr>
          <a:xfrm>
            <a:off x="3849884" y="9430621"/>
            <a:ext cx="2946192" cy="496014"/>
          </a:xfrm>
          <a:prstGeom prst="rect">
            <a:avLst/>
          </a:prstGeom>
        </p:spPr>
        <p:txBody>
          <a:bodyPr vert="horz" lIns="91797" tIns="45898" rIns="91797" bIns="45898" rtlCol="0" anchor="b"/>
          <a:lstStyle>
            <a:lvl1pPr algn="r">
              <a:defRPr sz="1200"/>
            </a:lvl1pPr>
          </a:lstStyle>
          <a:p>
            <a:fld id="{606E10D3-67EC-4FAD-948A-9CBD97D5D8A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1" y="0"/>
            <a:ext cx="2946192" cy="496014"/>
          </a:xfrm>
          <a:prstGeom prst="rect">
            <a:avLst/>
          </a:prstGeom>
          <a:noFill/>
          <a:ln w="9525">
            <a:noFill/>
            <a:miter lim="800000"/>
            <a:headEnd/>
            <a:tailEnd/>
          </a:ln>
          <a:effectLst/>
        </p:spPr>
        <p:txBody>
          <a:bodyPr vert="horz" wrap="square" lIns="91797" tIns="45898" rIns="91797" bIns="45898" numCol="1" anchor="t" anchorCtr="0" compatLnSpc="1">
            <a:prstTxWarp prst="textNoShape">
              <a:avLst/>
            </a:prstTxWarp>
          </a:bodyPr>
          <a:lstStyle>
            <a:lvl1pPr>
              <a:defRPr sz="1200" b="0">
                <a:latin typeface="Times New Roman" charset="0"/>
              </a:defRPr>
            </a:lvl1pPr>
          </a:lstStyle>
          <a:p>
            <a:pPr>
              <a:defRPr/>
            </a:pPr>
            <a:endParaRPr lang="en-US"/>
          </a:p>
        </p:txBody>
      </p:sp>
      <p:sp>
        <p:nvSpPr>
          <p:cNvPr id="25603" name="Rectangle 3"/>
          <p:cNvSpPr>
            <a:spLocks noGrp="1" noChangeArrowheads="1"/>
          </p:cNvSpPr>
          <p:nvPr>
            <p:ph type="dt" idx="1"/>
          </p:nvPr>
        </p:nvSpPr>
        <p:spPr bwMode="auto">
          <a:xfrm>
            <a:off x="3851483" y="0"/>
            <a:ext cx="2946192" cy="496014"/>
          </a:xfrm>
          <a:prstGeom prst="rect">
            <a:avLst/>
          </a:prstGeom>
          <a:noFill/>
          <a:ln w="9525">
            <a:noFill/>
            <a:miter lim="800000"/>
            <a:headEnd/>
            <a:tailEnd/>
          </a:ln>
          <a:effectLst/>
        </p:spPr>
        <p:txBody>
          <a:bodyPr vert="horz" wrap="square" lIns="91797" tIns="45898" rIns="91797" bIns="45898" numCol="1" anchor="t" anchorCtr="0" compatLnSpc="1">
            <a:prstTxWarp prst="textNoShape">
              <a:avLst/>
            </a:prstTxWarp>
          </a:bodyPr>
          <a:lstStyle>
            <a:lvl1pPr algn="r">
              <a:defRPr sz="1200" b="0">
                <a:latin typeface="Times New Roman"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906891" y="4715311"/>
            <a:ext cx="4983895" cy="4468894"/>
          </a:xfrm>
          <a:prstGeom prst="rect">
            <a:avLst/>
          </a:prstGeom>
          <a:noFill/>
          <a:ln w="9525">
            <a:noFill/>
            <a:miter lim="800000"/>
            <a:headEnd/>
            <a:tailEnd/>
          </a:ln>
          <a:effectLst/>
        </p:spPr>
        <p:txBody>
          <a:bodyPr vert="horz" wrap="square" lIns="91797" tIns="45898" rIns="91797" bIns="4589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1" y="9432211"/>
            <a:ext cx="2946192" cy="496014"/>
          </a:xfrm>
          <a:prstGeom prst="rect">
            <a:avLst/>
          </a:prstGeom>
          <a:noFill/>
          <a:ln w="9525">
            <a:noFill/>
            <a:miter lim="800000"/>
            <a:headEnd/>
            <a:tailEnd/>
          </a:ln>
          <a:effectLst/>
        </p:spPr>
        <p:txBody>
          <a:bodyPr vert="horz" wrap="square" lIns="91797" tIns="45898" rIns="91797" bIns="45898" numCol="1" anchor="b" anchorCtr="0" compatLnSpc="1">
            <a:prstTxWarp prst="textNoShape">
              <a:avLst/>
            </a:prstTxWarp>
          </a:bodyPr>
          <a:lstStyle>
            <a:lvl1pPr>
              <a:defRPr sz="1200" b="0">
                <a:latin typeface="Times New Roman" charset="0"/>
              </a:defRPr>
            </a:lvl1pPr>
          </a:lstStyle>
          <a:p>
            <a:pPr>
              <a:defRPr/>
            </a:pPr>
            <a:endParaRPr lang="en-US"/>
          </a:p>
        </p:txBody>
      </p:sp>
      <p:sp>
        <p:nvSpPr>
          <p:cNvPr id="25607" name="Rectangle 7"/>
          <p:cNvSpPr>
            <a:spLocks noGrp="1" noChangeArrowheads="1"/>
          </p:cNvSpPr>
          <p:nvPr>
            <p:ph type="sldNum" sz="quarter" idx="5"/>
          </p:nvPr>
        </p:nvSpPr>
        <p:spPr bwMode="auto">
          <a:xfrm>
            <a:off x="3851483" y="9432211"/>
            <a:ext cx="2946192" cy="496014"/>
          </a:xfrm>
          <a:prstGeom prst="rect">
            <a:avLst/>
          </a:prstGeom>
          <a:noFill/>
          <a:ln w="9525">
            <a:noFill/>
            <a:miter lim="800000"/>
            <a:headEnd/>
            <a:tailEnd/>
          </a:ln>
          <a:effectLst/>
        </p:spPr>
        <p:txBody>
          <a:bodyPr vert="horz" wrap="square" lIns="91797" tIns="45898" rIns="91797" bIns="45898" numCol="1" anchor="b" anchorCtr="0" compatLnSpc="1">
            <a:prstTxWarp prst="textNoShape">
              <a:avLst/>
            </a:prstTxWarp>
          </a:bodyPr>
          <a:lstStyle>
            <a:lvl1pPr algn="r">
              <a:defRPr sz="1200" b="0">
                <a:latin typeface="Times New Roman" charset="0"/>
              </a:defRPr>
            </a:lvl1pPr>
          </a:lstStyle>
          <a:p>
            <a:pPr>
              <a:defRPr/>
            </a:pPr>
            <a:fld id="{D41D83D3-C7FC-4576-BB56-9C18B431999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2895600" y="6248400"/>
            <a:ext cx="3124200" cy="457200"/>
          </a:xfrm>
          <a:prstGeom prst="rect">
            <a:avLst/>
          </a:prstGeom>
          <a:ln/>
        </p:spPr>
        <p:txBody>
          <a:bodyPr/>
          <a:lstStyle>
            <a:lvl1pPr>
              <a:defRPr/>
            </a:lvl1pPr>
          </a:lstStyle>
          <a:p>
            <a:pPr>
              <a:defRPr/>
            </a:pPr>
            <a:r>
              <a:rPr lang="en-US" dirty="0" smtClean="0"/>
              <a:t>Powered by Brilliant Application</a:t>
            </a:r>
          </a:p>
          <a:p>
            <a:pPr>
              <a:defRPr/>
            </a:pPr>
            <a:r>
              <a:rPr lang="en-US" dirty="0" smtClean="0"/>
              <a:t>Prepared by Dr </a:t>
            </a:r>
            <a:r>
              <a:rPr lang="en-US" dirty="0" err="1" smtClean="0"/>
              <a:t>Syed</a:t>
            </a:r>
            <a:r>
              <a:rPr lang="en-US" dirty="0" smtClean="0"/>
              <a:t> </a:t>
            </a:r>
            <a:r>
              <a:rPr lang="en-US" dirty="0" err="1" smtClean="0"/>
              <a:t>Khaldoon</a:t>
            </a:r>
            <a:r>
              <a:rPr lang="en-US" dirty="0" smtClean="0"/>
              <a:t> </a:t>
            </a:r>
            <a:r>
              <a:rPr lang="en-US" dirty="0" err="1" smtClean="0"/>
              <a:t>Khurshid</a:t>
            </a: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39619846-C7C6-4852-B4D9-75CD83581DB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85CDDE6-8E53-419C-BF45-18B4F2A6627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152400"/>
            <a:ext cx="21526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3055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651EDCF-9DE4-4A70-A2A2-9ADEA6D45F0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0F4C29-2F1C-4B34-ADF9-6CB80CC954F7}" type="datetimeFigureOut">
              <a:rPr lang="en-US" smtClean="0">
                <a:solidFill>
                  <a:prstClr val="black">
                    <a:tint val="75000"/>
                  </a:prstClr>
                </a:solidFill>
              </a:rPr>
              <a:pPr/>
              <a:t>29-Nov-22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2FD105-F403-42C9-ADD1-55B6FD990A7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F4C29-2F1C-4B34-ADF9-6CB80CC954F7}" type="datetimeFigureOut">
              <a:rPr lang="en-US" smtClean="0">
                <a:solidFill>
                  <a:prstClr val="black">
                    <a:tint val="75000"/>
                  </a:prstClr>
                </a:solidFill>
              </a:rPr>
              <a:pPr/>
              <a:t>29-Nov-22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2FD105-F403-42C9-ADD1-55B6FD990A7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0F4C29-2F1C-4B34-ADF9-6CB80CC954F7}" type="datetimeFigureOut">
              <a:rPr lang="en-US" smtClean="0">
                <a:solidFill>
                  <a:prstClr val="black">
                    <a:tint val="75000"/>
                  </a:prstClr>
                </a:solidFill>
              </a:rPr>
              <a:pPr/>
              <a:t>29-Nov-22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2FD105-F403-42C9-ADD1-55B6FD990A7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0F4C29-2F1C-4B34-ADF9-6CB80CC954F7}" type="datetimeFigureOut">
              <a:rPr lang="en-US" smtClean="0">
                <a:solidFill>
                  <a:prstClr val="black">
                    <a:tint val="75000"/>
                  </a:prstClr>
                </a:solidFill>
              </a:rPr>
              <a:pPr/>
              <a:t>29-Nov-22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32FD105-F403-42C9-ADD1-55B6FD990A7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0F4C29-2F1C-4B34-ADF9-6CB80CC954F7}" type="datetimeFigureOut">
              <a:rPr lang="en-US" smtClean="0">
                <a:solidFill>
                  <a:prstClr val="black">
                    <a:tint val="75000"/>
                  </a:prstClr>
                </a:solidFill>
              </a:rPr>
              <a:pPr/>
              <a:t>29-Nov-22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32FD105-F403-42C9-ADD1-55B6FD990A7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0F4C29-2F1C-4B34-ADF9-6CB80CC954F7}" type="datetimeFigureOut">
              <a:rPr lang="en-US" smtClean="0">
                <a:solidFill>
                  <a:prstClr val="black">
                    <a:tint val="75000"/>
                  </a:prstClr>
                </a:solidFill>
              </a:rPr>
              <a:pPr/>
              <a:t>29-Nov-22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32FD105-F403-42C9-ADD1-55B6FD990A7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F4C29-2F1C-4B34-ADF9-6CB80CC954F7}" type="datetimeFigureOut">
              <a:rPr lang="en-US" smtClean="0">
                <a:solidFill>
                  <a:prstClr val="black">
                    <a:tint val="75000"/>
                  </a:prstClr>
                </a:solidFill>
              </a:rPr>
              <a:pPr/>
              <a:t>29-Nov-22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32FD105-F403-42C9-ADD1-55B6FD990A7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F4C29-2F1C-4B34-ADF9-6CB80CC954F7}" type="datetimeFigureOut">
              <a:rPr lang="en-US" smtClean="0">
                <a:solidFill>
                  <a:prstClr val="black">
                    <a:tint val="75000"/>
                  </a:prstClr>
                </a:solidFill>
              </a:rPr>
              <a:pPr/>
              <a:t>29-Nov-22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32FD105-F403-42C9-ADD1-55B6FD990A7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8E6D262F-0438-4068-9A0F-1992FDFA4C9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F4C29-2F1C-4B34-ADF9-6CB80CC954F7}" type="datetimeFigureOut">
              <a:rPr lang="en-US" smtClean="0">
                <a:solidFill>
                  <a:prstClr val="black">
                    <a:tint val="75000"/>
                  </a:prstClr>
                </a:solidFill>
              </a:rPr>
              <a:pPr/>
              <a:t>29-Nov-22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32FD105-F403-42C9-ADD1-55B6FD990A7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F4C29-2F1C-4B34-ADF9-6CB80CC954F7}" type="datetimeFigureOut">
              <a:rPr lang="en-US" smtClean="0">
                <a:solidFill>
                  <a:prstClr val="black">
                    <a:tint val="75000"/>
                  </a:prstClr>
                </a:solidFill>
              </a:rPr>
              <a:pPr/>
              <a:t>29-Nov-22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2FD105-F403-42C9-ADD1-55B6FD990A7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0F4C29-2F1C-4B34-ADF9-6CB80CC954F7}" type="datetimeFigureOut">
              <a:rPr lang="en-US" smtClean="0">
                <a:solidFill>
                  <a:prstClr val="black">
                    <a:tint val="75000"/>
                  </a:prstClr>
                </a:solidFill>
              </a:rPr>
              <a:pPr/>
              <a:t>29-Nov-22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2FD105-F403-42C9-ADD1-55B6FD990A77}"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22E8EB59-0433-4372-A9C2-5D06623C5DB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8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4478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A212680D-1268-469C-8AFE-36911E45011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2B86AE4E-C6D8-4C08-9FF5-E757F666AE7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9A1B138-9C61-4D2F-9B3D-E325507161F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614DD1B2-8B0D-41B9-BB40-5C13205BDB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F5E84648-A673-462D-B4AD-A9453FD7661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D4B842A9-948E-4F40-B9C2-90EDE9AAF19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610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1447800"/>
            <a:ext cx="8305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2" name="Picture 11" descr="brookshear_mechside"/>
          <p:cNvPicPr>
            <a:picLocks noChangeAspect="1" noChangeArrowheads="1"/>
          </p:cNvPicPr>
          <p:nvPr userDrawn="1"/>
        </p:nvPicPr>
        <p:blipFill>
          <a:blip r:embed="rId13" cstate="print"/>
          <a:srcRect/>
          <a:stretch>
            <a:fillRect/>
          </a:stretch>
        </p:blipFill>
        <p:spPr bwMode="auto">
          <a:xfrm>
            <a:off x="8763000" y="0"/>
            <a:ext cx="381000" cy="6858000"/>
          </a:xfrm>
          <a:prstGeom prst="rect">
            <a:avLst/>
          </a:prstGeom>
          <a:noFill/>
          <a:ln w="9525">
            <a:noFill/>
            <a:miter lim="800000"/>
            <a:headEnd/>
            <a:tailEnd/>
          </a:ln>
        </p:spPr>
      </p:pic>
      <p:sp>
        <p:nvSpPr>
          <p:cNvPr id="9" name="Rectangle 5"/>
          <p:cNvSpPr txBox="1">
            <a:spLocks noChangeArrowheads="1"/>
          </p:cNvSpPr>
          <p:nvPr userDrawn="1"/>
        </p:nvSpPr>
        <p:spPr>
          <a:xfrm>
            <a:off x="2743200" y="5943600"/>
            <a:ext cx="5181600" cy="685800"/>
          </a:xfrm>
          <a:prstGeom prst="rect">
            <a:avLst/>
          </a:prstGeom>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chemeClr val="tx1"/>
                </a:solidFill>
                <a:effectLst/>
                <a:uLnTx/>
                <a:uFillTx/>
                <a:latin typeface="Times New Roman" charset="0"/>
                <a:ea typeface="+mn-ea"/>
                <a:cs typeface="+mn-cs"/>
              </a:rPr>
              <a:t>Powered by Brilliant Application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chemeClr val="tx1"/>
                </a:solidFill>
                <a:effectLst/>
                <a:uLnTx/>
                <a:uFillTx/>
                <a:latin typeface="Times New Roman" charset="0"/>
                <a:ea typeface="+mn-ea"/>
                <a:cs typeface="+mn-cs"/>
              </a:rPr>
              <a:t>Prepared by Dr </a:t>
            </a:r>
            <a:r>
              <a:rPr kumimoji="0" lang="en-US" sz="2000" b="1" i="0" u="none" strike="noStrike" kern="1200" cap="none" spc="0" normalizeH="0" baseline="0" noProof="0" dirty="0" err="1" smtClean="0">
                <a:ln>
                  <a:noFill/>
                </a:ln>
                <a:solidFill>
                  <a:schemeClr val="tx1"/>
                </a:solidFill>
                <a:effectLst/>
                <a:uLnTx/>
                <a:uFillTx/>
                <a:latin typeface="Times New Roman" charset="0"/>
                <a:ea typeface="+mn-ea"/>
                <a:cs typeface="+mn-cs"/>
              </a:rPr>
              <a:t>Syed</a:t>
            </a:r>
            <a:r>
              <a:rPr kumimoji="0" lang="en-US" sz="2000" b="1" i="0" u="none" strike="noStrike" kern="1200" cap="none" spc="0" normalizeH="0" baseline="0" noProof="0" dirty="0" smtClean="0">
                <a:ln>
                  <a:noFill/>
                </a:ln>
                <a:solidFill>
                  <a:schemeClr val="tx1"/>
                </a:solidFill>
                <a:effectLst/>
                <a:uLnTx/>
                <a:uFillTx/>
                <a:latin typeface="Times New Roman" charset="0"/>
                <a:ea typeface="+mn-ea"/>
                <a:cs typeface="+mn-cs"/>
              </a:rPr>
              <a:t> </a:t>
            </a:r>
            <a:r>
              <a:rPr kumimoji="0" lang="en-US" sz="2000" b="1" i="0" u="none" strike="noStrike" kern="1200" cap="none" spc="0" normalizeH="0" baseline="0" noProof="0" dirty="0" err="1" smtClean="0">
                <a:ln>
                  <a:noFill/>
                </a:ln>
                <a:solidFill>
                  <a:schemeClr val="tx1"/>
                </a:solidFill>
                <a:effectLst/>
                <a:uLnTx/>
                <a:uFillTx/>
                <a:latin typeface="Times New Roman" charset="0"/>
                <a:ea typeface="+mn-ea"/>
                <a:cs typeface="+mn-cs"/>
              </a:rPr>
              <a:t>Khaldoon</a:t>
            </a:r>
            <a:r>
              <a:rPr kumimoji="0" lang="en-US" sz="2000" b="1" i="0" u="none" strike="noStrike" kern="1200" cap="none" spc="0" normalizeH="0" baseline="0" noProof="0" dirty="0" smtClean="0">
                <a:ln>
                  <a:noFill/>
                </a:ln>
                <a:solidFill>
                  <a:schemeClr val="tx1"/>
                </a:solidFill>
                <a:effectLst/>
                <a:uLnTx/>
                <a:uFillTx/>
                <a:latin typeface="Times New Roman" charset="0"/>
                <a:ea typeface="+mn-ea"/>
                <a:cs typeface="+mn-cs"/>
              </a:rPr>
              <a:t> </a:t>
            </a:r>
            <a:r>
              <a:rPr kumimoji="0" lang="en-US" sz="2000" b="1" i="0" u="none" strike="noStrike" kern="1200" cap="none" spc="0" normalizeH="0" baseline="0" noProof="0" dirty="0" err="1" smtClean="0">
                <a:ln>
                  <a:noFill/>
                </a:ln>
                <a:solidFill>
                  <a:schemeClr val="tx1"/>
                </a:solidFill>
                <a:effectLst/>
                <a:uLnTx/>
                <a:uFillTx/>
                <a:latin typeface="Times New Roman" charset="0"/>
                <a:ea typeface="+mn-ea"/>
                <a:cs typeface="+mn-cs"/>
              </a:rPr>
              <a:t>Khurshid</a:t>
            </a:r>
            <a:endParaRPr kumimoji="0" lang="en-US" sz="2000" b="1" i="0" u="none" strike="noStrike" kern="1200" cap="none" spc="0" normalizeH="0" baseline="0" noProof="0" dirty="0">
              <a:ln>
                <a:noFill/>
              </a:ln>
              <a:solidFill>
                <a:schemeClr val="tx1"/>
              </a:solidFill>
              <a:effectLst/>
              <a:uLnTx/>
              <a:uFillTx/>
              <a:latin typeface="Times New Roman"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a:solidFill>
            <a:schemeClr val="accent2"/>
          </a:solidFill>
          <a:latin typeface="+mj-lt"/>
          <a:ea typeface="+mj-ea"/>
          <a:cs typeface="+mj-cs"/>
        </a:defRPr>
      </a:lvl1pPr>
      <a:lvl2pPr algn="l" rtl="0" eaLnBrk="0" fontAlgn="base" hangingPunct="0">
        <a:spcBef>
          <a:spcPct val="0"/>
        </a:spcBef>
        <a:spcAft>
          <a:spcPct val="0"/>
        </a:spcAft>
        <a:defRPr sz="3200">
          <a:solidFill>
            <a:schemeClr val="accent2"/>
          </a:solidFill>
          <a:latin typeface="Times New Roman" charset="0"/>
        </a:defRPr>
      </a:lvl2pPr>
      <a:lvl3pPr algn="l" rtl="0" eaLnBrk="0" fontAlgn="base" hangingPunct="0">
        <a:spcBef>
          <a:spcPct val="0"/>
        </a:spcBef>
        <a:spcAft>
          <a:spcPct val="0"/>
        </a:spcAft>
        <a:defRPr sz="3200">
          <a:solidFill>
            <a:schemeClr val="accent2"/>
          </a:solidFill>
          <a:latin typeface="Times New Roman" charset="0"/>
        </a:defRPr>
      </a:lvl3pPr>
      <a:lvl4pPr algn="l" rtl="0" eaLnBrk="0" fontAlgn="base" hangingPunct="0">
        <a:spcBef>
          <a:spcPct val="0"/>
        </a:spcBef>
        <a:spcAft>
          <a:spcPct val="0"/>
        </a:spcAft>
        <a:defRPr sz="3200">
          <a:solidFill>
            <a:schemeClr val="accent2"/>
          </a:solidFill>
          <a:latin typeface="Times New Roman" charset="0"/>
        </a:defRPr>
      </a:lvl4pPr>
      <a:lvl5pPr algn="l" rtl="0" eaLnBrk="0" fontAlgn="base" hangingPunct="0">
        <a:spcBef>
          <a:spcPct val="0"/>
        </a:spcBef>
        <a:spcAft>
          <a:spcPct val="0"/>
        </a:spcAft>
        <a:defRPr sz="3200">
          <a:solidFill>
            <a:schemeClr val="accent2"/>
          </a:solidFill>
          <a:latin typeface="Times New Roman" charset="0"/>
        </a:defRPr>
      </a:lvl5pPr>
      <a:lvl6pPr marL="457200" algn="l" rtl="0" fontAlgn="base">
        <a:spcBef>
          <a:spcPct val="0"/>
        </a:spcBef>
        <a:spcAft>
          <a:spcPct val="0"/>
        </a:spcAft>
        <a:defRPr sz="3200">
          <a:solidFill>
            <a:schemeClr val="accent2"/>
          </a:solidFill>
          <a:latin typeface="Times New Roman" charset="0"/>
        </a:defRPr>
      </a:lvl6pPr>
      <a:lvl7pPr marL="914400" algn="l" rtl="0" fontAlgn="base">
        <a:spcBef>
          <a:spcPct val="0"/>
        </a:spcBef>
        <a:spcAft>
          <a:spcPct val="0"/>
        </a:spcAft>
        <a:defRPr sz="3200">
          <a:solidFill>
            <a:schemeClr val="accent2"/>
          </a:solidFill>
          <a:latin typeface="Times New Roman" charset="0"/>
        </a:defRPr>
      </a:lvl7pPr>
      <a:lvl8pPr marL="1371600" algn="l" rtl="0" fontAlgn="base">
        <a:spcBef>
          <a:spcPct val="0"/>
        </a:spcBef>
        <a:spcAft>
          <a:spcPct val="0"/>
        </a:spcAft>
        <a:defRPr sz="3200">
          <a:solidFill>
            <a:schemeClr val="accent2"/>
          </a:solidFill>
          <a:latin typeface="Times New Roman" charset="0"/>
        </a:defRPr>
      </a:lvl8pPr>
      <a:lvl9pPr marL="1828800" algn="l" rtl="0" fontAlgn="base">
        <a:spcBef>
          <a:spcPct val="0"/>
        </a:spcBef>
        <a:spcAft>
          <a:spcPct val="0"/>
        </a:spcAft>
        <a:defRPr sz="3200">
          <a:solidFill>
            <a:schemeClr val="accent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DC0F4C29-2F1C-4B34-ADF9-6CB80CC954F7}" type="datetimeFigureOut">
              <a:rPr lang="en-US" b="0" smtClean="0">
                <a:solidFill>
                  <a:prstClr val="black">
                    <a:tint val="75000"/>
                  </a:prstClr>
                </a:solidFill>
                <a:latin typeface="Calibri"/>
              </a:rPr>
              <a:pPr fontAlgn="auto">
                <a:spcBef>
                  <a:spcPts val="0"/>
                </a:spcBef>
                <a:spcAft>
                  <a:spcPts val="0"/>
                </a:spcAft>
              </a:pPr>
              <a:t>29-Nov-22</a:t>
            </a:fld>
            <a:endParaRPr lang="en-US" b="0">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b="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32FD105-F403-42C9-ADD1-55B6FD990A77}" type="slidenum">
              <a:rPr lang="en-US" b="0" smtClean="0">
                <a:solidFill>
                  <a:prstClr val="black">
                    <a:tint val="75000"/>
                  </a:prstClr>
                </a:solidFill>
                <a:latin typeface="Calibri"/>
              </a:rPr>
              <a:pPr fontAlgn="auto">
                <a:spcBef>
                  <a:spcPts val="0"/>
                </a:spcBef>
                <a:spcAft>
                  <a:spcPts val="0"/>
                </a:spcAft>
              </a:pPr>
              <a:t>‹#›</a:t>
            </a:fld>
            <a:endParaRPr lang="en-US" b="0">
              <a:solidFill>
                <a:prstClr val="black">
                  <a:tint val="75000"/>
                </a:prstClr>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7200" b="1" cap="all" dirty="0" smtClean="0"/>
              <a:t>ABSTRACTION</a:t>
            </a:r>
            <a:endParaRPr lang="en-US" sz="7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2667000"/>
          </a:xfrm>
        </p:spPr>
        <p:txBody>
          <a:bodyPr/>
          <a:lstStyle/>
          <a:p>
            <a:pPr algn="just"/>
            <a:r>
              <a:rPr lang="en-US" sz="2800" dirty="0" smtClean="0"/>
              <a:t>Splitting up a complicated system, like a city government, into pieces </a:t>
            </a:r>
            <a:r>
              <a:rPr lang="en-US" sz="2800" b="1" dirty="0" smtClean="0"/>
              <a:t>involves tradeoffs</a:t>
            </a:r>
            <a:r>
              <a:rPr lang="en-US" sz="2800" dirty="0" smtClean="0"/>
              <a:t>, because different splits may have different advantages and disadvantages. But it's possible to imagine that some arrangements are clearly better or worse than others, regardless of the tradeoffs.</a:t>
            </a:r>
          </a:p>
          <a:p>
            <a:pPr>
              <a:buNone/>
            </a:pPr>
            <a:r>
              <a:rPr lang="en-US" sz="2800" dirty="0" smtClean="0"/>
              <a:t/>
            </a:r>
            <a:br>
              <a:rPr lang="en-US" sz="2800" dirty="0" smtClean="0"/>
            </a:br>
            <a:endParaRPr lang="en-US" sz="2800" dirty="0"/>
          </a:p>
        </p:txBody>
      </p:sp>
      <p:pic>
        <p:nvPicPr>
          <p:cNvPr id="122882" name="Picture 2" descr="https://ds055uzetaobb.cloudfront.net/brioche/uploads/jWKiq5ptUFZ7OWmrXHRkDX-Course---Computer-Science-Essentials---Reillustration-842-29800-kHGuMU.png?width=1200"/>
          <p:cNvPicPr>
            <a:picLocks noChangeAspect="1" noChangeArrowheads="1"/>
          </p:cNvPicPr>
          <p:nvPr/>
        </p:nvPicPr>
        <p:blipFill>
          <a:blip r:embed="rId2" cstate="print"/>
          <a:srcRect/>
          <a:stretch>
            <a:fillRect/>
          </a:stretch>
        </p:blipFill>
        <p:spPr bwMode="auto">
          <a:xfrm>
            <a:off x="685800" y="2895600"/>
            <a:ext cx="7620000" cy="3124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096000"/>
          </a:xfrm>
        </p:spPr>
        <p:txBody>
          <a:bodyPr/>
          <a:lstStyle/>
          <a:p>
            <a:pPr algn="just"/>
            <a:r>
              <a:rPr lang="en-US" sz="2600" dirty="0" smtClean="0"/>
              <a:t>It's helpful to realize that many times the abstractions we encounter are the result of historical accidents, other people's personal preferences, or just because it's what everyone else does. This is true in computer science and in city governments. For example, it's easier for Mayor Jing to follow the convention of having a Parks and </a:t>
            </a:r>
            <a:r>
              <a:rPr lang="en-US" sz="2600" dirty="0" err="1" smtClean="0"/>
              <a:t>Rec</a:t>
            </a:r>
            <a:r>
              <a:rPr lang="en-US" sz="2600" dirty="0" smtClean="0"/>
              <a:t> Department and a Fire Department, just because those are common departments that other cities and future employees will be used to.</a:t>
            </a:r>
          </a:p>
          <a:p>
            <a:pPr algn="just"/>
            <a:r>
              <a:rPr lang="en-US" sz="2600" dirty="0" smtClean="0"/>
              <a:t>It's important to organize complicated systems into understandable parts with more or less well-defined tasks. In both computer systems and human systems, these abstractions exist to help </a:t>
            </a:r>
            <a:r>
              <a:rPr lang="en-US" sz="2600" b="1" i="1" dirty="0" smtClean="0"/>
              <a:t>humans understand the system, despite its complexity</a:t>
            </a:r>
            <a:r>
              <a:rPr lang="en-US" sz="2800" b="1" dirty="0" smtClean="0"/>
              <a:t>.</a:t>
            </a:r>
          </a:p>
          <a:p>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3124200"/>
          </a:xfrm>
        </p:spPr>
        <p:txBody>
          <a:bodyPr/>
          <a:lstStyle/>
          <a:p>
            <a:pPr algn="just"/>
            <a:r>
              <a:rPr lang="en-US" sz="2800" b="1" dirty="0" smtClean="0"/>
              <a:t>Both computer systems and human systems can end up with lots of levels of abstraction: </a:t>
            </a:r>
            <a:r>
              <a:rPr lang="en-US" sz="2800" dirty="0" smtClean="0"/>
              <a:t>Mayor Jing communicates with the head of the Fire Department, who then communicates with the heads of her four firehouses, who then each communicate with their half-dozen or so shift leaders, who then communicate with their shift employees.</a:t>
            </a:r>
          </a:p>
          <a:p>
            <a:endParaRPr lang="en-US" sz="2800" dirty="0"/>
          </a:p>
        </p:txBody>
      </p:sp>
      <p:pic>
        <p:nvPicPr>
          <p:cNvPr id="120834" name="Picture 2" descr="https://ds055uzetaobb.cloudfront.net/brioche/uploads/jWKiq5ptUFZ7OWmrXHRkDX-Course---Computer-Science-Essentials---Reillustration-842-29801-GYAVjH.png?width=1200"/>
          <p:cNvPicPr>
            <a:picLocks noChangeAspect="1" noChangeArrowheads="1"/>
          </p:cNvPicPr>
          <p:nvPr/>
        </p:nvPicPr>
        <p:blipFill>
          <a:blip r:embed="rId2" cstate="print"/>
          <a:srcRect/>
          <a:stretch>
            <a:fillRect/>
          </a:stretch>
        </p:blipFill>
        <p:spPr bwMode="auto">
          <a:xfrm>
            <a:off x="533400" y="2514600"/>
            <a:ext cx="8153400" cy="412432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1143000"/>
          </a:xfrm>
        </p:spPr>
        <p:txBody>
          <a:bodyPr/>
          <a:lstStyle/>
          <a:p>
            <a:r>
              <a:rPr lang="en-US" sz="2800" dirty="0" smtClean="0"/>
              <a:t>What is a likely symptom of this proliferation of abstraction layers in Mayor Jing's government?</a:t>
            </a:r>
            <a:endParaRPr lang="en-US" sz="2800" dirty="0"/>
          </a:p>
        </p:txBody>
      </p:sp>
      <p:pic>
        <p:nvPicPr>
          <p:cNvPr id="119809" name="Picture 1"/>
          <p:cNvPicPr>
            <a:picLocks noChangeAspect="1" noChangeArrowheads="1"/>
          </p:cNvPicPr>
          <p:nvPr/>
        </p:nvPicPr>
        <p:blipFill>
          <a:blip r:embed="rId2" cstate="print"/>
          <a:srcRect/>
          <a:stretch>
            <a:fillRect/>
          </a:stretch>
        </p:blipFill>
        <p:spPr bwMode="auto">
          <a:xfrm>
            <a:off x="2743200" y="1447800"/>
            <a:ext cx="3505200" cy="2895600"/>
          </a:xfrm>
          <a:prstGeom prst="rect">
            <a:avLst/>
          </a:prstGeom>
          <a:noFill/>
          <a:ln w="9525">
            <a:noFill/>
            <a:miter lim="800000"/>
            <a:headEnd/>
            <a:tailEnd/>
          </a:ln>
        </p:spPr>
      </p:pic>
      <p:sp>
        <p:nvSpPr>
          <p:cNvPr id="4" name="TextBox 3"/>
          <p:cNvSpPr txBox="1"/>
          <p:nvPr/>
        </p:nvSpPr>
        <p:spPr>
          <a:xfrm>
            <a:off x="0" y="4648200"/>
            <a:ext cx="8610600" cy="1631216"/>
          </a:xfrm>
          <a:prstGeom prst="rect">
            <a:avLst/>
          </a:prstGeom>
          <a:noFill/>
        </p:spPr>
        <p:txBody>
          <a:bodyPr wrap="square" rtlCol="0">
            <a:spAutoFit/>
          </a:bodyPr>
          <a:lstStyle/>
          <a:p>
            <a:pPr algn="just"/>
            <a:r>
              <a:rPr lang="en-US" b="0" dirty="0" smtClean="0"/>
              <a:t>Correct answer: </a:t>
            </a:r>
            <a:r>
              <a:rPr lang="en-US" dirty="0" smtClean="0"/>
              <a:t>It takes a long time to communicate with everyone.</a:t>
            </a:r>
            <a:endParaRPr lang="en-US" b="0" dirty="0" smtClean="0"/>
          </a:p>
          <a:p>
            <a:pPr algn="just"/>
            <a:r>
              <a:rPr lang="en-US" b="0" dirty="0" smtClean="0"/>
              <a:t>If Mayor Jing can't communicate directly with everyone, and if all communication</a:t>
            </a:r>
          </a:p>
          <a:p>
            <a:pPr algn="just"/>
            <a:r>
              <a:rPr lang="en-US" b="0" dirty="0" smtClean="0"/>
              <a:t> always follows her chain of command, then communication will almost necessarily be slower.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3886200"/>
          </a:xfrm>
        </p:spPr>
        <p:txBody>
          <a:bodyPr/>
          <a:lstStyle/>
          <a:p>
            <a:pPr algn="just"/>
            <a:r>
              <a:rPr lang="en-US" sz="1900" dirty="0" smtClean="0"/>
              <a:t>The kinds of layers that Mayor Jing deals with in her organizational structure are everywhere in computer science. When a company like Intel or AMD designs the computer chip powering a computer or phone, that company also publishes an abstraction layer: a set of commands for controlling the chip. These commands are called </a:t>
            </a:r>
            <a:r>
              <a:rPr lang="en-US" sz="1900" i="1" dirty="0" smtClean="0"/>
              <a:t>assembly instructions </a:t>
            </a:r>
            <a:r>
              <a:rPr lang="en-US" sz="1900" dirty="0" smtClean="0"/>
              <a:t>or </a:t>
            </a:r>
            <a:r>
              <a:rPr lang="en-US" sz="1900" i="1" dirty="0" smtClean="0"/>
              <a:t>machine instructions</a:t>
            </a:r>
            <a:r>
              <a:rPr lang="en-US" sz="1900" dirty="0" smtClean="0"/>
              <a:t>.</a:t>
            </a:r>
          </a:p>
          <a:p>
            <a:pPr algn="just"/>
            <a:r>
              <a:rPr lang="en-US" sz="1900" dirty="0" smtClean="0"/>
              <a:t>You can create a program by writing machine instructions directly, but this is way too hard. It would be like Mayor Jing calling every employee to micromanage every detail of rescuing a cat from a tree or repairing a water pipe.</a:t>
            </a:r>
          </a:p>
          <a:p>
            <a:pPr algn="just"/>
            <a:r>
              <a:rPr lang="en-US" sz="1900" dirty="0" smtClean="0"/>
              <a:t>Instead of writing machine instructions, it's easier to write commands using a programming language that's easier to write and read. </a:t>
            </a:r>
            <a:r>
              <a:rPr lang="en-US" sz="1900" b="1" dirty="0" smtClean="0"/>
              <a:t>A process called </a:t>
            </a:r>
            <a:r>
              <a:rPr lang="en-US" sz="1900" b="1" i="1" dirty="0" smtClean="0"/>
              <a:t>compilation</a:t>
            </a:r>
            <a:r>
              <a:rPr lang="en-US" sz="1900" b="1" dirty="0" smtClean="0"/>
              <a:t> transforms the code you write into machine instructions</a:t>
            </a:r>
            <a:r>
              <a:rPr lang="en-US" sz="1900" dirty="0" smtClean="0"/>
              <a:t>. Those machine instructions then direct the chip, as the Fire Department's chief directs her subordinates</a:t>
            </a:r>
            <a:r>
              <a:rPr lang="en-US" sz="1800" dirty="0" smtClean="0"/>
              <a:t>.</a:t>
            </a:r>
          </a:p>
          <a:p>
            <a:pPr>
              <a:buNone/>
            </a:pPr>
            <a:endParaRPr lang="en-US" sz="2800" dirty="0"/>
          </a:p>
        </p:txBody>
      </p:sp>
      <p:pic>
        <p:nvPicPr>
          <p:cNvPr id="118786" name="Picture 2" descr="https://ds055uzetaobb.cloudfront.net/brioche/uploads/jWKiq5ptUFZ7OWmrXHRkDX-Course---Computer-Science-Essentials---Reillustration-842-29802-fL7xtC.png?width=1200"/>
          <p:cNvPicPr>
            <a:picLocks noChangeAspect="1" noChangeArrowheads="1"/>
          </p:cNvPicPr>
          <p:nvPr/>
        </p:nvPicPr>
        <p:blipFill>
          <a:blip r:embed="rId2" cstate="print"/>
          <a:srcRect/>
          <a:stretch>
            <a:fillRect/>
          </a:stretch>
        </p:blipFill>
        <p:spPr bwMode="auto">
          <a:xfrm>
            <a:off x="533400" y="4191000"/>
            <a:ext cx="7848600" cy="18288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334000"/>
          </a:xfrm>
        </p:spPr>
        <p:txBody>
          <a:bodyPr/>
          <a:lstStyle/>
          <a:p>
            <a:pPr algn="just"/>
            <a:r>
              <a:rPr lang="en-US" sz="2600" dirty="0" smtClean="0"/>
              <a:t>Computer systems and human systems do frequently have many layers. Many languages that are designed to be easier to use, like Python, don't ever turn the code you write into machine instructions. Instead, there is a second computer program, called an </a:t>
            </a:r>
            <a:r>
              <a:rPr lang="en-US" sz="2600" b="1" i="1" dirty="0" smtClean="0"/>
              <a:t>Interpreter</a:t>
            </a:r>
            <a:r>
              <a:rPr lang="en-US" sz="2600" dirty="0" smtClean="0"/>
              <a:t>, which is made up of machine instructions.</a:t>
            </a:r>
          </a:p>
          <a:p>
            <a:pPr algn="just"/>
            <a:r>
              <a:rPr lang="en-US" sz="2600" dirty="0" smtClean="0"/>
              <a:t>The program you write in Python is a bunch of Python instructions that the </a:t>
            </a:r>
            <a:r>
              <a:rPr lang="en-US" sz="2600" i="1" dirty="0" smtClean="0"/>
              <a:t>Python interpreter</a:t>
            </a:r>
            <a:r>
              <a:rPr lang="en-US" sz="2600" dirty="0" smtClean="0"/>
              <a:t> understands. </a:t>
            </a:r>
            <a:r>
              <a:rPr lang="en-US" sz="2600" b="1" dirty="0" smtClean="0"/>
              <a:t>The Python interpreter is a list of machine instructions that the </a:t>
            </a:r>
            <a:r>
              <a:rPr lang="en-US" sz="2600" b="1" i="1" dirty="0" smtClean="0"/>
              <a:t>machine</a:t>
            </a:r>
            <a:r>
              <a:rPr lang="en-US" sz="2600" b="1" dirty="0" smtClean="0"/>
              <a:t> understands</a:t>
            </a:r>
            <a:r>
              <a:rPr lang="en-US" sz="2600" dirty="0" smtClean="0"/>
              <a:t>. This is like the multi-level delegation where Mayor Jing and the firefighters don't ever talk directly but instead go through the fire chief.</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descr="https://ds055uzetaobb.cloudfront.net/brioche/uploads/jWKiq5ptUFZ7OWmrXHRkDX-Course---Computer-Science-Essentials---Reillustration-842-29803-MaRhsC.png?width=1500"/>
          <p:cNvPicPr>
            <a:picLocks noChangeAspect="1" noChangeArrowheads="1"/>
          </p:cNvPicPr>
          <p:nvPr/>
        </p:nvPicPr>
        <p:blipFill>
          <a:blip r:embed="rId2" cstate="print"/>
          <a:srcRect/>
          <a:stretch>
            <a:fillRect/>
          </a:stretch>
        </p:blipFill>
        <p:spPr bwMode="auto">
          <a:xfrm>
            <a:off x="381000" y="381001"/>
            <a:ext cx="8229601" cy="56388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096000"/>
          </a:xfrm>
        </p:spPr>
        <p:txBody>
          <a:bodyPr/>
          <a:lstStyle/>
          <a:p>
            <a:pPr algn="just"/>
            <a:r>
              <a:rPr lang="en-US" sz="2600" b="1" dirty="0" smtClean="0"/>
              <a:t>There is a cost to having our computer code run on top of Python</a:t>
            </a:r>
            <a:r>
              <a:rPr lang="en-US" sz="2600" dirty="0" smtClean="0"/>
              <a:t>, just as there is a cost to having Mayor Jing communicate with her firefighters through the head of the Fire Department. In both cases, </a:t>
            </a:r>
            <a:r>
              <a:rPr lang="en-US" sz="2600" b="1" dirty="0" smtClean="0"/>
              <a:t>the extra layer of communication slows things down.</a:t>
            </a:r>
          </a:p>
          <a:p>
            <a:pPr algn="just"/>
            <a:r>
              <a:rPr lang="en-US" sz="2600" dirty="0" smtClean="0"/>
              <a:t>If we write a program with Python, we may worry that our program would run faster if we'd written it in some other programming language. </a:t>
            </a:r>
            <a:r>
              <a:rPr lang="en-US" sz="2600" b="1" dirty="0" smtClean="0"/>
              <a:t>It's conceivable that our program would run </a:t>
            </a:r>
            <a:r>
              <a:rPr lang="en-US" sz="2600" b="1" i="1" dirty="0" smtClean="0"/>
              <a:t>even faster</a:t>
            </a:r>
            <a:r>
              <a:rPr lang="en-US" sz="2600" b="1" dirty="0" smtClean="0"/>
              <a:t> if we'd painstakingly written the machine instructions by hand instead of using a more human-friendly programming language</a:t>
            </a:r>
            <a:r>
              <a:rPr lang="en-US" sz="2600" dirty="0" smtClean="0"/>
              <a:t>. Perhaps our program would run </a:t>
            </a:r>
            <a:r>
              <a:rPr lang="en-US" sz="2600" i="1" dirty="0" smtClean="0"/>
              <a:t>faster still</a:t>
            </a:r>
            <a:r>
              <a:rPr lang="en-US" sz="2600" dirty="0" smtClean="0"/>
              <a:t> if we'd specifically designed the hardware's structure to solve the problem rather than relying on machine instructions!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096000"/>
          </a:xfrm>
        </p:spPr>
        <p:txBody>
          <a:bodyPr/>
          <a:lstStyle/>
          <a:p>
            <a:pPr algn="just"/>
            <a:r>
              <a:rPr lang="en-US" sz="2800" dirty="0" smtClean="0"/>
              <a:t>Each of these theoretically faster and more direct approaches is also more difficult and complicated. </a:t>
            </a:r>
            <a:r>
              <a:rPr lang="en-US" sz="2800" b="1" dirty="0" smtClean="0"/>
              <a:t>There's a resource tradeoff between the amount of time it takes for humans to solve a problem and the speed with which a computer can implement the human-designed solution.</a:t>
            </a:r>
          </a:p>
          <a:p>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pPr algn="ctr"/>
            <a:r>
              <a:rPr lang="en-US" sz="8000" b="1" dirty="0" smtClean="0"/>
              <a:t>Making Decisions</a:t>
            </a:r>
            <a:r>
              <a:rPr lang="en-US" b="1" cap="all" dirty="0" smtClean="0"/>
              <a:t/>
            </a:r>
            <a:br>
              <a:rPr lang="en-US" b="1" cap="all" dirty="0" smtClean="0"/>
            </a:br>
            <a:endParaRPr lang="en-US" dirty="0"/>
          </a:p>
        </p:txBody>
      </p:sp>
      <p:pic>
        <p:nvPicPr>
          <p:cNvPr id="4" name="Picture 3" descr="DM1.png"/>
          <p:cNvPicPr>
            <a:picLocks noChangeAspect="1"/>
          </p:cNvPicPr>
          <p:nvPr/>
        </p:nvPicPr>
        <p:blipFill>
          <a:blip r:embed="rId2" cstate="print"/>
          <a:stretch>
            <a:fillRect/>
          </a:stretch>
        </p:blipFill>
        <p:spPr>
          <a:xfrm>
            <a:off x="3200400" y="2895600"/>
            <a:ext cx="3048000" cy="304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096000"/>
          </a:xfrm>
        </p:spPr>
        <p:txBody>
          <a:bodyPr/>
          <a:lstStyle/>
          <a:p>
            <a:pPr algn="just"/>
            <a:r>
              <a:rPr lang="en-US" sz="2800" i="1" dirty="0" smtClean="0"/>
              <a:t>One of the most powerful problem-solving tools of computer science is abstraction</a:t>
            </a:r>
            <a:r>
              <a:rPr lang="en-US" sz="2800" dirty="0" smtClean="0"/>
              <a:t>. Abstraction isn't about solving a particular problem faster or with fewer resources. </a:t>
            </a:r>
          </a:p>
          <a:p>
            <a:pPr algn="just"/>
            <a:r>
              <a:rPr lang="en-US" sz="2800" dirty="0" smtClean="0"/>
              <a:t>Instead, </a:t>
            </a:r>
            <a:r>
              <a:rPr lang="en-US" sz="2800" i="1" dirty="0" smtClean="0"/>
              <a:t>the goal of abstraction is to allow us to arrange information more quickly and reliably in our heads and ignore irrelevant details</a:t>
            </a:r>
            <a:r>
              <a:rPr lang="en-US" sz="2800" dirty="0" smtClean="0"/>
              <a:t>. </a:t>
            </a:r>
          </a:p>
          <a:p>
            <a:pPr algn="just"/>
            <a:r>
              <a:rPr lang="en-US" sz="2800" dirty="0" smtClean="0"/>
              <a:t>The purpose of abstraction is largely for helping humans think, rather than helping computers work.</a:t>
            </a:r>
          </a:p>
          <a:p>
            <a:pPr algn="just"/>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19800"/>
          </a:xfrm>
        </p:spPr>
        <p:txBody>
          <a:bodyPr/>
          <a:lstStyle/>
          <a:p>
            <a:pPr algn="just"/>
            <a:r>
              <a:rPr lang="en-US" sz="2800" b="1" dirty="0" smtClean="0"/>
              <a:t>Computers can </a:t>
            </a:r>
            <a:r>
              <a:rPr lang="en-US" sz="2800" b="1" i="1" dirty="0" smtClean="0"/>
              <a:t>make decisions</a:t>
            </a:r>
            <a:r>
              <a:rPr lang="en-US" sz="2800" b="1" dirty="0" smtClean="0"/>
              <a:t>, and computers can do things </a:t>
            </a:r>
            <a:r>
              <a:rPr lang="en-US" sz="2800" b="1" i="1" dirty="0" smtClean="0"/>
              <a:t>very very </a:t>
            </a:r>
            <a:r>
              <a:rPr lang="en-US" sz="2800" b="1" dirty="0" smtClean="0"/>
              <a:t>fast. </a:t>
            </a:r>
            <a:r>
              <a:rPr lang="en-US" sz="2800" dirty="0" smtClean="0"/>
              <a:t>Right now, a computer is deciding what the solution to a mathematical equation is. Somewhere else, a computer is deciding whether to suspend someone's credit card to protect them from fraud, and another computer is deciding whether an image represents a stop sign or a bird.</a:t>
            </a:r>
          </a:p>
          <a:p>
            <a:pPr algn="just"/>
            <a:r>
              <a:rPr lang="en-US" sz="2800" b="1" dirty="0" smtClean="0"/>
              <a:t>An important part of computer science is understanding how computers can make </a:t>
            </a:r>
            <a:r>
              <a:rPr lang="en-US" sz="2800" b="1" i="1" dirty="0" smtClean="0"/>
              <a:t>the right decisions</a:t>
            </a:r>
            <a:r>
              <a:rPr lang="en-US" sz="2800" b="1" dirty="0" smtClean="0"/>
              <a:t>, or at least pretty good ones.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19800"/>
          </a:xfrm>
        </p:spPr>
        <p:txBody>
          <a:bodyPr/>
          <a:lstStyle/>
          <a:p>
            <a:pPr algn="just"/>
            <a:r>
              <a:rPr lang="en-US" sz="2800" dirty="0" smtClean="0"/>
              <a:t>One of the ways computers (and sometimes humans) make decisions is with a structure called a </a:t>
            </a:r>
            <a:r>
              <a:rPr lang="en-US" sz="2800" b="1" i="1" dirty="0" smtClean="0"/>
              <a:t>decision tree</a:t>
            </a:r>
            <a:r>
              <a:rPr lang="en-US" sz="2800" b="1" dirty="0" smtClean="0"/>
              <a:t>. </a:t>
            </a:r>
            <a:r>
              <a:rPr lang="en-US" sz="2800" dirty="0" smtClean="0"/>
              <a:t>Decision trees encode a series of simple yes-or-no questions that you can follow in order to answer a </a:t>
            </a:r>
            <a:r>
              <a:rPr lang="en-US" sz="2800" b="1" dirty="0" smtClean="0"/>
              <a:t>more complex question</a:t>
            </a:r>
            <a:r>
              <a:rPr lang="en-US" sz="2800" dirty="0" smtClean="0"/>
              <a:t>. Here is a silly decision tree that helps you decide which of eight different creatures you're dealing with:</a:t>
            </a:r>
          </a:p>
          <a:p>
            <a:pPr algn="just">
              <a:buNone/>
            </a:pPr>
            <a:r>
              <a:rPr lang="en-US" dirty="0" smtClean="0"/>
              <a:t/>
            </a:r>
            <a:br>
              <a:rPr lang="en-US" dirty="0" smtClean="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DM2.png"/>
          <p:cNvPicPr>
            <a:picLocks noChangeAspect="1"/>
          </p:cNvPicPr>
          <p:nvPr/>
        </p:nvPicPr>
        <p:blipFill>
          <a:blip r:embed="rId2" cstate="print"/>
          <a:stretch>
            <a:fillRect/>
          </a:stretch>
        </p:blipFill>
        <p:spPr>
          <a:xfrm>
            <a:off x="0" y="0"/>
            <a:ext cx="8839200"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19800"/>
          </a:xfrm>
        </p:spPr>
        <p:txBody>
          <a:bodyPr/>
          <a:lstStyle/>
          <a:p>
            <a:pPr algn="just"/>
            <a:r>
              <a:rPr lang="en-US" dirty="0" smtClean="0"/>
              <a:t>If a computer were using this diagram while looking at a creature that happened to be an adult blue whale, the computer would start at the top box, the </a:t>
            </a:r>
            <a:r>
              <a:rPr lang="en-US" b="1" i="1" dirty="0" smtClean="0"/>
              <a:t>root</a:t>
            </a:r>
            <a:r>
              <a:rPr lang="en-US" dirty="0" smtClean="0"/>
              <a:t> of the decision tree. The computer would ask whether the creature was smaller than a bicycle. The answer is definitely </a:t>
            </a:r>
            <a:r>
              <a:rPr lang="en-US" i="1" dirty="0" smtClean="0"/>
              <a:t>no</a:t>
            </a:r>
            <a:r>
              <a:rPr lang="en-US" dirty="0" smtClean="0"/>
              <a:t>, a blue whale is not smaller than a bicycle.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19800"/>
          </a:xfrm>
        </p:spPr>
        <p:txBody>
          <a:bodyPr/>
          <a:lstStyle/>
          <a:p>
            <a:pPr algn="just"/>
            <a:r>
              <a:rPr lang="en-US" dirty="0" smtClean="0"/>
              <a:t>Next, the computer would follow the "no" path, the arrow that goes to the right. The next box contains the question "Does it swim?" The answer to that is definitely "yes," blue whales swim. So the computer would continue down the "yes" path, which is the arrow that goes straight down. The computer then correctly concludes that it's looking at a blue whale.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M3.png"/>
          <p:cNvPicPr>
            <a:picLocks noGrp="1" noChangeAspect="1"/>
          </p:cNvPicPr>
          <p:nvPr>
            <p:ph idx="1"/>
          </p:nvPr>
        </p:nvPicPr>
        <p:blipFill>
          <a:blip r:embed="rId2" cstate="print"/>
          <a:stretch>
            <a:fillRect/>
          </a:stretch>
        </p:blipFill>
        <p:spPr>
          <a:xfrm>
            <a:off x="0" y="0"/>
            <a:ext cx="8686800" cy="68580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990600"/>
          </a:xfrm>
        </p:spPr>
        <p:txBody>
          <a:bodyPr/>
          <a:lstStyle/>
          <a:p>
            <a:pPr algn="just"/>
            <a:r>
              <a:rPr lang="en-US" sz="2400" dirty="0" smtClean="0"/>
              <a:t>A computer is using this decision tree. Which of the listed creatures will require the computer to ask the </a:t>
            </a:r>
            <a:r>
              <a:rPr lang="en-US" sz="2400" b="1" i="1" dirty="0" smtClean="0"/>
              <a:t>most</a:t>
            </a:r>
            <a:r>
              <a:rPr lang="en-US" sz="2400" b="1" dirty="0" smtClean="0"/>
              <a:t> questions</a:t>
            </a:r>
            <a:r>
              <a:rPr lang="en-US" sz="2400" dirty="0" smtClean="0"/>
              <a:t>?</a:t>
            </a:r>
            <a:endParaRPr lang="en-US" sz="2400" dirty="0"/>
          </a:p>
        </p:txBody>
      </p:sp>
      <p:pic>
        <p:nvPicPr>
          <p:cNvPr id="5" name="Picture 4" descr="DM4.png"/>
          <p:cNvPicPr>
            <a:picLocks noChangeAspect="1"/>
          </p:cNvPicPr>
          <p:nvPr/>
        </p:nvPicPr>
        <p:blipFill>
          <a:blip r:embed="rId2" cstate="print"/>
          <a:stretch>
            <a:fillRect/>
          </a:stretch>
        </p:blipFill>
        <p:spPr>
          <a:xfrm>
            <a:off x="2895600" y="1371600"/>
            <a:ext cx="6248400" cy="5486400"/>
          </a:xfrm>
          <a:prstGeom prst="rect">
            <a:avLst/>
          </a:prstGeom>
        </p:spPr>
      </p:pic>
      <p:pic>
        <p:nvPicPr>
          <p:cNvPr id="6" name="Picture 5" descr="DM5.png"/>
          <p:cNvPicPr>
            <a:picLocks noChangeAspect="1"/>
          </p:cNvPicPr>
          <p:nvPr/>
        </p:nvPicPr>
        <p:blipFill>
          <a:blip r:embed="rId3" cstate="print"/>
          <a:stretch>
            <a:fillRect/>
          </a:stretch>
        </p:blipFill>
        <p:spPr>
          <a:xfrm>
            <a:off x="762000" y="2362200"/>
            <a:ext cx="1928254" cy="26670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15000"/>
          </a:xfrm>
        </p:spPr>
        <p:txBody>
          <a:bodyPr/>
          <a:lstStyle/>
          <a:p>
            <a:pPr algn="just"/>
            <a:r>
              <a:rPr lang="en-US" sz="3600" dirty="0" smtClean="0"/>
              <a:t>A computer scientist can use this decision tree to write a simple face recognizer. The computer scientist first writes three simpler tests to detect glasses, long hair, and smiling. The decision tree organizes these simple tests, allowing a computer to distinguish between all the faces.</a:t>
            </a:r>
          </a:p>
          <a:p>
            <a:pPr algn="just"/>
            <a:r>
              <a:rPr lang="en-US" sz="3600" b="1" dirty="0" smtClean="0"/>
              <a:t>The first question at the very top of the decision tree is an especially important one.</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05800" cy="2819400"/>
          </a:xfrm>
        </p:spPr>
        <p:txBody>
          <a:bodyPr/>
          <a:lstStyle/>
          <a:p>
            <a:pPr algn="just"/>
            <a:r>
              <a:rPr lang="en-US" dirty="0" smtClean="0"/>
              <a:t>Imagine that you want to make a decision tree to distinguish the four faces above. If you want the root of the decision tree to split the faces into two groups of two, which of these questions should you ask?</a:t>
            </a:r>
            <a:endParaRPr lang="en-US" dirty="0"/>
          </a:p>
        </p:txBody>
      </p:sp>
      <p:pic>
        <p:nvPicPr>
          <p:cNvPr id="4" name="Picture 3" descr="DM6.png"/>
          <p:cNvPicPr>
            <a:picLocks noChangeAspect="1"/>
          </p:cNvPicPr>
          <p:nvPr/>
        </p:nvPicPr>
        <p:blipFill>
          <a:blip r:embed="rId2" cstate="print"/>
          <a:stretch>
            <a:fillRect/>
          </a:stretch>
        </p:blipFill>
        <p:spPr>
          <a:xfrm>
            <a:off x="0" y="2819400"/>
            <a:ext cx="6096000" cy="2057400"/>
          </a:xfrm>
          <a:prstGeom prst="rect">
            <a:avLst/>
          </a:prstGeom>
        </p:spPr>
      </p:pic>
      <p:pic>
        <p:nvPicPr>
          <p:cNvPr id="5" name="Picture 4" descr="DM7.png"/>
          <p:cNvPicPr>
            <a:picLocks noChangeAspect="1"/>
          </p:cNvPicPr>
          <p:nvPr/>
        </p:nvPicPr>
        <p:blipFill>
          <a:blip r:embed="rId3" cstate="print"/>
          <a:stretch>
            <a:fillRect/>
          </a:stretch>
        </p:blipFill>
        <p:spPr>
          <a:xfrm>
            <a:off x="6019800" y="2590800"/>
            <a:ext cx="3124200" cy="325714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1981200"/>
          </a:xfrm>
        </p:spPr>
        <p:txBody>
          <a:bodyPr/>
          <a:lstStyle/>
          <a:p>
            <a:pPr algn="just"/>
            <a:r>
              <a:rPr lang="en-US" sz="2800" dirty="0" smtClean="0"/>
              <a:t>The first question in your decision tree will split the faces into two distinct groups. What is a single question that you could ask of </a:t>
            </a:r>
            <a:r>
              <a:rPr lang="en-US" sz="2800" b="1" i="1" dirty="0" smtClean="0"/>
              <a:t>both</a:t>
            </a:r>
            <a:r>
              <a:rPr lang="en-US" sz="2800" dirty="0" smtClean="0"/>
              <a:t> groups of two in order to identify any single face?</a:t>
            </a:r>
            <a:endParaRPr lang="en-US" sz="2800" dirty="0"/>
          </a:p>
        </p:txBody>
      </p:sp>
      <p:pic>
        <p:nvPicPr>
          <p:cNvPr id="4" name="Picture 3" descr="DM8.png"/>
          <p:cNvPicPr>
            <a:picLocks noChangeAspect="1"/>
          </p:cNvPicPr>
          <p:nvPr/>
        </p:nvPicPr>
        <p:blipFill>
          <a:blip r:embed="rId2" cstate="print"/>
          <a:stretch>
            <a:fillRect/>
          </a:stretch>
        </p:blipFill>
        <p:spPr>
          <a:xfrm>
            <a:off x="0" y="2514600"/>
            <a:ext cx="5638800" cy="1981200"/>
          </a:xfrm>
          <a:prstGeom prst="rect">
            <a:avLst/>
          </a:prstGeom>
        </p:spPr>
      </p:pic>
      <p:pic>
        <p:nvPicPr>
          <p:cNvPr id="1026" name="Picture 2"/>
          <p:cNvPicPr>
            <a:picLocks noChangeAspect="1" noChangeArrowheads="1"/>
          </p:cNvPicPr>
          <p:nvPr/>
        </p:nvPicPr>
        <p:blipFill>
          <a:blip r:embed="rId3" cstate="print"/>
          <a:srcRect/>
          <a:stretch>
            <a:fillRect/>
          </a:stretch>
        </p:blipFill>
        <p:spPr bwMode="auto">
          <a:xfrm>
            <a:off x="5715000" y="2438400"/>
            <a:ext cx="3048000" cy="3352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1066800"/>
          </a:xfrm>
        </p:spPr>
        <p:txBody>
          <a:bodyPr/>
          <a:lstStyle/>
          <a:p>
            <a:r>
              <a:rPr lang="en-US" sz="2800" dirty="0" smtClean="0"/>
              <a:t>We'll look at abstraction with the help of Jing, the mayor of a small city.</a:t>
            </a:r>
            <a:endParaRPr lang="en-US" sz="2800" dirty="0"/>
          </a:p>
        </p:txBody>
      </p:sp>
      <p:pic>
        <p:nvPicPr>
          <p:cNvPr id="5122" name="Picture 2" descr="https://ds055uzetaobb.cloudfront.net/brioche/uploads/jWKiq5ptUFZ7OWmrXHRkDX-Course---Computer-Science-Essentials---Reillustration-842-29799-1mmEf3.png?width=1200"/>
          <p:cNvPicPr>
            <a:picLocks noChangeAspect="1" noChangeArrowheads="1"/>
          </p:cNvPicPr>
          <p:nvPr/>
        </p:nvPicPr>
        <p:blipFill>
          <a:blip r:embed="rId2" cstate="print"/>
          <a:srcRect/>
          <a:stretch>
            <a:fillRect/>
          </a:stretch>
        </p:blipFill>
        <p:spPr bwMode="auto">
          <a:xfrm>
            <a:off x="304800" y="228600"/>
            <a:ext cx="9067800" cy="6267451"/>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2362200"/>
          </a:xfrm>
        </p:spPr>
        <p:txBody>
          <a:bodyPr/>
          <a:lstStyle/>
          <a:p>
            <a:pPr algn="just"/>
            <a:r>
              <a:rPr lang="en-US" sz="2400" dirty="0" smtClean="0"/>
              <a:t>None of the choices you were given were able to further split up both of the groups of two faces. You can nevertheless make a decision tree that distinguishes all four faces, because the tree can ask a </a:t>
            </a:r>
            <a:r>
              <a:rPr lang="en-US" sz="2400" b="1" i="1" dirty="0" smtClean="0"/>
              <a:t>different</a:t>
            </a:r>
            <a:r>
              <a:rPr lang="en-US" sz="2400" b="1" dirty="0" smtClean="0"/>
              <a:t> </a:t>
            </a:r>
            <a:r>
              <a:rPr lang="en-US" sz="2400" dirty="0" smtClean="0"/>
              <a:t>follow-up question based on the answer to the first question. This flexibility makes decision trees quite powerful.</a:t>
            </a:r>
            <a:endParaRPr lang="en-US" sz="2400" dirty="0"/>
          </a:p>
        </p:txBody>
      </p:sp>
      <p:pic>
        <p:nvPicPr>
          <p:cNvPr id="4" name="Picture 3" descr="DM9.png"/>
          <p:cNvPicPr>
            <a:picLocks noChangeAspect="1"/>
          </p:cNvPicPr>
          <p:nvPr/>
        </p:nvPicPr>
        <p:blipFill>
          <a:blip r:embed="rId2" cstate="print"/>
          <a:stretch>
            <a:fillRect/>
          </a:stretch>
        </p:blipFill>
        <p:spPr>
          <a:xfrm>
            <a:off x="285750" y="2971800"/>
            <a:ext cx="8572500" cy="3886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305800" cy="1066800"/>
          </a:xfrm>
        </p:spPr>
        <p:txBody>
          <a:bodyPr/>
          <a:lstStyle/>
          <a:p>
            <a:pPr algn="just"/>
            <a:r>
              <a:rPr lang="en-US" sz="2000" dirty="0" smtClean="0"/>
              <a:t>The </a:t>
            </a:r>
            <a:r>
              <a:rPr lang="en-US" sz="2000" b="1" i="1" dirty="0" smtClean="0"/>
              <a:t>shape</a:t>
            </a:r>
            <a:r>
              <a:rPr lang="en-US" sz="2000" dirty="0" smtClean="0"/>
              <a:t> of a decision tree can make a big difference in what happens when you use it. If your computer program is using this decision tree, how many questions, on average, will the computer program need to ask and answer in order to distinguish a random face?</a:t>
            </a:r>
          </a:p>
        </p:txBody>
      </p:sp>
      <p:pic>
        <p:nvPicPr>
          <p:cNvPr id="4" name="Picture 3" descr="DM10.png"/>
          <p:cNvPicPr>
            <a:picLocks noChangeAspect="1"/>
          </p:cNvPicPr>
          <p:nvPr/>
        </p:nvPicPr>
        <p:blipFill>
          <a:blip r:embed="rId2" cstate="print"/>
          <a:stretch>
            <a:fillRect/>
          </a:stretch>
        </p:blipFill>
        <p:spPr>
          <a:xfrm>
            <a:off x="685800" y="1676400"/>
            <a:ext cx="7848600" cy="4953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M11.png"/>
          <p:cNvPicPr>
            <a:picLocks noGrp="1" noChangeAspect="1"/>
          </p:cNvPicPr>
          <p:nvPr>
            <p:ph idx="1"/>
          </p:nvPr>
        </p:nvPicPr>
        <p:blipFill>
          <a:blip r:embed="rId2" cstate="print"/>
          <a:stretch>
            <a:fillRect/>
          </a:stretch>
        </p:blipFill>
        <p:spPr>
          <a:xfrm>
            <a:off x="2667000" y="152400"/>
            <a:ext cx="5638800" cy="5638800"/>
          </a:xfrm>
        </p:spPr>
      </p:pic>
      <p:sp>
        <p:nvSpPr>
          <p:cNvPr id="5" name="TextBox 4"/>
          <p:cNvSpPr txBox="1"/>
          <p:nvPr/>
        </p:nvSpPr>
        <p:spPr>
          <a:xfrm>
            <a:off x="283045" y="609600"/>
            <a:ext cx="2383955" cy="5016758"/>
          </a:xfrm>
          <a:prstGeom prst="rect">
            <a:avLst/>
          </a:prstGeom>
          <a:noFill/>
        </p:spPr>
        <p:txBody>
          <a:bodyPr wrap="square" rtlCol="0">
            <a:spAutoFit/>
          </a:bodyPr>
          <a:lstStyle/>
          <a:p>
            <a:pPr algn="just"/>
            <a:r>
              <a:rPr lang="en-US" b="0" dirty="0" smtClean="0"/>
              <a:t>The decision tree from the previous page distinguishes between eight faces with exactly three questions.</a:t>
            </a:r>
          </a:p>
          <a:p>
            <a:pPr algn="just"/>
            <a:r>
              <a:rPr lang="en-US" b="0" dirty="0" smtClean="0"/>
              <a:t>This decision tree </a:t>
            </a:r>
          </a:p>
          <a:p>
            <a:pPr algn="just"/>
            <a:r>
              <a:rPr lang="en-US" b="0" dirty="0" smtClean="0"/>
              <a:t>Distinguishes between the exact same set of eight faces; however, it takes an average of </a:t>
            </a:r>
          </a:p>
          <a:p>
            <a:pPr algn="just"/>
            <a:r>
              <a:rPr lang="en-US" b="0" dirty="0" smtClean="0"/>
              <a:t>4 3/8​ questions to identify a random face with this decision tree.</a:t>
            </a:r>
            <a:endParaRPr lang="en-US" b="0" dirty="0"/>
          </a:p>
        </p:txBody>
      </p:sp>
      <p:pic>
        <p:nvPicPr>
          <p:cNvPr id="2050" name="Picture 2"/>
          <p:cNvPicPr>
            <a:picLocks noChangeAspect="1" noChangeArrowheads="1"/>
          </p:cNvPicPr>
          <p:nvPr/>
        </p:nvPicPr>
        <p:blipFill>
          <a:blip r:embed="rId3" cstate="print"/>
          <a:srcRect/>
          <a:stretch>
            <a:fillRect/>
          </a:stretch>
        </p:blipFill>
        <p:spPr bwMode="auto">
          <a:xfrm>
            <a:off x="7848600" y="152400"/>
            <a:ext cx="1295400" cy="1828800"/>
          </a:xfrm>
          <a:prstGeom prst="rect">
            <a:avLst/>
          </a:prstGeom>
          <a:noFill/>
          <a:ln w="9525">
            <a:noFill/>
            <a:miter lim="800000"/>
            <a:headEnd/>
            <a:tailEnd/>
          </a:ln>
        </p:spPr>
      </p:pic>
      <p:sp>
        <p:nvSpPr>
          <p:cNvPr id="6" name="TextBox 5"/>
          <p:cNvSpPr txBox="1"/>
          <p:nvPr/>
        </p:nvSpPr>
        <p:spPr>
          <a:xfrm>
            <a:off x="4328133" y="0"/>
            <a:ext cx="3592843" cy="1015663"/>
          </a:xfrm>
          <a:prstGeom prst="rect">
            <a:avLst/>
          </a:prstGeom>
          <a:noFill/>
        </p:spPr>
        <p:txBody>
          <a:bodyPr wrap="none" rtlCol="0">
            <a:spAutoFit/>
          </a:bodyPr>
          <a:lstStyle/>
          <a:p>
            <a:pPr algn="just"/>
            <a:r>
              <a:rPr lang="en-US" dirty="0" smtClean="0"/>
              <a:t>How many of the faces take</a:t>
            </a:r>
          </a:p>
          <a:p>
            <a:pPr algn="just"/>
            <a:r>
              <a:rPr lang="en-US" dirty="0" smtClean="0"/>
              <a:t> </a:t>
            </a:r>
            <a:r>
              <a:rPr lang="en-US" i="1" dirty="0" smtClean="0"/>
              <a:t>more</a:t>
            </a:r>
            <a:r>
              <a:rPr lang="en-US" dirty="0" smtClean="0"/>
              <a:t> than three questions to </a:t>
            </a:r>
          </a:p>
          <a:p>
            <a:pPr algn="just"/>
            <a:r>
              <a:rPr lang="en-US" dirty="0" smtClean="0"/>
              <a:t>identify with this decision tree?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1371600"/>
          </a:xfrm>
        </p:spPr>
        <p:txBody>
          <a:bodyPr/>
          <a:lstStyle/>
          <a:p>
            <a:pPr algn="just"/>
            <a:r>
              <a:rPr lang="en-US" sz="2800" dirty="0" smtClean="0"/>
              <a:t>This decision tree distinguishes six faces. Which face will be chosen if the decision tree is used to identify this different face:</a:t>
            </a:r>
            <a:endParaRPr lang="en-US" sz="2800" dirty="0"/>
          </a:p>
        </p:txBody>
      </p:sp>
      <p:pic>
        <p:nvPicPr>
          <p:cNvPr id="4" name="Picture 3" descr="DM12.png"/>
          <p:cNvPicPr>
            <a:picLocks noChangeAspect="1"/>
          </p:cNvPicPr>
          <p:nvPr/>
        </p:nvPicPr>
        <p:blipFill>
          <a:blip r:embed="rId2" cstate="print"/>
          <a:stretch>
            <a:fillRect/>
          </a:stretch>
        </p:blipFill>
        <p:spPr>
          <a:xfrm>
            <a:off x="762000" y="2971800"/>
            <a:ext cx="8018097" cy="3886200"/>
          </a:xfrm>
          <a:prstGeom prst="rect">
            <a:avLst/>
          </a:prstGeom>
        </p:spPr>
      </p:pic>
      <p:pic>
        <p:nvPicPr>
          <p:cNvPr id="5" name="Picture 4" descr="DM13.png"/>
          <p:cNvPicPr>
            <a:picLocks noChangeAspect="1"/>
          </p:cNvPicPr>
          <p:nvPr/>
        </p:nvPicPr>
        <p:blipFill>
          <a:blip r:embed="rId3" cstate="print"/>
          <a:stretch>
            <a:fillRect/>
          </a:stretch>
        </p:blipFill>
        <p:spPr>
          <a:xfrm>
            <a:off x="5257800" y="1447800"/>
            <a:ext cx="2286000" cy="2286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M14.png"/>
          <p:cNvPicPr>
            <a:picLocks noGrp="1" noChangeAspect="1"/>
          </p:cNvPicPr>
          <p:nvPr>
            <p:ph idx="1"/>
          </p:nvPr>
        </p:nvPicPr>
        <p:blipFill>
          <a:blip r:embed="rId2" cstate="print"/>
          <a:stretch>
            <a:fillRect/>
          </a:stretch>
        </p:blipFill>
        <p:spPr>
          <a:xfrm>
            <a:off x="457200" y="304800"/>
            <a:ext cx="8229600" cy="6324600"/>
          </a:xfrm>
        </p:spPr>
      </p:pic>
      <p:sp>
        <p:nvSpPr>
          <p:cNvPr id="6" name="TextBox 5"/>
          <p:cNvSpPr txBox="1"/>
          <p:nvPr/>
        </p:nvSpPr>
        <p:spPr>
          <a:xfrm>
            <a:off x="762000" y="2362200"/>
            <a:ext cx="184731" cy="400110"/>
          </a:xfrm>
          <a:prstGeom prst="rect">
            <a:avLst/>
          </a:prstGeom>
          <a:noFill/>
        </p:spPr>
        <p:txBody>
          <a:bodyPr wrap="none" rtlCol="0">
            <a:spAutoFit/>
          </a:bodyPr>
          <a:lstStyle/>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19800"/>
          </a:xfrm>
        </p:spPr>
        <p:txBody>
          <a:bodyPr/>
          <a:lstStyle/>
          <a:p>
            <a:pPr algn="just"/>
            <a:r>
              <a:rPr lang="en-US" sz="2800" dirty="0" smtClean="0"/>
              <a:t>The decision tree on the previous page did not do a very good job classifying this face. These faces are almost as different as they can be! One reason that the decision tree failed so badly was that the first few questions focused on hair color and the decision tree contained no faces with blond hair. </a:t>
            </a:r>
            <a:r>
              <a:rPr lang="en-US" sz="2800" b="1" i="1" dirty="0" smtClean="0"/>
              <a:t>The lack of blond-haired faces in the decision tree made it easier to badly misclassify a blond-haired face.</a:t>
            </a:r>
            <a:endParaRPr lang="en-US" sz="2800" b="1" dirty="0" smtClean="0"/>
          </a:p>
          <a:p>
            <a:pPr algn="just"/>
            <a:r>
              <a:rPr lang="en-US" sz="2800" dirty="0" smtClean="0"/>
              <a:t>This was a simple example, but if you pay attention to the news, you'll see many real-world examples of exactly the same kind of failure.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486400"/>
          </a:xfrm>
        </p:spPr>
        <p:txBody>
          <a:bodyPr/>
          <a:lstStyle/>
          <a:p>
            <a:pPr algn="just"/>
            <a:r>
              <a:rPr lang="en-US" sz="2400" dirty="0" smtClean="0"/>
              <a:t>It can be funny when computers make mistakes because they were designed with limited information. For example, computer programs designed to identify pictures sometimes "hallucinate" sheep in every field. This is because the computer programs are designed based on a bunch of pictures taken by people on vacation. The pictures of fields taken by people on vacation mostly also contain sheep.</a:t>
            </a:r>
          </a:p>
          <a:p>
            <a:pPr algn="just"/>
            <a:r>
              <a:rPr lang="en-US" sz="2400" b="1" dirty="0" smtClean="0"/>
              <a:t>Other cases of computers failing to make good decisions are more worrying. Many computer programs that do real-life facial recognition don't work well for people with darker skin. This can happen when the facial recognition program is designed around a bunch of pictures the designers had easy access to, and those pictures mostly contained white people.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19800"/>
          </a:xfrm>
        </p:spPr>
        <p:txBody>
          <a:bodyPr/>
          <a:lstStyle/>
          <a:p>
            <a:pPr algn="just"/>
            <a:r>
              <a:rPr lang="en-US" sz="2600" dirty="0" smtClean="0"/>
              <a:t>Decision trees are useful tools for computer scientists. They turn simple yes-or-no decisions into more complex decisions involving many different options. Computers are often better at answering simple yes-or-no questions, so decision trees help computers manage more complexity.</a:t>
            </a:r>
          </a:p>
          <a:p>
            <a:pPr algn="just"/>
            <a:r>
              <a:rPr lang="en-US" sz="2600" b="1" dirty="0" smtClean="0"/>
              <a:t>Some computer scientists use decision trees designed by human experts to help computers make smarter choices. Other computer scientists use computer programs that do machine learning in order to create the best decision trees for solving a new problem. When you're using decision trees, the order of questions can make a big difference in the number of questions you have to ask.</a:t>
            </a:r>
            <a:r>
              <a:rPr lang="en-US" sz="2800" b="1" dirty="0" smtClean="0"/>
              <a:t/>
            </a:r>
            <a:br>
              <a:rPr lang="en-US" sz="2800" b="1" dirty="0" smtClean="0"/>
            </a:br>
            <a:endParaRPr lang="en-US" sz="28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1524000"/>
          </a:xfrm>
        </p:spPr>
        <p:txBody>
          <a:bodyPr/>
          <a:lstStyle/>
          <a:p>
            <a:pPr algn="just"/>
            <a:r>
              <a:rPr lang="en-US" sz="2800" dirty="0" smtClean="0"/>
              <a:t>Decision trees </a:t>
            </a:r>
            <a:r>
              <a:rPr lang="en-US" sz="2800" i="1" dirty="0" smtClean="0"/>
              <a:t>aren't</a:t>
            </a:r>
            <a:r>
              <a:rPr lang="en-US" sz="2800" dirty="0" smtClean="0"/>
              <a:t> the right tool for every problem. For example, how would you use a decision tree to sort a </a:t>
            </a:r>
            <a:r>
              <a:rPr lang="en-US" sz="2800" b="1" dirty="0" smtClean="0"/>
              <a:t>deck of cards</a:t>
            </a:r>
            <a:r>
              <a:rPr lang="en-US" sz="2800" dirty="0" smtClean="0"/>
              <a:t>?</a:t>
            </a:r>
            <a:endParaRPr lang="en-US" sz="2800" dirty="0"/>
          </a:p>
        </p:txBody>
      </p:sp>
      <p:pic>
        <p:nvPicPr>
          <p:cNvPr id="4" name="Picture 3" descr="DM15.png"/>
          <p:cNvPicPr>
            <a:picLocks noChangeAspect="1"/>
          </p:cNvPicPr>
          <p:nvPr/>
        </p:nvPicPr>
        <p:blipFill>
          <a:blip r:embed="rId2" cstate="print"/>
          <a:stretch>
            <a:fillRect/>
          </a:stretch>
        </p:blipFill>
        <p:spPr>
          <a:xfrm>
            <a:off x="0" y="2057400"/>
            <a:ext cx="9144000" cy="46482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AppData\Local\Microsoft\Windows\Temporary Internet Files\Content.IE5\M4U1N1OZ\85354-text-question-blog-questions-logo-any[1].png"/>
          <p:cNvPicPr>
            <a:picLocks noGrp="1" noChangeAspect="1" noChangeArrowheads="1"/>
          </p:cNvPicPr>
          <p:nvPr>
            <p:ph sz="quarter" idx="1"/>
          </p:nvPr>
        </p:nvPicPr>
        <p:blipFill>
          <a:blip r:embed="rId2" cstate="print"/>
          <a:srcRect/>
          <a:stretch>
            <a:fillRect/>
          </a:stretch>
        </p:blipFill>
        <p:spPr bwMode="auto">
          <a:xfrm>
            <a:off x="685800" y="304800"/>
            <a:ext cx="7772400" cy="582136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1828800"/>
          </a:xfrm>
        </p:spPr>
        <p:txBody>
          <a:bodyPr/>
          <a:lstStyle/>
          <a:p>
            <a:pPr algn="just"/>
            <a:r>
              <a:rPr lang="en-US" sz="2800" dirty="0" smtClean="0"/>
              <a:t>A city government is made of dozens, hundreds, or even thousands of people who have their own roles, who help the city in their own ways, and whose responsibilities may overlap with one another.</a:t>
            </a:r>
            <a:endParaRPr lang="en-US" sz="2800" dirty="0"/>
          </a:p>
        </p:txBody>
      </p:sp>
      <p:pic>
        <p:nvPicPr>
          <p:cNvPr id="4098" name="Picture 2" descr="https://ds055uzetaobb.cloudfront.net/brioche/uploads/jWKiq5ptUFZ7OWmrXHRkDX-Course---Computer-Science-Essentials---Reillustration-842-22561-dcfJrs.png?width=1200"/>
          <p:cNvPicPr>
            <a:picLocks noChangeAspect="1" noChangeArrowheads="1"/>
          </p:cNvPicPr>
          <p:nvPr/>
        </p:nvPicPr>
        <p:blipFill>
          <a:blip r:embed="rId2" cstate="print"/>
          <a:srcRect/>
          <a:stretch>
            <a:fillRect/>
          </a:stretch>
        </p:blipFill>
        <p:spPr bwMode="auto">
          <a:xfrm>
            <a:off x="762000" y="2209800"/>
            <a:ext cx="7467600" cy="3810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305800" cy="2514600"/>
          </a:xfrm>
        </p:spPr>
        <p:txBody>
          <a:bodyPr/>
          <a:lstStyle/>
          <a:p>
            <a:pPr algn="just"/>
            <a:r>
              <a:rPr lang="en-US" sz="2800" dirty="0" smtClean="0"/>
              <a:t>In a very small town, Mayor Jing might be able to keep track of a dozen or so people's overlapping job descriptions, with everyone reporting directly to the mayor.</a:t>
            </a:r>
          </a:p>
          <a:p>
            <a:pPr algn="just"/>
            <a:r>
              <a:rPr lang="en-US" sz="2800" dirty="0" smtClean="0"/>
              <a:t>In a city with hundreds or thousands of employees, this approach will certainly run into problems. What could go wrong?</a:t>
            </a:r>
          </a:p>
          <a:p>
            <a:pPr>
              <a:buNone/>
            </a:pPr>
            <a:endParaRPr lang="en-US" sz="2800" dirty="0"/>
          </a:p>
        </p:txBody>
      </p:sp>
      <p:pic>
        <p:nvPicPr>
          <p:cNvPr id="3073" name="Picture 1"/>
          <p:cNvPicPr>
            <a:picLocks noChangeAspect="1" noChangeArrowheads="1"/>
          </p:cNvPicPr>
          <p:nvPr/>
        </p:nvPicPr>
        <p:blipFill>
          <a:blip r:embed="rId2" cstate="print"/>
          <a:srcRect/>
          <a:stretch>
            <a:fillRect/>
          </a:stretch>
        </p:blipFill>
        <p:spPr bwMode="auto">
          <a:xfrm>
            <a:off x="3657600" y="2895600"/>
            <a:ext cx="2533650" cy="2971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096000"/>
          </a:xfrm>
        </p:spPr>
        <p:txBody>
          <a:bodyPr/>
          <a:lstStyle/>
          <a:p>
            <a:pPr algn="just"/>
            <a:r>
              <a:rPr lang="en-US" sz="2800" dirty="0" smtClean="0"/>
              <a:t>Correct answer: </a:t>
            </a:r>
            <a:r>
              <a:rPr lang="en-US" sz="2800" b="1" dirty="0" smtClean="0"/>
              <a:t>Both of these.</a:t>
            </a:r>
            <a:endParaRPr lang="en-US" sz="2800" dirty="0" smtClean="0"/>
          </a:p>
          <a:p>
            <a:pPr algn="just"/>
            <a:r>
              <a:rPr lang="en-US" sz="2800" dirty="0" smtClean="0"/>
              <a:t>All of the downsides mentioned are potential problems. With more and more employees, Mayor Jing will need to start spending an increasing portion of her time “micromanaging” her many employees.</a:t>
            </a:r>
          </a:p>
          <a:p>
            <a:pPr algn="just"/>
            <a:r>
              <a:rPr lang="en-US" sz="2800" dirty="0" smtClean="0"/>
              <a:t>Overlapping responsibilities mean that every task potentially needs to be coordinated with a different set of employees. This confusion can sometimes make it hard to ensure that all the important parts of a city's business, like fixing water pipes, are ultimately covered.</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2667000"/>
          </a:xfrm>
        </p:spPr>
        <p:txBody>
          <a:bodyPr/>
          <a:lstStyle/>
          <a:p>
            <a:pPr algn="just"/>
            <a:r>
              <a:rPr lang="en-US" sz="2800" dirty="0" smtClean="0"/>
              <a:t>As organizations grow, it's usual to break people up into separate groups or departments, which each have their own leaders, goals, and objectives. In the image below, Mayor Jing has separated her employees into three departments: Fire, Parks and </a:t>
            </a:r>
            <a:r>
              <a:rPr lang="en-US" sz="2800" dirty="0" err="1" smtClean="0"/>
              <a:t>Rec</a:t>
            </a:r>
            <a:r>
              <a:rPr lang="en-US" sz="2800" dirty="0" smtClean="0"/>
              <a:t>, and Sanitation.</a:t>
            </a:r>
            <a:endParaRPr lang="en-US" sz="2800" dirty="0"/>
          </a:p>
        </p:txBody>
      </p:sp>
      <p:pic>
        <p:nvPicPr>
          <p:cNvPr id="2050" name="Picture 2" descr="https://ds055uzetaobb.cloudfront.net/brioche/uploads/jWKiq5ptUFZ7OWmrXHRkDX-Course---Computer-Science-Essentials---Reillustration-842-22518-IrFe9u.png?width=1200"/>
          <p:cNvPicPr>
            <a:picLocks noChangeAspect="1" noChangeArrowheads="1"/>
          </p:cNvPicPr>
          <p:nvPr/>
        </p:nvPicPr>
        <p:blipFill>
          <a:blip r:embed="rId2" cstate="print"/>
          <a:srcRect/>
          <a:stretch>
            <a:fillRect/>
          </a:stretch>
        </p:blipFill>
        <p:spPr bwMode="auto">
          <a:xfrm>
            <a:off x="1828800" y="2743200"/>
            <a:ext cx="6553200" cy="3429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3276600"/>
          </a:xfrm>
        </p:spPr>
        <p:txBody>
          <a:bodyPr/>
          <a:lstStyle/>
          <a:p>
            <a:pPr algn="just"/>
            <a:r>
              <a:rPr lang="en-US" sz="1800" dirty="0" smtClean="0"/>
              <a:t>Creating a box that everyone agrees on and labeling it “The Fire Department” is a form of </a:t>
            </a:r>
            <a:r>
              <a:rPr lang="en-US" sz="1800" i="1" dirty="0" smtClean="0"/>
              <a:t>abstraction</a:t>
            </a:r>
            <a:r>
              <a:rPr lang="en-US" sz="1800" dirty="0" smtClean="0"/>
              <a:t>. Mayor Jing can tell the “Fire Department” to do something—like focusing on rescuing cats in trees—without necessarily understanding all the details of how that affects the individual humans, buildings, and fire trucks.</a:t>
            </a:r>
          </a:p>
          <a:p>
            <a:pPr algn="just"/>
            <a:r>
              <a:rPr lang="en-US" sz="1800" dirty="0" smtClean="0"/>
              <a:t>This kind of change is not without drawbacks. What could go wrong with the particular divisions shown here?</a:t>
            </a:r>
          </a:p>
          <a:p>
            <a:pPr>
              <a:buNone/>
            </a:pPr>
            <a:endParaRPr lang="en-US" sz="2800" dirty="0"/>
          </a:p>
        </p:txBody>
      </p:sp>
      <p:pic>
        <p:nvPicPr>
          <p:cNvPr id="1025" name="Picture 1"/>
          <p:cNvPicPr>
            <a:picLocks noChangeAspect="1" noChangeArrowheads="1"/>
          </p:cNvPicPr>
          <p:nvPr/>
        </p:nvPicPr>
        <p:blipFill>
          <a:blip r:embed="rId2" cstate="print"/>
          <a:srcRect/>
          <a:stretch>
            <a:fillRect/>
          </a:stretch>
        </p:blipFill>
        <p:spPr bwMode="auto">
          <a:xfrm>
            <a:off x="4038600" y="1981201"/>
            <a:ext cx="4343400" cy="396239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096000"/>
          </a:xfrm>
        </p:spPr>
        <p:txBody>
          <a:bodyPr/>
          <a:lstStyle/>
          <a:p>
            <a:pPr algn="just"/>
            <a:r>
              <a:rPr lang="en-US" sz="2800" dirty="0" smtClean="0"/>
              <a:t>Correct answer: </a:t>
            </a:r>
            <a:r>
              <a:rPr lang="en-US" sz="2800" b="1" dirty="0" smtClean="0"/>
              <a:t>Sewers might get inspected too much, or not enough.</a:t>
            </a:r>
            <a:endParaRPr lang="en-US" sz="2800" dirty="0" smtClean="0"/>
          </a:p>
          <a:p>
            <a:pPr algn="just"/>
            <a:r>
              <a:rPr lang="en-US" sz="2800" dirty="0" smtClean="0"/>
              <a:t>In this arrangement, tree planting is the clear responsibility of the Parks and </a:t>
            </a:r>
            <a:r>
              <a:rPr lang="en-US" sz="2800" dirty="0" err="1" smtClean="0"/>
              <a:t>Rec</a:t>
            </a:r>
            <a:r>
              <a:rPr lang="en-US" sz="2800" dirty="0" smtClean="0"/>
              <a:t>, the Fire Department is in charge of fighting fires, and Sanitation is fully in charge of fixing water pipes.</a:t>
            </a:r>
          </a:p>
          <a:p>
            <a:pPr algn="just"/>
            <a:r>
              <a:rPr lang="en-US" sz="2800" dirty="0" smtClean="0"/>
              <a:t>Because sewer inspection ended up partially under Water and Sanitation and partially under Parks, the most likely problem is confusion about responsibilities between these two groups.</a:t>
            </a:r>
          </a:p>
          <a:p>
            <a:endParaRPr lang="en-US" sz="2800" dirty="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3438</TotalTime>
  <Words>1322</Words>
  <Application>Microsoft Office PowerPoint</Application>
  <PresentationFormat>On-screen Show (4:3)</PresentationFormat>
  <Paragraphs>63</Paragraphs>
  <Slides>39</Slides>
  <Notes>0</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Default Design</vt:lpstr>
      <vt:lpstr>Office Theme</vt:lpstr>
      <vt:lpstr>ABSTRACTION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Making Decisions </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Company>Pearson Education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Pearson Education</dc:creator>
  <cp:lastModifiedBy>Administrator</cp:lastModifiedBy>
  <cp:revision>158</cp:revision>
  <cp:lastPrinted>2004-09-05T16:00:12Z</cp:lastPrinted>
  <dcterms:created xsi:type="dcterms:W3CDTF">2002-07-30T14:09:31Z</dcterms:created>
  <dcterms:modified xsi:type="dcterms:W3CDTF">2022-11-29T06:44:05Z</dcterms:modified>
</cp:coreProperties>
</file>