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9"/>
  </p:notesMasterIdLst>
  <p:handoutMasterIdLst>
    <p:handoutMasterId r:id="rId10"/>
  </p:handoutMasterIdLst>
  <p:sldIdLst>
    <p:sldId id="305" r:id="rId5"/>
    <p:sldId id="462" r:id="rId6"/>
    <p:sldId id="448" r:id="rId7"/>
    <p:sldId id="463" r:id="rId8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8558F923-435A-4BB0-8815-0D599B89B975}">
          <p14:sldIdLst>
            <p14:sldId id="305"/>
            <p14:sldId id="462"/>
            <p14:sldId id="448"/>
            <p14:sldId id="463"/>
          </p14:sldIdLst>
        </p14:section>
      </p14:sectionLst>
    </p:ex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>
    <p:extLst>
      <p:ext uri="{19B8F6BF-5375-455C-9EA6-DF929625EA0E}">
        <p15:presenceInfo xmlns:p15="http://schemas.microsoft.com/office/powerpoint/2012/main" userId="Kate R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DBF2"/>
    <a:srgbClr val="049FD9"/>
    <a:srgbClr val="1FAED4"/>
    <a:srgbClr val="72C059"/>
    <a:srgbClr val="B2D171"/>
    <a:srgbClr val="B8E1D0"/>
    <a:srgbClr val="26194B"/>
    <a:srgbClr val="9891A0"/>
    <a:srgbClr val="113074"/>
    <a:srgbClr val="167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67" autoAdjust="0"/>
    <p:restoredTop sz="96469" autoAdjust="0"/>
  </p:normalViewPr>
  <p:slideViewPr>
    <p:cSldViewPr snapToGrid="0" snapToObjects="1" showGuides="1">
      <p:cViewPr varScale="1">
        <p:scale>
          <a:sx n="147" d="100"/>
          <a:sy n="147" d="100"/>
        </p:scale>
        <p:origin x="270" y="108"/>
      </p:cViewPr>
      <p:guideLst>
        <p:guide pos="3144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12756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7/26/2022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6876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10876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pos="259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6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alf_Page_Blu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2017 Cisco and/or its affiliates. All rights reserved.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7865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orient="horz" pos="2193">
          <p15:clr>
            <a:srgbClr val="FBAE40"/>
          </p15:clr>
        </p15:guide>
        <p15:guide id="3" pos="2675">
          <p15:clr>
            <a:srgbClr val="FBAE40"/>
          </p15:clr>
        </p15:guide>
        <p15:guide id="4" pos="320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  <p:sldLayoutId id="2147484016" r:id="rId27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448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35" userDrawn="1">
          <p15:clr>
            <a:srgbClr val="F26B43"/>
          </p15:clr>
        </p15:guide>
        <p15:guide id="6" pos="2876" userDrawn="1">
          <p15:clr>
            <a:srgbClr val="F26B43"/>
          </p15:clr>
        </p15:guide>
        <p15:guide id="7" orient="horz" pos="10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23789" y="3480659"/>
            <a:ext cx="8296421" cy="922728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Team: Hritika, Irtebat, Nehal, Sonal</a:t>
            </a:r>
          </a:p>
          <a:p>
            <a:r>
              <a:rPr lang="en-US" dirty="0">
                <a:solidFill>
                  <a:schemeClr val="bg2"/>
                </a:solidFill>
              </a:rPr>
              <a:t>Initiative: AI/ML Approach for SARS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FAD053-79CD-2943-B483-9E3A807AB6BF}"/>
              </a:ext>
            </a:extLst>
          </p:cNvPr>
          <p:cNvSpPr txBox="1">
            <a:spLocks/>
          </p:cNvSpPr>
          <p:nvPr/>
        </p:nvSpPr>
        <p:spPr bwMode="auto">
          <a:xfrm>
            <a:off x="401924" y="1444761"/>
            <a:ext cx="8340152" cy="166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000" b="0" i="0" u="none" kern="120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ExtraLight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endParaRPr lang="en-US" sz="3600" b="1" dirty="0">
              <a:solidFill>
                <a:schemeClr val="bg2"/>
              </a:solidFill>
              <a:latin typeface="Cisco Sans" panose="020B0503020201020303" pitchFamily="34" charset="0"/>
            </a:endParaRPr>
          </a:p>
          <a:p>
            <a:pPr algn="ctr"/>
            <a:r>
              <a:rPr lang="en-IN" sz="3600" b="1" dirty="0">
                <a:solidFill>
                  <a:schemeClr val="bg2"/>
                </a:solidFill>
                <a:latin typeface="Cisco Sans" panose="020B0503020201020303" pitchFamily="34" charset="0"/>
              </a:rPr>
              <a:t>Reduce Profile Bug Count by Information Summarization and Validation against account context</a:t>
            </a:r>
          </a:p>
        </p:txBody>
      </p:sp>
    </p:spTree>
    <p:extLst>
      <p:ext uri="{BB962C8B-B14F-4D97-AF65-F5344CB8AC3E}">
        <p14:creationId xmlns:p14="http://schemas.microsoft.com/office/powerpoint/2010/main" val="60551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isco Sans" panose="020B0503020201020303" pitchFamily="34" charset="0"/>
              </a:rPr>
              <a:t>Brief Description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66414A-B277-FFC2-F2FC-D173865292B6}"/>
              </a:ext>
            </a:extLst>
          </p:cNvPr>
          <p:cNvSpPr txBox="1">
            <a:spLocks/>
          </p:cNvSpPr>
          <p:nvPr/>
        </p:nvSpPr>
        <p:spPr bwMode="auto">
          <a:xfrm>
            <a:off x="4667250" y="327768"/>
            <a:ext cx="4252913" cy="490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b="0" i="0" u="none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  <a:latin typeface="Cisco Sans" panose="020B0503020201020303" pitchFamily="34" charset="0"/>
              </a:rPr>
              <a:t>Given a SARS profile for an account, we aim to reduce the bug count by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bg1"/>
                </a:solidFill>
                <a:latin typeface="Cisco Sans" panose="020B0503020201020303" pitchFamily="34" charset="0"/>
              </a:rPr>
              <a:t>summarizing information from Customer Comments, AURA API, SkyBridge API;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bg1"/>
                </a:solidFill>
                <a:latin typeface="Cisco Sans" panose="020B0503020201020303" pitchFamily="34" charset="0"/>
              </a:rPr>
              <a:t>validating it against Customer Config files, Hardware Inventory, GR file.</a:t>
            </a:r>
          </a:p>
          <a:p>
            <a:endParaRPr lang="en-US" sz="1100" dirty="0">
              <a:solidFill>
                <a:schemeClr val="bg1"/>
              </a:solidFill>
              <a:latin typeface="Cisco Sans" panose="020B0503020201020303" pitchFamily="34" charset="0"/>
            </a:endParaRPr>
          </a:p>
          <a:p>
            <a:r>
              <a:rPr lang="en-US" sz="1100" b="1" dirty="0">
                <a:solidFill>
                  <a:schemeClr val="bg1"/>
                </a:solidFill>
                <a:latin typeface="Cisco Sans" panose="020B0503020201020303" pitchFamily="34" charset="0"/>
              </a:rPr>
              <a:t>Input:</a:t>
            </a:r>
          </a:p>
          <a:p>
            <a:endParaRPr lang="en-US" sz="1100" dirty="0">
              <a:solidFill>
                <a:schemeClr val="bg1"/>
              </a:solidFill>
              <a:latin typeface="Cisco Sans" panose="020B0503020201020303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isco Sans" panose="020B0503020201020303" pitchFamily="34" charset="0"/>
              </a:rPr>
              <a:t>1. </a:t>
            </a:r>
            <a:r>
              <a:rPr lang="en-IN" sz="1100" dirty="0">
                <a:solidFill>
                  <a:schemeClr val="bg1"/>
                </a:solidFill>
                <a:latin typeface="Cisco Sans" panose="020B0503020201020303" pitchFamily="34" charset="0"/>
              </a:rPr>
              <a:t>C</a:t>
            </a:r>
            <a:r>
              <a:rPr lang="en-IN" sz="1100" b="0" dirty="0">
                <a:solidFill>
                  <a:schemeClr val="bg1"/>
                </a:solidFill>
                <a:effectLst/>
                <a:latin typeface="Cisco Sans" panose="020B0503020201020303" pitchFamily="34" charset="0"/>
              </a:rPr>
              <a:t>ontract Id</a:t>
            </a:r>
          </a:p>
          <a:p>
            <a:r>
              <a:rPr lang="en-IN" sz="1100" b="0" dirty="0">
                <a:solidFill>
                  <a:schemeClr val="bg1"/>
                </a:solidFill>
                <a:effectLst/>
                <a:latin typeface="Cisco Sans" panose="020B0503020201020303" pitchFamily="34" charset="0"/>
              </a:rPr>
              <a:t>2. </a:t>
            </a:r>
            <a:r>
              <a:rPr lang="en-IN" sz="1100" dirty="0">
                <a:solidFill>
                  <a:schemeClr val="bg1"/>
                </a:solidFill>
                <a:latin typeface="Cisco Sans" panose="020B0503020201020303" pitchFamily="34" charset="0"/>
              </a:rPr>
              <a:t>P</a:t>
            </a:r>
            <a:r>
              <a:rPr lang="en-IN" sz="1100" b="0" dirty="0">
                <a:solidFill>
                  <a:schemeClr val="bg1"/>
                </a:solidFill>
                <a:effectLst/>
                <a:latin typeface="Cisco Sans" panose="020B0503020201020303" pitchFamily="34" charset="0"/>
              </a:rPr>
              <a:t>rofile Name</a:t>
            </a:r>
            <a:br>
              <a:rPr lang="en-IN" sz="1100" b="0" dirty="0">
                <a:solidFill>
                  <a:schemeClr val="bg1"/>
                </a:solidFill>
                <a:effectLst/>
                <a:latin typeface="Cisco Sans" panose="020B0503020201020303" pitchFamily="34" charset="0"/>
              </a:rPr>
            </a:br>
            <a:r>
              <a:rPr lang="en-IN" sz="1100" b="0" dirty="0">
                <a:solidFill>
                  <a:schemeClr val="bg1"/>
                </a:solidFill>
                <a:effectLst/>
                <a:latin typeface="Cisco Sans" panose="020B0503020201020303" pitchFamily="34" charset="0"/>
              </a:rPr>
              <a:t>3. Configuration Files</a:t>
            </a:r>
          </a:p>
          <a:p>
            <a:r>
              <a:rPr lang="en-IN" sz="1100" dirty="0">
                <a:solidFill>
                  <a:schemeClr val="bg1"/>
                </a:solidFill>
                <a:latin typeface="Cisco Sans" panose="020B0503020201020303" pitchFamily="34" charset="0"/>
              </a:rPr>
              <a:t>4. Hardware Inventory</a:t>
            </a:r>
          </a:p>
          <a:p>
            <a:r>
              <a:rPr lang="en-IN" sz="1100" b="0" dirty="0">
                <a:solidFill>
                  <a:schemeClr val="bg1"/>
                </a:solidFill>
                <a:effectLst/>
                <a:latin typeface="Cisco Sans" panose="020B0503020201020303" pitchFamily="34" charset="0"/>
              </a:rPr>
              <a:t>5. Golden Rules</a:t>
            </a:r>
          </a:p>
          <a:p>
            <a:endParaRPr lang="en-US" sz="1100" dirty="0">
              <a:solidFill>
                <a:schemeClr val="bg1"/>
              </a:solidFill>
              <a:latin typeface="Cisco Sans" panose="020B0503020201020303" pitchFamily="34" charset="0"/>
            </a:endParaRPr>
          </a:p>
          <a:p>
            <a:endParaRPr lang="en-US" sz="1100" dirty="0">
              <a:solidFill>
                <a:schemeClr val="bg1"/>
              </a:solidFill>
              <a:latin typeface="Cisco Sans" panose="020B0503020201020303" pitchFamily="34" charset="0"/>
            </a:endParaRPr>
          </a:p>
          <a:p>
            <a:r>
              <a:rPr lang="en-US" sz="1100" b="1" dirty="0">
                <a:solidFill>
                  <a:schemeClr val="bg1"/>
                </a:solidFill>
                <a:latin typeface="Cisco Sans" panose="020B0503020201020303" pitchFamily="34" charset="0"/>
              </a:rPr>
              <a:t>Output:</a:t>
            </a:r>
          </a:p>
          <a:p>
            <a:endParaRPr lang="en-US" sz="1100" dirty="0">
              <a:solidFill>
                <a:schemeClr val="bg1"/>
              </a:solidFill>
              <a:latin typeface="Cisco Sans" panose="020B0503020201020303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Cisco Sans" panose="020B0503020201020303" pitchFamily="34" charset="0"/>
              </a:rPr>
              <a:t>Excel sheet with the following characteristics:</a:t>
            </a:r>
          </a:p>
          <a:p>
            <a:endParaRPr lang="en-US" sz="1100" dirty="0">
              <a:solidFill>
                <a:schemeClr val="bg1"/>
              </a:solidFill>
              <a:latin typeface="Cisco Sans" panose="020B0503020201020303" pitchFamily="34" charset="0"/>
            </a:endParaRPr>
          </a:p>
          <a:p>
            <a:pPr marL="685800" lvl="1" indent="-228600">
              <a:buAutoNum type="alphaLcPeriod"/>
            </a:pPr>
            <a:r>
              <a:rPr lang="en-US" sz="1100" dirty="0">
                <a:solidFill>
                  <a:schemeClr val="bg1"/>
                </a:solidFill>
                <a:latin typeface="Cisco Sans" panose="020B0503020201020303" pitchFamily="34" charset="0"/>
              </a:rPr>
              <a:t>SLM compatible</a:t>
            </a:r>
          </a:p>
          <a:p>
            <a:pPr marL="685800" lvl="1" indent="-228600">
              <a:buAutoNum type="alphaLcPeriod"/>
            </a:pPr>
            <a:r>
              <a:rPr lang="en-US" sz="1100" dirty="0">
                <a:solidFill>
                  <a:schemeClr val="bg1"/>
                </a:solidFill>
                <a:latin typeface="Cisco Sans" panose="020B0503020201020303" pitchFamily="34" charset="0"/>
              </a:rPr>
              <a:t>Lists all the bugs – some of which have been put in an exclude state with their comments modified explaining the reason(s) for exclusion.</a:t>
            </a:r>
          </a:p>
          <a:p>
            <a:pPr marL="685800" lvl="1" indent="-228600">
              <a:buAutoNum type="alphaLcPeriod"/>
            </a:pPr>
            <a:endParaRPr lang="en-US" sz="1100" dirty="0">
              <a:solidFill>
                <a:schemeClr val="bg1"/>
              </a:solidFill>
              <a:latin typeface="Cisco Sans" panose="020B0503020201020303" pitchFamily="34" charset="0"/>
            </a:endParaRPr>
          </a:p>
          <a:p>
            <a:pPr lvl="1"/>
            <a:r>
              <a:rPr lang="en-US" sz="1100" dirty="0">
                <a:solidFill>
                  <a:schemeClr val="bg1"/>
                </a:solidFill>
                <a:latin typeface="Cisco Sans" panose="020B0503020201020303" pitchFamily="34" charset="0"/>
              </a:rPr>
              <a:t>Reason for exclusion can include the following information:</a:t>
            </a:r>
          </a:p>
          <a:p>
            <a:pPr marL="685800" lvl="1" indent="-228600">
              <a:buAutoNum type="alphaLcPeriod"/>
            </a:pPr>
            <a:r>
              <a:rPr lang="en-US" sz="1100" dirty="0">
                <a:solidFill>
                  <a:schemeClr val="bg1"/>
                </a:solidFill>
                <a:latin typeface="Cisco Sans" panose="020B0503020201020303" pitchFamily="34" charset="0"/>
              </a:rPr>
              <a:t>Historical precedent from n number of customer comments and whether these apply to our config files/hardware availability /GR</a:t>
            </a:r>
          </a:p>
          <a:p>
            <a:pPr marL="685800" lvl="1" indent="-228600">
              <a:buAutoNum type="alphaLcPeriod"/>
            </a:pPr>
            <a:r>
              <a:rPr lang="en-US" sz="1100" dirty="0">
                <a:solidFill>
                  <a:schemeClr val="bg1"/>
                </a:solidFill>
                <a:latin typeface="Cisco Sans" panose="020B0503020201020303" pitchFamily="34" charset="0"/>
              </a:rPr>
              <a:t>Confidence Score based on the above</a:t>
            </a:r>
          </a:p>
          <a:p>
            <a:pPr lvl="1"/>
            <a:endParaRPr lang="en-US" sz="1100" dirty="0">
              <a:solidFill>
                <a:schemeClr val="bg1"/>
              </a:solidFill>
              <a:latin typeface="Cisco Sans" panose="020B0503020201020303" pitchFamily="34" charset="0"/>
            </a:endParaRPr>
          </a:p>
          <a:p>
            <a:endParaRPr lang="en-US" sz="1100" dirty="0">
              <a:solidFill>
                <a:schemeClr val="bg1"/>
              </a:solidFill>
              <a:latin typeface="Cisco Sans" panose="020B0503020201020303" pitchFamily="34" charset="0"/>
            </a:endParaRPr>
          </a:p>
          <a:p>
            <a:endParaRPr lang="en-US" sz="1100" dirty="0">
              <a:solidFill>
                <a:schemeClr val="bg1"/>
              </a:solidFill>
              <a:latin typeface="Cisco Sans" panose="020B0503020201020303" pitchFamily="34" charset="0"/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84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9D0E0C-C77C-6846-9106-D1FFACFB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5" y="188914"/>
            <a:ext cx="8345488" cy="596136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43C78E-8C01-23EE-1460-DE02F21F79F8}"/>
              </a:ext>
            </a:extLst>
          </p:cNvPr>
          <p:cNvSpPr/>
          <p:nvPr/>
        </p:nvSpPr>
        <p:spPr>
          <a:xfrm>
            <a:off x="2162175" y="1118302"/>
            <a:ext cx="1809750" cy="50905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EB803B-2163-FB74-4719-6A51696546D6}"/>
              </a:ext>
            </a:extLst>
          </p:cNvPr>
          <p:cNvSpPr/>
          <p:nvPr/>
        </p:nvSpPr>
        <p:spPr>
          <a:xfrm>
            <a:off x="2212975" y="1298047"/>
            <a:ext cx="1698626" cy="28980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latin typeface="Cisco Sans" panose="020B0503020201020303" pitchFamily="34" charset="0"/>
              </a:rPr>
              <a:t>Bug Profile Information</a:t>
            </a:r>
            <a:endParaRPr lang="en-IN" sz="800" dirty="0">
              <a:latin typeface="Cisco Sans" panose="020B05030202010203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1F96D-7929-4A05-9354-44F36A677871}"/>
              </a:ext>
            </a:extLst>
          </p:cNvPr>
          <p:cNvSpPr txBox="1"/>
          <p:nvPr/>
        </p:nvSpPr>
        <p:spPr>
          <a:xfrm>
            <a:off x="2137418" y="1118302"/>
            <a:ext cx="94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  <a:latin typeface="Cisco Sans" panose="020B0503020201020303" pitchFamily="34" charset="0"/>
              </a:rPr>
              <a:t>SLM API</a:t>
            </a:r>
            <a:endParaRPr lang="en-IN" sz="800" dirty="0">
              <a:solidFill>
                <a:schemeClr val="bg2"/>
              </a:solidFill>
              <a:latin typeface="Cisco Sans" panose="020B05030202010203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54D2C8-924A-3E08-E857-58CA262916C3}"/>
              </a:ext>
            </a:extLst>
          </p:cNvPr>
          <p:cNvSpPr/>
          <p:nvPr/>
        </p:nvSpPr>
        <p:spPr>
          <a:xfrm>
            <a:off x="2455693" y="2552701"/>
            <a:ext cx="2584450" cy="17274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B27F63-3004-83D1-DD33-52A8C1BE72FB}"/>
              </a:ext>
            </a:extLst>
          </p:cNvPr>
          <p:cNvSpPr txBox="1"/>
          <p:nvPr/>
        </p:nvSpPr>
        <p:spPr>
          <a:xfrm>
            <a:off x="2506493" y="2579535"/>
            <a:ext cx="16310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  <a:latin typeface="Cisco Sans" panose="020B0503020201020303" pitchFamily="34" charset="0"/>
              </a:rPr>
              <a:t>Service 1</a:t>
            </a:r>
            <a:endParaRPr lang="en-IN" sz="800" dirty="0">
              <a:solidFill>
                <a:schemeClr val="bg2"/>
              </a:solidFill>
              <a:latin typeface="Cisco Sans" panose="020B05030202010203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D5B2A5-1C1B-627E-75B2-990CB5F61D52}"/>
              </a:ext>
            </a:extLst>
          </p:cNvPr>
          <p:cNvSpPr/>
          <p:nvPr/>
        </p:nvSpPr>
        <p:spPr>
          <a:xfrm>
            <a:off x="5389393" y="2166836"/>
            <a:ext cx="2882900" cy="23857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479086-1C80-0709-1E7C-A05EE61EABF6}"/>
              </a:ext>
            </a:extLst>
          </p:cNvPr>
          <p:cNvSpPr txBox="1"/>
          <p:nvPr/>
        </p:nvSpPr>
        <p:spPr>
          <a:xfrm>
            <a:off x="5560648" y="2217032"/>
            <a:ext cx="2324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  <a:latin typeface="Cisco Sans" panose="020B0503020201020303" pitchFamily="34" charset="0"/>
              </a:rPr>
              <a:t>Service 2</a:t>
            </a:r>
            <a:endParaRPr lang="en-IN" sz="800" dirty="0">
              <a:solidFill>
                <a:schemeClr val="bg2"/>
              </a:solidFill>
              <a:latin typeface="Cisco Sans" panose="020B05030202010203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73D4FF-3B79-79B3-0FFA-620F5043AFA9}"/>
              </a:ext>
            </a:extLst>
          </p:cNvPr>
          <p:cNvSpPr/>
          <p:nvPr/>
        </p:nvSpPr>
        <p:spPr>
          <a:xfrm>
            <a:off x="2611266" y="2829700"/>
            <a:ext cx="2270322" cy="134022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latin typeface="Cisco Sans" panose="020B0503020201020303" pitchFamily="34" charset="0"/>
            </a:endParaRPr>
          </a:p>
          <a:p>
            <a:r>
              <a:rPr lang="en-US" sz="800" dirty="0">
                <a:latin typeface="Cisco Sans" panose="020B0503020201020303" pitchFamily="34" charset="0"/>
              </a:rPr>
              <a:t>1. Talks to SLM API; gathers profile information.</a:t>
            </a:r>
          </a:p>
          <a:p>
            <a:endParaRPr lang="en-US" sz="800" dirty="0">
              <a:latin typeface="Cisco Sans" panose="020B0503020201020303" pitchFamily="34" charset="0"/>
            </a:endParaRPr>
          </a:p>
          <a:p>
            <a:r>
              <a:rPr lang="en-US" sz="800" dirty="0">
                <a:latin typeface="Cisco Sans" panose="020B0503020201020303" pitchFamily="34" charset="0"/>
              </a:rPr>
              <a:t>2. Feed Individual Bug Information from the profile to Service 2.</a:t>
            </a:r>
          </a:p>
          <a:p>
            <a:endParaRPr lang="en-US" sz="800" dirty="0">
              <a:latin typeface="Cisco Sans" panose="020B0503020201020303" pitchFamily="34" charset="0"/>
            </a:endParaRPr>
          </a:p>
          <a:p>
            <a:r>
              <a:rPr lang="en-US" sz="800" dirty="0">
                <a:latin typeface="Cisco Sans" panose="020B0503020201020303" pitchFamily="34" charset="0"/>
              </a:rPr>
              <a:t>3. Stores Output from Service 2 in SLM compatible excel</a:t>
            </a:r>
          </a:p>
          <a:p>
            <a:endParaRPr lang="en-US" sz="800" dirty="0">
              <a:latin typeface="Cisco Sans" panose="020B0503020201020303" pitchFamily="34" charset="0"/>
            </a:endParaRPr>
          </a:p>
          <a:p>
            <a:r>
              <a:rPr lang="en-US" sz="800" dirty="0">
                <a:latin typeface="Cisco Sans" panose="020B0503020201020303" pitchFamily="34" charset="0"/>
              </a:rPr>
              <a:t>4. Returns Link to Excel File</a:t>
            </a:r>
          </a:p>
          <a:p>
            <a:endParaRPr lang="en-IN" sz="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2675BDC-4D0C-C6A0-D1FB-0EFED0327F00}"/>
              </a:ext>
            </a:extLst>
          </p:cNvPr>
          <p:cNvSpPr/>
          <p:nvPr/>
        </p:nvSpPr>
        <p:spPr>
          <a:xfrm>
            <a:off x="283444" y="2735650"/>
            <a:ext cx="784697" cy="9430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User</a:t>
            </a:r>
          </a:p>
          <a:p>
            <a:pPr algn="ctr"/>
            <a:r>
              <a:rPr lang="en-US" sz="1200" dirty="0">
                <a:solidFill>
                  <a:schemeClr val="bg2"/>
                </a:solidFill>
              </a:rPr>
              <a:t>Interface</a:t>
            </a:r>
            <a:endParaRPr lang="en-IN" sz="1200" dirty="0">
              <a:solidFill>
                <a:schemeClr val="bg2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E6BF3E-623D-2EF5-86E3-943A10882C8B}"/>
              </a:ext>
            </a:extLst>
          </p:cNvPr>
          <p:cNvCxnSpPr>
            <a:cxnSpLocks/>
          </p:cNvCxnSpPr>
          <p:nvPr/>
        </p:nvCxnSpPr>
        <p:spPr>
          <a:xfrm flipV="1">
            <a:off x="1068141" y="2643317"/>
            <a:ext cx="1384570" cy="41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4D3B498-FA71-AECC-B638-2104E2E85359}"/>
              </a:ext>
            </a:extLst>
          </p:cNvPr>
          <p:cNvSpPr/>
          <p:nvPr/>
        </p:nvSpPr>
        <p:spPr>
          <a:xfrm>
            <a:off x="5567163" y="2515900"/>
            <a:ext cx="2584615" cy="190045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latin typeface="Cisco Sans" panose="020B0503020201020303" pitchFamily="34" charset="0"/>
            </a:endParaRPr>
          </a:p>
          <a:p>
            <a:r>
              <a:rPr lang="en-US" sz="800" dirty="0">
                <a:latin typeface="Cisco Sans" panose="020B0503020201020303" pitchFamily="34" charset="0"/>
              </a:rPr>
              <a:t>Data Mining Algorithms</a:t>
            </a:r>
          </a:p>
          <a:p>
            <a:pPr marL="228600" indent="-228600">
              <a:buAutoNum type="arabicPeriod"/>
            </a:pPr>
            <a:endParaRPr lang="en-US" sz="800" dirty="0">
              <a:latin typeface="Cisco Sans" panose="020B0503020201020303" pitchFamily="34" charset="0"/>
            </a:endParaRPr>
          </a:p>
          <a:p>
            <a:pPr marL="228600" indent="-228600">
              <a:buAutoNum type="arabicPeriod"/>
            </a:pPr>
            <a:r>
              <a:rPr lang="en-US" sz="800" dirty="0">
                <a:latin typeface="Cisco Sans" panose="020B0503020201020303" pitchFamily="34" charset="0"/>
              </a:rPr>
              <a:t>Algorithm 1 : summarizes customer comments.</a:t>
            </a:r>
          </a:p>
          <a:p>
            <a:pPr marL="228600" indent="-228600">
              <a:buAutoNum type="arabicPeriod"/>
            </a:pPr>
            <a:r>
              <a:rPr lang="en-US" sz="800" dirty="0">
                <a:latin typeface="Cisco Sans" panose="020B0503020201020303" pitchFamily="34" charset="0"/>
              </a:rPr>
              <a:t>Algorithm 2 : extracts actionable information from AURA and SkyBridge API</a:t>
            </a:r>
          </a:p>
          <a:p>
            <a:endParaRPr lang="en-US" sz="800" dirty="0">
              <a:latin typeface="Cisco Sans" panose="020B0503020201020303" pitchFamily="34" charset="0"/>
            </a:endParaRPr>
          </a:p>
          <a:p>
            <a:r>
              <a:rPr lang="en-US" sz="800" dirty="0">
                <a:latin typeface="Cisco Sans" panose="020B0503020201020303" pitchFamily="34" charset="0"/>
              </a:rPr>
              <a:t>Validation Algorithm</a:t>
            </a:r>
          </a:p>
          <a:p>
            <a:endParaRPr lang="en-US" sz="800" dirty="0">
              <a:latin typeface="Cisco Sans" panose="020B0503020201020303" pitchFamily="34" charset="0"/>
            </a:endParaRPr>
          </a:p>
          <a:p>
            <a:pPr marL="228600" indent="-228600">
              <a:buAutoNum type="arabicPeriod"/>
            </a:pPr>
            <a:r>
              <a:rPr lang="en-US" sz="800" dirty="0">
                <a:latin typeface="Cisco Sans" panose="020B0503020201020303" pitchFamily="34" charset="0"/>
              </a:rPr>
              <a:t>Validate collected information against Configuration files, Hardware Inventory, GR etc.</a:t>
            </a:r>
          </a:p>
          <a:p>
            <a:pPr marL="228600" indent="-228600">
              <a:buAutoNum type="arabicPeriod"/>
            </a:pPr>
            <a:r>
              <a:rPr lang="en-US" sz="800" dirty="0">
                <a:latin typeface="Cisco Sans" panose="020B0503020201020303" pitchFamily="34" charset="0"/>
              </a:rPr>
              <a:t>Change state of a bug to exclude if validated.</a:t>
            </a:r>
          </a:p>
          <a:p>
            <a:pPr marL="228600" indent="-228600">
              <a:buAutoNum type="arabicPeriod"/>
            </a:pPr>
            <a:r>
              <a:rPr lang="en-US" sz="800" dirty="0">
                <a:latin typeface="Cisco Sans" panose="020B0503020201020303" pitchFamily="34" charset="0"/>
              </a:rPr>
              <a:t>Return updated bug state.</a:t>
            </a:r>
          </a:p>
          <a:p>
            <a:pPr marL="228600" indent="-228600">
              <a:buAutoNum type="arabicPeriod"/>
            </a:pPr>
            <a:endParaRPr lang="en-US" sz="800" dirty="0">
              <a:latin typeface="Cisco Sans" panose="020B0503020201020303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329AB0-4539-5717-7651-BA509C6B36F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067050" y="1627361"/>
            <a:ext cx="0" cy="9253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D5FEAB3-BF11-7310-3BEE-145C05C90C9C}"/>
              </a:ext>
            </a:extLst>
          </p:cNvPr>
          <p:cNvSpPr txBox="1"/>
          <p:nvPr/>
        </p:nvSpPr>
        <p:spPr>
          <a:xfrm>
            <a:off x="1446179" y="29220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>
              <a:latin typeface="+mn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5D2F0A7-6A7D-950C-A6A0-98575DC8D5A9}"/>
              </a:ext>
            </a:extLst>
          </p:cNvPr>
          <p:cNvSpPr txBox="1"/>
          <p:nvPr/>
        </p:nvSpPr>
        <p:spPr>
          <a:xfrm>
            <a:off x="1279001" y="2296012"/>
            <a:ext cx="9882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Cisco Sans" panose="020B0503020201020303" pitchFamily="34" charset="0"/>
              </a:rPr>
              <a:t>1. </a:t>
            </a:r>
            <a:r>
              <a:rPr lang="en-IN" sz="600" dirty="0">
                <a:solidFill>
                  <a:schemeClr val="bg1"/>
                </a:solidFill>
                <a:latin typeface="Cisco Sans" panose="020B0503020201020303" pitchFamily="34" charset="0"/>
              </a:rPr>
              <a:t>C</a:t>
            </a:r>
            <a:r>
              <a:rPr lang="en-IN" sz="600" b="0" dirty="0">
                <a:solidFill>
                  <a:schemeClr val="bg1"/>
                </a:solidFill>
                <a:effectLst/>
                <a:latin typeface="Cisco Sans" panose="020B0503020201020303" pitchFamily="34" charset="0"/>
              </a:rPr>
              <a:t>ontract Id</a:t>
            </a:r>
          </a:p>
          <a:p>
            <a:r>
              <a:rPr lang="en-IN" sz="600" b="0" dirty="0">
                <a:solidFill>
                  <a:schemeClr val="bg1"/>
                </a:solidFill>
                <a:effectLst/>
                <a:latin typeface="Cisco Sans" panose="020B0503020201020303" pitchFamily="34" charset="0"/>
              </a:rPr>
              <a:t>2. </a:t>
            </a:r>
            <a:r>
              <a:rPr lang="en-IN" sz="600" dirty="0">
                <a:solidFill>
                  <a:schemeClr val="bg1"/>
                </a:solidFill>
                <a:latin typeface="Cisco Sans" panose="020B0503020201020303" pitchFamily="34" charset="0"/>
              </a:rPr>
              <a:t>P</a:t>
            </a:r>
            <a:r>
              <a:rPr lang="en-IN" sz="600" b="0" dirty="0">
                <a:solidFill>
                  <a:schemeClr val="bg1"/>
                </a:solidFill>
                <a:effectLst/>
                <a:latin typeface="Cisco Sans" panose="020B0503020201020303" pitchFamily="34" charset="0"/>
              </a:rPr>
              <a:t>rofile Name</a:t>
            </a:r>
            <a:br>
              <a:rPr lang="en-IN" sz="600" b="0" dirty="0">
                <a:solidFill>
                  <a:schemeClr val="bg1"/>
                </a:solidFill>
                <a:effectLst/>
                <a:latin typeface="Cisco Sans" panose="020B0503020201020303" pitchFamily="34" charset="0"/>
              </a:rPr>
            </a:br>
            <a:r>
              <a:rPr lang="en-IN" sz="600" b="0" dirty="0">
                <a:solidFill>
                  <a:schemeClr val="bg1"/>
                </a:solidFill>
                <a:effectLst/>
                <a:latin typeface="Cisco Sans" panose="020B0503020201020303" pitchFamily="34" charset="0"/>
              </a:rPr>
              <a:t>3. Configuration Files</a:t>
            </a:r>
          </a:p>
          <a:p>
            <a:r>
              <a:rPr lang="en-IN" sz="600" dirty="0">
                <a:solidFill>
                  <a:schemeClr val="bg1"/>
                </a:solidFill>
                <a:latin typeface="Cisco Sans" panose="020B0503020201020303" pitchFamily="34" charset="0"/>
              </a:rPr>
              <a:t>4. Hardware Inventory</a:t>
            </a:r>
          </a:p>
          <a:p>
            <a:r>
              <a:rPr lang="en-IN" sz="600" b="0" dirty="0">
                <a:solidFill>
                  <a:schemeClr val="bg1"/>
                </a:solidFill>
                <a:effectLst/>
                <a:latin typeface="Cisco Sans" panose="020B0503020201020303" pitchFamily="34" charset="0"/>
              </a:rPr>
              <a:t>5. Golden Rules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675F1D4-2A1D-D0A0-43DF-E2F1027B9F98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1068141" y="3207195"/>
            <a:ext cx="1438352" cy="49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E589CA8-A608-FEED-70BC-8318ABBDE4D2}"/>
              </a:ext>
            </a:extLst>
          </p:cNvPr>
          <p:cNvSpPr txBox="1"/>
          <p:nvPr/>
        </p:nvSpPr>
        <p:spPr>
          <a:xfrm>
            <a:off x="1327883" y="3562203"/>
            <a:ext cx="98731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" b="0" dirty="0">
                <a:solidFill>
                  <a:schemeClr val="bg1"/>
                </a:solidFill>
                <a:effectLst/>
                <a:latin typeface="Cisco Sans" panose="020B0503020201020303" pitchFamily="34" charset="0"/>
              </a:rPr>
              <a:t>Excel with bug Info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F51F67C-21F2-EFAA-BEAD-FEAD495311E6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040143" y="3238501"/>
            <a:ext cx="349250" cy="177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D31617-5D70-55B2-ED37-616A9E242525}"/>
              </a:ext>
            </a:extLst>
          </p:cNvPr>
          <p:cNvCxnSpPr>
            <a:cxnSpLocks/>
          </p:cNvCxnSpPr>
          <p:nvPr/>
        </p:nvCxnSpPr>
        <p:spPr>
          <a:xfrm>
            <a:off x="6180306" y="1595008"/>
            <a:ext cx="0" cy="5580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9783385-67F3-9C25-703E-81D1A822515B}"/>
              </a:ext>
            </a:extLst>
          </p:cNvPr>
          <p:cNvCxnSpPr>
            <a:cxnSpLocks/>
          </p:cNvCxnSpPr>
          <p:nvPr/>
        </p:nvCxnSpPr>
        <p:spPr>
          <a:xfrm>
            <a:off x="7861300" y="1551859"/>
            <a:ext cx="0" cy="6011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1DB687D8-58F2-BEC7-C18D-8F10E0447DA2}"/>
              </a:ext>
            </a:extLst>
          </p:cNvPr>
          <p:cNvSpPr/>
          <p:nvPr/>
        </p:nvSpPr>
        <p:spPr>
          <a:xfrm>
            <a:off x="4943474" y="1082307"/>
            <a:ext cx="1809750" cy="50905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0C4930A-0A62-9301-6BE2-77F37C055AC8}"/>
              </a:ext>
            </a:extLst>
          </p:cNvPr>
          <p:cNvSpPr/>
          <p:nvPr/>
        </p:nvSpPr>
        <p:spPr>
          <a:xfrm>
            <a:off x="4994274" y="1262052"/>
            <a:ext cx="1698626" cy="28980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latin typeface="Cisco Sans" panose="020B0503020201020303" pitchFamily="34" charset="0"/>
              </a:rPr>
              <a:t>Customer Comments Information</a:t>
            </a:r>
            <a:endParaRPr lang="en-IN" sz="800" dirty="0">
              <a:latin typeface="Cisco Sans" panose="020B05030202010203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0ABEDA-ADB5-C399-8804-2131BA78485E}"/>
              </a:ext>
            </a:extLst>
          </p:cNvPr>
          <p:cNvSpPr txBox="1"/>
          <p:nvPr/>
        </p:nvSpPr>
        <p:spPr>
          <a:xfrm>
            <a:off x="4918717" y="1082307"/>
            <a:ext cx="9476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  <a:latin typeface="Cisco Sans" panose="020B0503020201020303" pitchFamily="34" charset="0"/>
              </a:rPr>
              <a:t>SORA API</a:t>
            </a:r>
            <a:endParaRPr lang="en-IN" sz="800" dirty="0">
              <a:solidFill>
                <a:schemeClr val="bg2"/>
              </a:solidFill>
              <a:latin typeface="Cisco Sans" panose="020B0503020201020303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E463823-0110-D8F8-D90E-41AD403A802C}"/>
              </a:ext>
            </a:extLst>
          </p:cNvPr>
          <p:cNvSpPr/>
          <p:nvPr/>
        </p:nvSpPr>
        <p:spPr>
          <a:xfrm>
            <a:off x="7051597" y="1079194"/>
            <a:ext cx="1809750" cy="50905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4464048-D133-E4F3-935A-2B3E339E4C87}"/>
              </a:ext>
            </a:extLst>
          </p:cNvPr>
          <p:cNvSpPr/>
          <p:nvPr/>
        </p:nvSpPr>
        <p:spPr>
          <a:xfrm>
            <a:off x="7102397" y="1258939"/>
            <a:ext cx="1698626" cy="28980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latin typeface="Cisco Sans" panose="020B0503020201020303" pitchFamily="34" charset="0"/>
              </a:rPr>
              <a:t>Enclosure information and DE comments</a:t>
            </a:r>
            <a:endParaRPr lang="en-IN" sz="800" dirty="0">
              <a:latin typeface="Cisco Sans" panose="020B05030202010203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6439489-901A-1ED1-0BD7-5A5F43564A2D}"/>
              </a:ext>
            </a:extLst>
          </p:cNvPr>
          <p:cNvSpPr txBox="1"/>
          <p:nvPr/>
        </p:nvSpPr>
        <p:spPr>
          <a:xfrm>
            <a:off x="7026840" y="1079194"/>
            <a:ext cx="175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  <a:latin typeface="Cisco Sans" panose="020B0503020201020303" pitchFamily="34" charset="0"/>
              </a:rPr>
              <a:t>AURA API &amp; Skybridge API</a:t>
            </a:r>
            <a:endParaRPr lang="en-IN" sz="800" dirty="0">
              <a:solidFill>
                <a:schemeClr val="bg2"/>
              </a:solidFill>
              <a:latin typeface="Cisco Sans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D90997-E897-9345-869A-5933037455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765" y="937449"/>
            <a:ext cx="8068671" cy="3600995"/>
          </a:xfrm>
        </p:spPr>
        <p:txBody>
          <a:bodyPr/>
          <a:lstStyle/>
          <a:p>
            <a:pPr marL="57150" indent="0">
              <a:buNone/>
            </a:pPr>
            <a:r>
              <a:rPr lang="en-US" sz="900" dirty="0">
                <a:latin typeface="Cisco Sans" panose="020B0503020201020303" pitchFamily="34" charset="0"/>
              </a:rPr>
              <a:t>1. Design of service 1 by </a:t>
            </a:r>
            <a:r>
              <a:rPr lang="en-US" sz="900" b="1" dirty="0">
                <a:latin typeface="Cisco Sans" panose="020B0503020201020303" pitchFamily="34" charset="0"/>
              </a:rPr>
              <a:t>7</a:t>
            </a:r>
            <a:r>
              <a:rPr lang="en-US" sz="900" b="1" baseline="30000" dirty="0">
                <a:latin typeface="Cisco Sans" panose="020B0503020201020303" pitchFamily="34" charset="0"/>
              </a:rPr>
              <a:t>th</a:t>
            </a:r>
            <a:r>
              <a:rPr lang="en-US" sz="900" b="1" dirty="0">
                <a:latin typeface="Cisco Sans" panose="020B0503020201020303" pitchFamily="34" charset="0"/>
              </a:rPr>
              <a:t> August</a:t>
            </a:r>
          </a:p>
          <a:p>
            <a:pPr marL="57150" indent="0">
              <a:buNone/>
            </a:pPr>
            <a:r>
              <a:rPr lang="en-US" sz="900" dirty="0">
                <a:latin typeface="Cisco Sans" panose="020B0503020201020303" pitchFamily="34" charset="0"/>
              </a:rPr>
              <a:t>2. Implementation of Service by </a:t>
            </a:r>
            <a:r>
              <a:rPr lang="en-US" sz="900" b="1" dirty="0">
                <a:latin typeface="Cisco Sans" panose="020B0503020201020303" pitchFamily="34" charset="0"/>
              </a:rPr>
              <a:t>15th August</a:t>
            </a:r>
          </a:p>
          <a:p>
            <a:pPr marL="57150" indent="0">
              <a:buNone/>
            </a:pPr>
            <a:r>
              <a:rPr lang="en-US" sz="900" dirty="0">
                <a:latin typeface="Cisco Sans" panose="020B0503020201020303" pitchFamily="34" charset="0"/>
              </a:rPr>
              <a:t>3. Design of service 2 by </a:t>
            </a:r>
            <a:r>
              <a:rPr lang="en-US" sz="900" b="1" dirty="0">
                <a:latin typeface="Cisco Sans" panose="020B0503020201020303" pitchFamily="34" charset="0"/>
              </a:rPr>
              <a:t>21</a:t>
            </a:r>
            <a:r>
              <a:rPr lang="en-US" sz="900" b="1" baseline="30000" dirty="0">
                <a:latin typeface="Cisco Sans" panose="020B0503020201020303" pitchFamily="34" charset="0"/>
              </a:rPr>
              <a:t>st</a:t>
            </a:r>
            <a:r>
              <a:rPr lang="en-US" sz="900" b="1" dirty="0">
                <a:latin typeface="Cisco Sans" panose="020B0503020201020303" pitchFamily="34" charset="0"/>
              </a:rPr>
              <a:t> August</a:t>
            </a:r>
          </a:p>
          <a:p>
            <a:pPr marL="57150" indent="0">
              <a:buNone/>
            </a:pPr>
            <a:r>
              <a:rPr lang="en-US" sz="900" dirty="0">
                <a:latin typeface="Cisco Sans" panose="020B0503020201020303" pitchFamily="34" charset="0"/>
              </a:rPr>
              <a:t>4. Implementation of Service 2</a:t>
            </a:r>
          </a:p>
          <a:p>
            <a:pPr marL="342900" lvl="1" indent="-228600">
              <a:buAutoNum type="arabicPeriod"/>
            </a:pPr>
            <a:r>
              <a:rPr lang="en-US" sz="900" dirty="0">
                <a:latin typeface="Cisco Sans" panose="020B0503020201020303" pitchFamily="34" charset="0"/>
              </a:rPr>
              <a:t>Data Mining Algorithm 1 ( to summarizes customer comments ) by </a:t>
            </a:r>
            <a:r>
              <a:rPr lang="en-US" sz="900" b="1" dirty="0">
                <a:latin typeface="Cisco Sans" panose="020B0503020201020303" pitchFamily="34" charset="0"/>
              </a:rPr>
              <a:t>29</a:t>
            </a:r>
            <a:r>
              <a:rPr lang="en-US" sz="900" b="1" baseline="30000" dirty="0">
                <a:latin typeface="Cisco Sans" panose="020B0503020201020303" pitchFamily="34" charset="0"/>
              </a:rPr>
              <a:t>th</a:t>
            </a:r>
            <a:r>
              <a:rPr lang="en-US" sz="900" b="1" dirty="0">
                <a:latin typeface="Cisco Sans" panose="020B0503020201020303" pitchFamily="34" charset="0"/>
              </a:rPr>
              <a:t> August</a:t>
            </a:r>
          </a:p>
          <a:p>
            <a:pPr marL="342900" lvl="1" indent="-228600">
              <a:buAutoNum type="arabicPeriod"/>
            </a:pPr>
            <a:r>
              <a:rPr lang="en-US" sz="900" dirty="0">
                <a:latin typeface="Cisco Sans" panose="020B0503020201020303" pitchFamily="34" charset="0"/>
              </a:rPr>
              <a:t>Data Mining Algorithm 2 ( to extract actionable information from AURA API and SkyBridge API ) by </a:t>
            </a:r>
            <a:r>
              <a:rPr lang="en-US" sz="900" b="1" dirty="0">
                <a:latin typeface="Cisco Sans" panose="020B0503020201020303" pitchFamily="34" charset="0"/>
              </a:rPr>
              <a:t>5</a:t>
            </a:r>
            <a:r>
              <a:rPr lang="en-US" sz="900" b="1" baseline="30000" dirty="0">
                <a:latin typeface="Cisco Sans" panose="020B0503020201020303" pitchFamily="34" charset="0"/>
              </a:rPr>
              <a:t>th</a:t>
            </a:r>
            <a:r>
              <a:rPr lang="en-US" sz="900" b="1" dirty="0">
                <a:latin typeface="Cisco Sans" panose="020B0503020201020303" pitchFamily="34" charset="0"/>
              </a:rPr>
              <a:t> September </a:t>
            </a:r>
          </a:p>
          <a:p>
            <a:pPr marL="342900" lvl="1" indent="-228600">
              <a:buAutoNum type="arabicPeriod"/>
            </a:pPr>
            <a:r>
              <a:rPr lang="en-US" sz="900" dirty="0">
                <a:latin typeface="Cisco Sans" panose="020B0503020201020303" pitchFamily="34" charset="0"/>
              </a:rPr>
              <a:t>Validation Algorithm by </a:t>
            </a:r>
            <a:r>
              <a:rPr lang="en-US" sz="900" b="1" dirty="0">
                <a:latin typeface="Cisco Sans" panose="020B0503020201020303" pitchFamily="34" charset="0"/>
              </a:rPr>
              <a:t>20</a:t>
            </a:r>
            <a:r>
              <a:rPr lang="en-US" sz="900" b="1" baseline="30000" dirty="0">
                <a:latin typeface="Cisco Sans" panose="020B0503020201020303" pitchFamily="34" charset="0"/>
              </a:rPr>
              <a:t>th</a:t>
            </a:r>
            <a:r>
              <a:rPr lang="en-US" sz="900" b="1" dirty="0">
                <a:latin typeface="Cisco Sans" panose="020B0503020201020303" pitchFamily="34" charset="0"/>
              </a:rPr>
              <a:t> September</a:t>
            </a:r>
          </a:p>
          <a:p>
            <a:pPr marL="0" indent="0">
              <a:buNone/>
            </a:pPr>
            <a:r>
              <a:rPr lang="en-US" sz="900" dirty="0">
                <a:latin typeface="Cisco Sans" panose="020B0503020201020303" pitchFamily="34" charset="0"/>
              </a:rPr>
              <a:t> 5. User Interface for the tool by </a:t>
            </a:r>
            <a:r>
              <a:rPr lang="en-US" sz="900" b="1" dirty="0">
                <a:latin typeface="Cisco Sans" panose="020B0503020201020303" pitchFamily="34" charset="0"/>
              </a:rPr>
              <a:t>30</a:t>
            </a:r>
            <a:r>
              <a:rPr lang="en-US" sz="900" b="1" baseline="30000" dirty="0">
                <a:latin typeface="Cisco Sans" panose="020B0503020201020303" pitchFamily="34" charset="0"/>
              </a:rPr>
              <a:t>st</a:t>
            </a:r>
            <a:r>
              <a:rPr lang="en-US" sz="900" b="1" dirty="0">
                <a:latin typeface="Cisco Sans" panose="020B0503020201020303" pitchFamily="34" charset="0"/>
              </a:rPr>
              <a:t> September</a:t>
            </a:r>
          </a:p>
          <a:p>
            <a:pPr marL="400050" lvl="1" indent="-228600">
              <a:buAutoNum type="arabicPeriod"/>
            </a:pPr>
            <a:endParaRPr lang="en-US" sz="900" dirty="0">
              <a:latin typeface="Cisco Sans" panose="020B05030202010203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9D0E0C-C77C-6846-9106-D1FFACFB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5" y="188914"/>
            <a:ext cx="8345488" cy="596136"/>
          </a:xfrm>
        </p:spPr>
        <p:txBody>
          <a:bodyPr/>
          <a:lstStyle/>
          <a:p>
            <a:pPr algn="ctr"/>
            <a:r>
              <a:rPr lang="en-US" dirty="0">
                <a:latin typeface="Cisco Sans" panose="020B0503020201020303" pitchFamily="34" charset="0"/>
              </a:rPr>
              <a:t>Tentative Timeline</a:t>
            </a:r>
          </a:p>
        </p:txBody>
      </p:sp>
    </p:spTree>
    <p:extLst>
      <p:ext uri="{BB962C8B-B14F-4D97-AF65-F5344CB8AC3E}">
        <p14:creationId xmlns:p14="http://schemas.microsoft.com/office/powerpoint/2010/main" val="14172435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isco Presentation Toolkit&amp;quot;&quot;/&gt;&lt;property id=&quot;20307&quot; value=&quot;305&quot;/&gt;&lt;/object&gt;&lt;object type=&quot;3&quot; unique_id=&quot;10004&quot;&gt;&lt;property id=&quot;20148&quot; value=&quot;5&quot;/&gt;&lt;property id=&quot;20300&quot; value=&quot;Slide 3 - &amp;quot;Editable Illustrations&amp;quot;&quot;/&gt;&lt;property id=&quot;20307&quot; value=&quot;306&quot;/&gt;&lt;/object&gt;&lt;object type=&quot;3&quot; unique_id=&quot;10005&quot;&gt;&lt;property id=&quot;20148&quot; value=&quot;5&quot;/&gt;&lt;property id=&quot;20300&quot; value=&quot;Slide 4 - &amp;quot;Editable Illustrations&amp;quot;&quot;/&gt;&lt;property id=&quot;20307&quot; value=&quot;307&quot;/&gt;&lt;/object&gt;&lt;object type=&quot;3&quot; unique_id=&quot;10006&quot;&gt;&lt;property id=&quot;20148&quot; value=&quot;5&quot;/&gt;&lt;property id=&quot;20300&quot; value=&quot;Slide 5 - &amp;quot;Cisco Blue arrows&amp;quot;&quot;/&gt;&lt;property id=&quot;20307&quot; value=&quot;308&quot;/&gt;&lt;/object&gt;&lt;object type=&quot;3&quot; unique_id=&quot;10007&quot;&gt;&lt;property id=&quot;20148&quot; value=&quot;5&quot;/&gt;&lt;property id=&quot;20300&quot; value=&quot;Slide 6 - &amp;quot;Green arrows&amp;quot;&quot;/&gt;&lt;property id=&quot;20307&quot; value=&quot;309&quot;/&gt;&lt;/object&gt;&lt;object type=&quot;3&quot; unique_id=&quot;10008&quot;&gt;&lt;property id=&quot;20148&quot; value=&quot;5&quot;/&gt;&lt;property id=&quot;20300&quot; value=&quot;Slide 7 - &amp;quot;Indigo arrows&amp;quot;&quot;/&gt;&lt;property id=&quot;20307&quot; value=&quot;310&quot;/&gt;&lt;/object&gt;&lt;object type=&quot;3&quot; unique_id=&quot;10009&quot;&gt;&lt;property id=&quot;20148&quot; value=&quot;5&quot;/&gt;&lt;property id=&quot;20300&quot; value=&quot;Slide 8 - &amp;quot;Orange arrows&amp;quot;&quot;/&gt;&lt;property id=&quot;20307&quot; value=&quot;311&quot;/&gt;&lt;/object&gt;&lt;object type=&quot;3&quot; unique_id=&quot;10010&quot;&gt;&lt;property id=&quot;20148&quot; value=&quot;5&quot;/&gt;&lt;property id=&quot;20300&quot; value=&quot;Slide 9 - &amp;quot;Red arrows&amp;quot;&quot;/&gt;&lt;property id=&quot;20307&quot; value=&quot;312&quot;/&gt;&lt;/object&gt;&lt;object type=&quot;3&quot; unique_id=&quot;10011&quot;&gt;&lt;property id=&quot;20148&quot; value=&quot;5&quot;/&gt;&lt;property id=&quot;20300&quot; value=&quot;Slide 10 - &amp;quot;Tines&amp;quot;&quot;/&gt;&lt;property id=&quot;20307&quot; value=&quot;313&quot;/&gt;&lt;/object&gt;&lt;object type=&quot;3&quot; unique_id=&quot;10012&quot;&gt;&lt;property id=&quot;20148&quot; value=&quot;5&quot;/&gt;&lt;property id=&quot;20300&quot; value=&quot;Slide 11 - &amp;quot;Tines&amp;quot;&quot;/&gt;&lt;property id=&quot;20307&quot; value=&quot;314&quot;/&gt;&lt;/object&gt;&lt;object type=&quot;3&quot; unique_id=&quot;10013&quot;&gt;&lt;property id=&quot;20148&quot; value=&quot;5&quot;/&gt;&lt;property id=&quot;20300&quot; value=&quot;Slide 12 - &amp;quot;Puzzle pieces&amp;quot;&quot;/&gt;&lt;property id=&quot;20307&quot; value=&quot;315&quot;/&gt;&lt;/object&gt;&lt;object type=&quot;3&quot; unique_id=&quot;10014&quot;&gt;&lt;property id=&quot;20148&quot; value=&quot;5&quot;/&gt;&lt;property id=&quot;20300&quot; value=&quot;Slide 13 - &amp;quot;Full-color icons&amp;quot;&quot;/&gt;&lt;property id=&quot;20307&quot; value=&quot;316&quot;/&gt;&lt;/object&gt;&lt;object type=&quot;3&quot; unique_id=&quot;10015&quot;&gt;&lt;property id=&quot;20148&quot; value=&quot;5&quot;/&gt;&lt;property id=&quot;20300&quot; value=&quot;Slide 14 - &amp;quot;Full-color icons&amp;quot;&quot;/&gt;&lt;property id=&quot;20307&quot; value=&quot;317&quot;/&gt;&lt;/object&gt;&lt;object type=&quot;3&quot; unique_id=&quot;10016&quot;&gt;&lt;property id=&quot;20148&quot; value=&quot;5&quot;/&gt;&lt;property id=&quot;20300&quot; value=&quot;Slide 15 - &amp;quot;Full-color icons&amp;quot;&quot;/&gt;&lt;property id=&quot;20307&quot; value=&quot;318&quot;/&gt;&lt;/object&gt;&lt;object type=&quot;3&quot; unique_id=&quot;10017&quot;&gt;&lt;property id=&quot;20148&quot; value=&quot;5&quot;/&gt;&lt;property id=&quot;20300&quot; value=&quot;Slide 16 - &amp;quot;Cisco Blue icons&amp;quot;&quot;/&gt;&lt;property id=&quot;20307&quot; value=&quot;319&quot;/&gt;&lt;/object&gt;&lt;object type=&quot;3&quot; unique_id=&quot;10018&quot;&gt;&lt;property id=&quot;20148&quot; value=&quot;5&quot;/&gt;&lt;property id=&quot;20300&quot; value=&quot;Slide 17 - &amp;quot;Cisco Blue icons&amp;quot;&quot;/&gt;&lt;property id=&quot;20307&quot; value=&quot;320&quot;/&gt;&lt;/object&gt;&lt;object type=&quot;3&quot; unique_id=&quot;10019&quot;&gt;&lt;property id=&quot;20148&quot; value=&quot;5&quot;/&gt;&lt;property id=&quot;20300&quot; value=&quot;Slide 18 - &amp;quot;Cisco Blue icons&amp;quot;&quot;/&gt;&lt;property id=&quot;20307&quot; value=&quot;321&quot;/&gt;&lt;/object&gt;&lt;object type=&quot;3&quot; unique_id=&quot;10020&quot;&gt;&lt;property id=&quot;20148&quot; value=&quot;5&quot;/&gt;&lt;property id=&quot;20300&quot; value=&quot;Slide 22 - &amp;quot;Full-color cloud icons&amp;quot;&quot;/&gt;&lt;property id=&quot;20307&quot; value=&quot;322&quot;/&gt;&lt;/object&gt;&lt;object type=&quot;3&quot; unique_id=&quot;10021&quot;&gt;&lt;property id=&quot;20148&quot; value=&quot;5&quot;/&gt;&lt;property id=&quot;20300&quot; value=&quot;Slide 23 - &amp;quot;Full-color cloud icons&amp;quot;&quot;/&gt;&lt;property id=&quot;20307&quot; value=&quot;323&quot;/&gt;&lt;/object&gt;&lt;object type=&quot;3&quot; unique_id=&quot;10022&quot;&gt;&lt;property id=&quot;20148&quot; value=&quot;5&quot;/&gt;&lt;property id=&quot;20300&quot; value=&quot;Slide 24 - &amp;quot;Cisco Blue cloud icons&amp;quot;&quot;/&gt;&lt;property id=&quot;20307&quot; value=&quot;324&quot;/&gt;&lt;/object&gt;&lt;object type=&quot;3&quot; unique_id=&quot;10023&quot;&gt;&lt;property id=&quot;20148&quot; value=&quot;5&quot;/&gt;&lt;property id=&quot;20300&quot; value=&quot;Slide 25 - &amp;quot;Cisco Blue cloud icons&amp;quot;&quot;/&gt;&lt;property id=&quot;20307&quot; value=&quot;325&quot;/&gt;&lt;/object&gt;&lt;object type=&quot;3&quot; unique_id=&quot;10024&quot;&gt;&lt;property id=&quot;20148&quot; value=&quot;5&quot;/&gt;&lt;property id=&quot;20300&quot; value=&quot;Slide 28 - &amp;quot;Full-color services icons&amp;quot;&quot;/&gt;&lt;property id=&quot;20307&quot; value=&quot;326&quot;/&gt;&lt;/object&gt;&lt;object type=&quot;3&quot; unique_id=&quot;10025&quot;&gt;&lt;property id=&quot;20148&quot; value=&quot;5&quot;/&gt;&lt;property id=&quot;20300&quot; value=&quot;Slide 29 - &amp;quot;Full-color services icons&amp;quot;&quot;/&gt;&lt;property id=&quot;20307&quot; value=&quot;327&quot;/&gt;&lt;/object&gt;&lt;object type=&quot;3&quot; unique_id=&quot;10026&quot;&gt;&lt;property id=&quot;20148&quot; value=&quot;5&quot;/&gt;&lt;property id=&quot;20300&quot; value=&quot;Slide 30 - &amp;quot;Cisco Blue services icons&amp;quot;&quot;/&gt;&lt;property id=&quot;20307&quot; value=&quot;328&quot;/&gt;&lt;/object&gt;&lt;object type=&quot;3&quot; unique_id=&quot;10027&quot;&gt;&lt;property id=&quot;20148&quot; value=&quot;5&quot;/&gt;&lt;property id=&quot;20300&quot; value=&quot;Slide 31 - &amp;quot;Cisco Blue services icons&amp;quot;&quot;/&gt;&lt;property id=&quot;20307&quot; value=&quot;329&quot;/&gt;&lt;/object&gt;&lt;object type=&quot;3&quot; unique_id=&quot;10028&quot;&gt;&lt;property id=&quot;20148&quot; value=&quot;5&quot;/&gt;&lt;property id=&quot;20300&quot; value=&quot;Slide 34 - &amp;quot;Calendar/timeline components&amp;quot;&quot;/&gt;&lt;property id=&quot;20307&quot; value=&quot;330&quot;/&gt;&lt;/object&gt;&lt;object type=&quot;3&quot; unique_id=&quot;10029&quot;&gt;&lt;property id=&quot;20148&quot; value=&quot;5&quot;/&gt;&lt;property id=&quot;20300&quot; value=&quot;Slide 35 - &amp;quot;Timeline&amp;quot;&quot;/&gt;&lt;property id=&quot;20307&quot; value=&quot;331&quot;/&gt;&lt;/object&gt;&lt;object type=&quot;3&quot; unique_id=&quot;10030&quot;&gt;&lt;property id=&quot;20148&quot; value=&quot;5&quot;/&gt;&lt;property id=&quot;20300&quot; value=&quot;Slide 36 - &amp;quot;Animated timeline&amp;quot;&quot;/&gt;&lt;property id=&quot;20307&quot; value=&quot;332&quot;/&gt;&lt;/object&gt;&lt;object type=&quot;3&quot; unique_id=&quot;10031&quot;&gt;&lt;property id=&quot;20148&quot; value=&quot;5&quot;/&gt;&lt;property id=&quot;20300&quot; value=&quot;Slide 37 - &amp;quot;Animated timeline&amp;quot;&quot;/&gt;&lt;property id=&quot;20307&quot; value=&quot;333&quot;/&gt;&lt;/object&gt;&lt;object type=&quot;3&quot; unique_id=&quot;10032&quot;&gt;&lt;property id=&quot;20148&quot; value=&quot;5&quot;/&gt;&lt;property id=&quot;20300&quot; value=&quot;Slide 38 - &amp;quot;Animated timeline: 7 phases&amp;quot;&quot;/&gt;&lt;property id=&quot;20307&quot; value=&quot;334&quot;/&gt;&lt;/object&gt;&lt;object type=&quot;3&quot; unique_id=&quot;10033&quot;&gt;&lt;property id=&quot;20148&quot; value=&quot;5&quot;/&gt;&lt;property id=&quot;20300&quot; value=&quot;Slide 39 - &amp;quot;Timeline chronological&amp;quot;&quot;/&gt;&lt;property id=&quot;20307&quot; value=&quot;335&quot;/&gt;&lt;/object&gt;&lt;object type=&quot;3&quot; unique_id=&quot;10034&quot;&gt;&lt;property id=&quot;20148&quot; value=&quot;5&quot;/&gt;&lt;property id=&quot;20300&quot; value=&quot;Slide 40 - &amp;quot;Timeline chronological phases&amp;quot;&quot;/&gt;&lt;property id=&quot;20307&quot; value=&quot;336&quot;/&gt;&lt;/object&gt;&lt;object type=&quot;3&quot; unique_id=&quot;10035&quot;&gt;&lt;property id=&quot;20148&quot; value=&quot;5&quot;/&gt;&lt;property id=&quot;20300&quot; value=&quot;Slide 41 - &amp;quot;Chronological phases&amp;quot;&quot;/&gt;&lt;property id=&quot;20307&quot; value=&quot;337&quot;/&gt;&lt;/object&gt;&lt;object type=&quot;3&quot; unique_id=&quot;10036&quot;&gt;&lt;property id=&quot;20148&quot; value=&quot;5&quot;/&gt;&lt;property id=&quot;20300&quot; value=&quot;Slide 42 - &amp;quot;Timeline chronological grid&amp;quot;&quot;/&gt;&lt;property id=&quot;20307&quot; value=&quot;338&quot;/&gt;&lt;/object&gt;&lt;object type=&quot;3&quot; unique_id=&quot;10037&quot;&gt;&lt;property id=&quot;20148&quot; value=&quot;5&quot;/&gt;&lt;property id=&quot;20300&quot; value=&quot;Slide 43 - &amp;quot;Chronological phases&amp;quot;&quot;/&gt;&lt;property id=&quot;20307&quot; value=&quot;339&quot;/&gt;&lt;/object&gt;&lt;object type=&quot;3&quot; unique_id=&quot;10038&quot;&gt;&lt;property id=&quot;20148&quot; value=&quot;5&quot;/&gt;&lt;property id=&quot;20300&quot; value=&quot;Slide 44 - &amp;quot;Chronological runner&amp;quot;&quot;/&gt;&lt;property id=&quot;20307&quot; value=&quot;340&quot;/&gt;&lt;/object&gt;&lt;object type=&quot;3&quot; unique_id=&quot;10039&quot;&gt;&lt;property id=&quot;20148&quot; value=&quot;5&quot;/&gt;&lt;property id=&quot;20300&quot; value=&quot;Slide 45 - &amp;quot;Calendar month&amp;quot;&quot;/&gt;&lt;property id=&quot;20307&quot; value=&quot;341&quot;/&gt;&lt;/object&gt;&lt;object type=&quot;3&quot; unique_id=&quot;10040&quot;&gt;&lt;property id=&quot;20148&quot; value=&quot;5&quot;/&gt;&lt;property id=&quot;20300&quot; value=&quot;Slide 46 - &amp;quot;Calendar quarter&amp;quot;&quot;/&gt;&lt;property id=&quot;20307&quot; value=&quot;342&quot;/&gt;&lt;/object&gt;&lt;object type=&quot;3&quot; unique_id=&quot;10041&quot;&gt;&lt;property id=&quot;20148&quot; value=&quot;5&quot;/&gt;&lt;property id=&quot;20300&quot; value=&quot;Slide 47 - &amp;quot;Calendar month linear animated&amp;quot;&quot;/&gt;&lt;property id=&quot;20307&quot; value=&quot;343&quot;/&gt;&lt;/object&gt;&lt;object type=&quot;3&quot; unique_id=&quot;10042&quot;&gt;&lt;property id=&quot;20148&quot; value=&quot;5&quot;/&gt;&lt;property id=&quot;20300&quot; value=&quot;Slide 48 - &amp;quot;Calendar fiscal year animated&amp;quot;&quot;/&gt;&lt;property id=&quot;20307&quot; value=&quot;344&quot;/&gt;&lt;/object&gt;&lt;object type=&quot;3&quot; unique_id=&quot;10043&quot;&gt;&lt;property id=&quot;20148&quot; value=&quot;5&quot;/&gt;&lt;property id=&quot;20300&quot; value=&quot;Slide 49 - &amp;quot;Key dates&amp;quot;&quot;/&gt;&lt;property id=&quot;20307&quot; value=&quot;345&quot;/&gt;&lt;/object&gt;&lt;object type=&quot;3&quot; unique_id=&quot;10044&quot;&gt;&lt;property id=&quot;20148&quot; value=&quot;5&quot;/&gt;&lt;property id=&quot;20300&quot; value=&quot;Slide 50 - &amp;quot;About this template&amp;quot;&quot;/&gt;&lt;property id=&quot;20307&quot; value=&quot;346&quot;/&gt;&lt;/object&gt;&lt;object type=&quot;3&quot; unique_id=&quot;10045&quot;&gt;&lt;property id=&quot;20148&quot; value=&quot;5&quot;/&gt;&lt;property id=&quot;20300&quot; value=&quot;Slide 51 - &amp;quot;Legend&amp;quot;&quot;/&gt;&lt;property id=&quot;20307&quot; value=&quot;347&quot;/&gt;&lt;/object&gt;&lt;object type=&quot;3&quot; unique_id=&quot;10046&quot;&gt;&lt;property id=&quot;20148&quot; value=&quot;5&quot;/&gt;&lt;property id=&quot;20300&quot; value=&quot;Slide 52 - &amp;quot;Add fiscal year here&amp;quot;&quot;/&gt;&lt;property id=&quot;20307&quot; value=&quot;348&quot;/&gt;&lt;/object&gt;&lt;object type=&quot;3&quot; unique_id=&quot;10047&quot;&gt;&lt;property id=&quot;20148&quot; value=&quot;5&quot;/&gt;&lt;property id=&quot;20300&quot; value=&quot;Slide 53 - &amp;quot;August&amp;quot;&quot;/&gt;&lt;property id=&quot;20307&quot; value=&quot;349&quot;/&gt;&lt;/object&gt;&lt;object type=&quot;3&quot; unique_id=&quot;10048&quot;&gt;&lt;property id=&quot;20148&quot; value=&quot;5&quot;/&gt;&lt;property id=&quot;20300&quot; value=&quot;Slide 54 - &amp;quot;September&amp;quot;&quot;/&gt;&lt;property id=&quot;20307&quot; value=&quot;350&quot;/&gt;&lt;/object&gt;&lt;object type=&quot;3&quot; unique_id=&quot;10049&quot;&gt;&lt;property id=&quot;20148&quot; value=&quot;5&quot;/&gt;&lt;property id=&quot;20300&quot; value=&quot;Slide 55 - &amp;quot;October&amp;quot;&quot;/&gt;&lt;property id=&quot;20307&quot; value=&quot;351&quot;/&gt;&lt;/object&gt;&lt;object type=&quot;3&quot; unique_id=&quot;10050&quot;&gt;&lt;property id=&quot;20148&quot; value=&quot;5&quot;/&gt;&lt;property id=&quot;20300&quot; value=&quot;Slide 56 - &amp;quot;November&amp;quot;&quot;/&gt;&lt;property id=&quot;20307&quot; value=&quot;352&quot;/&gt;&lt;/object&gt;&lt;object type=&quot;3&quot; unique_id=&quot;10051&quot;&gt;&lt;property id=&quot;20148&quot; value=&quot;5&quot;/&gt;&lt;property id=&quot;20300&quot; value=&quot;Slide 57 - &amp;quot;December&amp;quot;&quot;/&gt;&lt;property id=&quot;20307&quot; value=&quot;353&quot;/&gt;&lt;/object&gt;&lt;object type=&quot;3&quot; unique_id=&quot;10052&quot;&gt;&lt;property id=&quot;20148&quot; value=&quot;5&quot;/&gt;&lt;property id=&quot;20300&quot; value=&quot;Slide 58 - &amp;quot;January&amp;quot;&quot;/&gt;&lt;property id=&quot;20307&quot; value=&quot;354&quot;/&gt;&lt;/object&gt;&lt;object type=&quot;3&quot; unique_id=&quot;10053&quot;&gt;&lt;property id=&quot;20148&quot; value=&quot;5&quot;/&gt;&lt;property id=&quot;20300&quot; value=&quot;Slide 59 - &amp;quot;February&amp;quot;&quot;/&gt;&lt;property id=&quot;20307&quot; value=&quot;355&quot;/&gt;&lt;/object&gt;&lt;object type=&quot;3&quot; unique_id=&quot;10054&quot;&gt;&lt;property id=&quot;20148&quot; value=&quot;5&quot;/&gt;&lt;property id=&quot;20300&quot; value=&quot;Slide 60 - &amp;quot;March&amp;quot;&quot;/&gt;&lt;property id=&quot;20307&quot; value=&quot;356&quot;/&gt;&lt;/object&gt;&lt;object type=&quot;3&quot; unique_id=&quot;10055&quot;&gt;&lt;property id=&quot;20148&quot; value=&quot;5&quot;/&gt;&lt;property id=&quot;20300&quot; value=&quot;Slide 61 - &amp;quot;April&amp;quot;&quot;/&gt;&lt;property id=&quot;20307&quot; value=&quot;357&quot;/&gt;&lt;/object&gt;&lt;object type=&quot;3&quot; unique_id=&quot;10056&quot;&gt;&lt;property id=&quot;20148&quot; value=&quot;5&quot;/&gt;&lt;property id=&quot;20300&quot; value=&quot;Slide 62 - &amp;quot;May&amp;quot;&quot;/&gt;&lt;property id=&quot;20307&quot; value=&quot;358&quot;/&gt;&lt;/object&gt;&lt;object type=&quot;3&quot; unique_id=&quot;10057&quot;&gt;&lt;property id=&quot;20148&quot; value=&quot;5&quot;/&gt;&lt;property id=&quot;20300&quot; value=&quot;Slide 63 - &amp;quot;June&amp;quot;&quot;/&gt;&lt;property id=&quot;20307&quot; value=&quot;359&quot;/&gt;&lt;/object&gt;&lt;object type=&quot;3&quot; unique_id=&quot;10058&quot;&gt;&lt;property id=&quot;20148&quot; value=&quot;5&quot;/&gt;&lt;property id=&quot;20300&quot; value=&quot;Slide 64 - &amp;quot;July&amp;quot;&quot;/&gt;&lt;property id=&quot;20307&quot; value=&quot;360&quot;/&gt;&lt;/object&gt;&lt;object type=&quot;3&quot; unique_id=&quot;10059&quot;&gt;&lt;property id=&quot;20148&quot; value=&quot;5&quot;/&gt;&lt;property id=&quot;20300&quot; value=&quot;Slide 65 - &amp;quot;Graphic elements&amp;quot;&quot;/&gt;&lt;property id=&quot;20307&quot; value=&quot;361&quot;/&gt;&lt;/object&gt;&lt;object type=&quot;3&quot; unique_id=&quot;10060&quot;&gt;&lt;property id=&quot;20148&quot; value=&quot;5&quot;/&gt;&lt;property id=&quot;20300&quot; value=&quot;Slide 66 - &amp;quot;Graphic elements&amp;quot;&quot;/&gt;&lt;property id=&quot;20307&quot; value=&quot;362&quot;/&gt;&lt;/object&gt;&lt;object type=&quot;3&quot; unique_id=&quot;10061&quot;&gt;&lt;property id=&quot;20148&quot; value=&quot;5&quot;/&gt;&lt;property id=&quot;20300&quot; value=&quot;Slide 67 - &amp;quot;Infographic template&amp;quot;&quot;/&gt;&lt;property id=&quot;20307&quot; value=&quot;364&quot;/&gt;&lt;/object&gt;&lt;object type=&quot;3&quot; unique_id=&quot;10062&quot;&gt;&lt;property id=&quot;20148&quot; value=&quot;5&quot;/&gt;&lt;property id=&quot;20300&quot; value=&quot;Slide 68 - &amp;quot;Roadmap&amp;quot;&quot;/&gt;&lt;property id=&quot;20307&quot; value=&quot;365&quot;/&gt;&lt;/object&gt;&lt;object type=&quot;3&quot; unique_id=&quot;10063&quot;&gt;&lt;property id=&quot;20148&quot; value=&quot;5&quot;/&gt;&lt;property id=&quot;20300&quot; value=&quot;Slide 69 - &amp;quot;Pyramid&amp;quot;&quot;/&gt;&lt;property id=&quot;20307&quot; value=&quot;366&quot;/&gt;&lt;/object&gt;&lt;object type=&quot;3&quot; unique_id=&quot;10064&quot;&gt;&lt;property id=&quot;20148&quot; value=&quot;5&quot;/&gt;&lt;property id=&quot;20300&quot; value=&quot;Slide 70 - &amp;quot;Pyramid inverted extended animated&amp;quot;&quot;/&gt;&lt;property id=&quot;20307&quot; value=&quot;367&quot;/&gt;&lt;/object&gt;&lt;object type=&quot;3&quot; unique_id=&quot;10065&quot;&gt;&lt;property id=&quot;20148&quot; value=&quot;5&quot;/&gt;&lt;property id=&quot;20300&quot; value=&quot;Slide 71 - &amp;quot;Pyramid&amp;quot;&quot;/&gt;&lt;property id=&quot;20307&quot; value=&quot;368&quot;/&gt;&lt;/object&gt;&lt;object type=&quot;3&quot; unique_id=&quot;10066&quot;&gt;&lt;property id=&quot;20148&quot; value=&quot;5&quot;/&gt;&lt;property id=&quot;20300&quot; value=&quot;Slide 72 - &amp;quot;Add a title here&amp;quot;&quot;/&gt;&lt;property id=&quot;20307&quot; value=&quot;369&quot;/&gt;&lt;/object&gt;&lt;object type=&quot;3&quot; unique_id=&quot;10067&quot;&gt;&lt;property id=&quot;20148&quot; value=&quot;5&quot;/&gt;&lt;property id=&quot;20300&quot; value=&quot;Slide 73 - &amp;quot;Title goes here&amp;quot;&quot;/&gt;&lt;property id=&quot;20307&quot; value=&quot;370&quot;/&gt;&lt;/object&gt;&lt;object type=&quot;3&quot; unique_id=&quot;10068&quot;&gt;&lt;property id=&quot;20148&quot; value=&quot;5&quot;/&gt;&lt;property id=&quot;20300&quot; value=&quot;Slide 74&quot;/&gt;&lt;property id=&quot;20307&quot; value=&quot;371&quot;/&gt;&lt;/object&gt;&lt;object type=&quot;3&quot; unique_id=&quot;10069&quot;&gt;&lt;property id=&quot;20148&quot; value=&quot;5&quot;/&gt;&lt;property id=&quot;20300&quot; value=&quot;Slide 75 - &amp;quot;Chasm animated&amp;quot;&quot;/&gt;&lt;property id=&quot;20307&quot; value=&quot;372&quot;/&gt;&lt;/object&gt;&lt;object type=&quot;3&quot; unique_id=&quot;10070&quot;&gt;&lt;property id=&quot;20148&quot; value=&quot;5&quot;/&gt;&lt;property id=&quot;20300&quot; value=&quot;Slide 76 - &amp;quot;Chasm two-tone animated&amp;quot;&quot;/&gt;&lt;property id=&quot;20307&quot; value=&quot;373&quot;/&gt;&lt;/object&gt;&lt;object type=&quot;3&quot; unique_id=&quot;10071&quot;&gt;&lt;property id=&quot;20148&quot; value=&quot;5&quot;/&gt;&lt;property id=&quot;20300&quot; value=&quot;Slide 77 - &amp;quot;Circle quartered A&amp;quot;&quot;/&gt;&lt;property id=&quot;20307&quot; value=&quot;374&quot;/&gt;&lt;/object&gt;&lt;object type=&quot;3&quot; unique_id=&quot;10072&quot;&gt;&lt;property id=&quot;20148&quot; value=&quot;5&quot;/&gt;&lt;property id=&quot;20300&quot; value=&quot;Slide 78 - &amp;quot;Squares&amp;quot;&quot;/&gt;&lt;property id=&quot;20307&quot; value=&quot;375&quot;/&gt;&lt;/object&gt;&lt;object type=&quot;3&quot; unique_id=&quot;10073&quot;&gt;&lt;property id=&quot;20148&quot; value=&quot;5&quot;/&gt;&lt;property id=&quot;20300&quot; value=&quot;Slide 79 - &amp;quot;Diagrams matrix rectangles grid animated&amp;quot;&quot;/&gt;&lt;property id=&quot;20307&quot; value=&quot;376&quot;/&gt;&lt;/object&gt;&lt;object type=&quot;3&quot; unique_id=&quot;10074&quot;&gt;&lt;property id=&quot;20148&quot; value=&quot;5&quot;/&gt;&lt;property id=&quot;20300&quot; value=&quot;Slide 80 - &amp;quot;Diagrams matrix squares&amp;quot;&quot;/&gt;&lt;property id=&quot;20307&quot; value=&quot;377&quot;/&gt;&lt;/object&gt;&lt;object type=&quot;3&quot; unique_id=&quot;10075&quot;&gt;&lt;property id=&quot;20148&quot; value=&quot;5&quot;/&gt;&lt;property id=&quot;20300&quot; value=&quot;Slide 81 - &amp;quot;Diagrams matrix table&amp;quot;&quot;/&gt;&lt;property id=&quot;20307&quot; value=&quot;378&quot;/&gt;&lt;/object&gt;&lt;object type=&quot;3&quot; unique_id=&quot;10076&quot;&gt;&lt;property id=&quot;20148&quot; value=&quot;5&quot;/&gt;&lt;property id=&quot;20300&quot; value=&quot;Slide 82 - &amp;quot;Diagrams process circle arrows&amp;quot;&quot;/&gt;&lt;property id=&quot;20307&quot; value=&quot;379&quot;/&gt;&lt;/object&gt;&lt;object type=&quot;3&quot; unique_id=&quot;10077&quot;&gt;&lt;property id=&quot;20148&quot; value=&quot;5&quot;/&gt;&lt;property id=&quot;20300&quot; value=&quot;Slide 83 - &amp;quot;Diagrams relationships circles rectangles animated&amp;quot;&quot;/&gt;&lt;property id=&quot;20307&quot; value=&quot;380&quot;/&gt;&lt;/object&gt;&lt;object type=&quot;3&quot; unique_id=&quot;10078&quot;&gt;&lt;property id=&quot;20148&quot; value=&quot;5&quot;/&gt;&lt;property id=&quot;20300&quot; value=&quot;Slide 84 - &amp;quot;Diagrams relationships tines drill-down animated&amp;quot;&quot;/&gt;&lt;property id=&quot;20307&quot; value=&quot;381&quot;/&gt;&lt;/object&gt;&lt;object type=&quot;3&quot; unique_id=&quot;10079&quot;&gt;&lt;property id=&quot;20148&quot; value=&quot;5&quot;/&gt;&lt;property id=&quot;20300&quot; value=&quot;Slide 85 - &amp;quot;Project name&amp;quot;&quot;/&gt;&lt;property id=&quot;20307&quot; value=&quot;382&quot;/&gt;&lt;/object&gt;&lt;object type=&quot;3&quot; unique_id=&quot;10080&quot;&gt;&lt;property id=&quot;20148&quot; value=&quot;5&quot;/&gt;&lt;property id=&quot;20300&quot; value=&quot;Slide 86 - &amp;quot;Agenda list&amp;quot;&quot;/&gt;&lt;property id=&quot;20307&quot; value=&quot;383&quot;/&gt;&lt;/object&gt;&lt;object type=&quot;3&quot; unique_id=&quot;10081&quot;&gt;&lt;property id=&quot;20148&quot; value=&quot;5&quot;/&gt;&lt;property id=&quot;20300&quot; value=&quot;Slide 87 - &amp;quot;Agenda list&amp;quot;&quot;/&gt;&lt;property id=&quot;20307&quot; value=&quot;384&quot;/&gt;&lt;/object&gt;&lt;object type=&quot;3&quot; unique_id=&quot;10082&quot;&gt;&lt;property id=&quot;20148&quot; value=&quot;5&quot;/&gt;&lt;property id=&quot;20300&quot; value=&quot;Slide 88 - &amp;quot;Agenda table&amp;quot;&quot;/&gt;&lt;property id=&quot;20307&quot; value=&quot;385&quot;/&gt;&lt;/object&gt;&lt;object type=&quot;3&quot; unique_id=&quot;10083&quot;&gt;&lt;property id=&quot;20148&quot; value=&quot;5&quot;/&gt;&lt;property id=&quot;20300&quot; value=&quot;Slide 89 - &amp;quot;Product life cycle&amp;quot;&quot;/&gt;&lt;property id=&quot;20307&quot; value=&quot;386&quot;/&gt;&lt;/object&gt;&lt;object type=&quot;3&quot; unique_id=&quot;10084&quot;&gt;&lt;property id=&quot;20148&quot; value=&quot;5&quot;/&gt;&lt;property id=&quot;20300&quot; value=&quot;Slide 90 - &amp;quot;Questions?&amp;quot;&quot;/&gt;&lt;property id=&quot;20307&quot; value=&quot;387&quot;/&gt;&lt;/object&gt;&lt;object type=&quot;3&quot; unique_id=&quot;10085&quot;&gt;&lt;property id=&quot;20148&quot; value=&quot;5&quot;/&gt;&lt;property id=&quot;20300&quot; value=&quot;Slide 91 - &amp;quot;Questions?&amp;quot;&quot;/&gt;&lt;property id=&quot;20307&quot; value=&quot;388&quot;/&gt;&lt;/object&gt;&lt;object type=&quot;3&quot; unique_id=&quot;10086&quot;&gt;&lt;property id=&quot;20148&quot; value=&quot;5&quot;/&gt;&lt;property id=&quot;20300&quot; value=&quot;Slide 92 - &amp;quot;RACI model definitions&amp;quot;&quot;/&gt;&lt;property id=&quot;20307&quot; value=&quot;389&quot;/&gt;&lt;/object&gt;&lt;object type=&quot;3&quot; unique_id=&quot;10087&quot;&gt;&lt;property id=&quot;20148&quot; value=&quot;5&quot;/&gt;&lt;property id=&quot;20300&quot; value=&quot;Slide 93 - &amp;quot;Seating chart&amp;quot;&quot;/&gt;&lt;property id=&quot;20307&quot; value=&quot;390&quot;/&gt;&lt;/object&gt;&lt;object type=&quot;3&quot; unique_id=&quot;10088&quot;&gt;&lt;property id=&quot;20148&quot; value=&quot;5&quot;/&gt;&lt;property id=&quot;20300&quot; value=&quot;Slide 94 - &amp;quot;Seating chart&amp;quot;&quot;/&gt;&lt;property id=&quot;20307&quot; value=&quot;391&quot;/&gt;&lt;/object&gt;&lt;object type=&quot;3&quot; unique_id=&quot;10089&quot;&gt;&lt;property id=&quot;20148&quot; value=&quot;5&quot;/&gt;&lt;property id=&quot;20300&quot; value=&quot;Slide 95 - &amp;quot;Award  title here&amp;quot;&quot;/&gt;&lt;property id=&quot;20307&quot; value=&quot;392&quot;/&gt;&lt;/object&gt;&lt;object type=&quot;3&quot; unique_id=&quot;10090&quot;&gt;&lt;property id=&quot;20148&quot; value=&quot;5&quot;/&gt;&lt;property id=&quot;20300&quot; value=&quot;Slide 96 - &amp;quot;Vision statement goes here&amp;quot;&quot;/&gt;&lt;property id=&quot;20307&quot; value=&quot;393&quot;/&gt;&lt;/object&gt;&lt;object type=&quot;3&quot; unique_id=&quot;10091&quot;&gt;&lt;property id=&quot;20148&quot; value=&quot;5&quot;/&gt;&lt;property id=&quot;20300&quot; value=&quot;Slide 97 - &amp;quot;Vision statement goes here&amp;quot;&quot;/&gt;&lt;property id=&quot;20307&quot; value=&quot;394&quot;/&gt;&lt;/object&gt;&lt;object type=&quot;3&quot; unique_id=&quot;10092&quot;&gt;&lt;property id=&quot;20148&quot; value=&quot;5&quot;/&gt;&lt;property id=&quot;20300&quot; value=&quot;Slide 98 - &amp;quot;Vision This is placeholder text. Enter your text here.&amp;quot;&quot;/&gt;&lt;property id=&quot;20307&quot; value=&quot;395&quot;/&gt;&lt;/object&gt;&lt;object type=&quot;3&quot; unique_id=&quot;10093&quot;&gt;&lt;property id=&quot;20148&quot; value=&quot;5&quot;/&gt;&lt;property id=&quot;20300&quot; value=&quot;Slide 99&quot;/&gt;&lt;property id=&quot;20307&quot; value=&quot;396&quot;/&gt;&lt;/object&gt;&lt;object type=&quot;3&quot; unique_id=&quot;10094&quot;&gt;&lt;property id=&quot;20148&quot; value=&quot;5&quot;/&gt;&lt;property id=&quot;20300&quot; value=&quot;Slide 100 - &amp;quot;Grid drill-down&amp;quot;&quot;/&gt;&lt;property id=&quot;20307&quot; value=&quot;397&quot;/&gt;&lt;/object&gt;&lt;object type=&quot;3&quot; unique_id=&quot;10095&quot;&gt;&lt;property id=&quot;20148&quot; value=&quot;5&quot;/&gt;&lt;property id=&quot;20300&quot; value=&quot;Slide 101 - &amp;quot;Horizontal checkmark animated&amp;quot;&quot;/&gt;&lt;property id=&quot;20307&quot; value=&quot;398&quot;/&gt;&lt;/object&gt;&lt;object type=&quot;3&quot; unique_id=&quot;10096&quot;&gt;&lt;property id=&quot;20148&quot; value=&quot;5&quot;/&gt;&lt;property id=&quot;20300&quot; value=&quot;Slide 102 - &amp;quot;Horizontal drill-down animated&amp;quot;&quot;/&gt;&lt;property id=&quot;20307&quot; value=&quot;399&quot;/&gt;&lt;/object&gt;&lt;object type=&quot;3&quot; unique_id=&quot;10097&quot;&gt;&lt;property id=&quot;20148&quot; value=&quot;5&quot;/&gt;&lt;property id=&quot;20300&quot; value=&quot;Slide 103 - &amp;quot;Horizontal three-column arrows animated&amp;quot;&quot;/&gt;&lt;property id=&quot;20307&quot; value=&quot;400&quot;/&gt;&lt;/object&gt;&lt;object type=&quot;3&quot; unique_id=&quot;10098&quot;&gt;&lt;property id=&quot;20148&quot; value=&quot;5&quot;/&gt;&lt;property id=&quot;20300&quot; value=&quot;Slide 104 - &amp;quot;Vertical three-column drill-down animated&amp;quot;&quot;/&gt;&lt;property id=&quot;20307&quot; value=&quot;401&quot;/&gt;&lt;/object&gt;&lt;object type=&quot;3&quot; unique_id=&quot;10099&quot;&gt;&lt;property id=&quot;20148&quot; value=&quot;5&quot;/&gt;&lt;property id=&quot;20300&quot; value=&quot;Slide 105 - &amp;quot;Diagrams cost comparison area chart&amp;quot;&quot;/&gt;&lt;property id=&quot;20307&quot; value=&quot;402&quot;/&gt;&lt;/object&gt;&lt;object type=&quot;3&quot; unique_id=&quot;10100&quot;&gt;&lt;property id=&quot;20148&quot; value=&quot;5&quot;/&gt;&lt;property id=&quot;20300&quot; value=&quot;Slide 106&quot;/&gt;&lt;property id=&quot;20307&quot; value=&quot;403&quot;/&gt;&lt;/object&gt;&lt;object type=&quot;3&quot; unique_id=&quot;10101&quot;&gt;&lt;property id=&quot;20148&quot; value=&quot;5&quot;/&gt;&lt;property id=&quot;20300&quot; value=&quot;Slide 107&quot;/&gt;&lt;property id=&quot;20307&quot; value=&quot;404&quot;/&gt;&lt;/object&gt;&lt;object type=&quot;3&quot; unique_id=&quot;10102&quot;&gt;&lt;property id=&quot;20148&quot; value=&quot;5&quot;/&gt;&lt;property id=&quot;20300&quot; value=&quot;Slide 108 - &amp;quot;Pie chart&amp;quot;&quot;/&gt;&lt;property id=&quot;20307&quot; value=&quot;405&quot;/&gt;&lt;/object&gt;&lt;object type=&quot;3&quot; unique_id=&quot;10103&quot;&gt;&lt;property id=&quot;20148&quot; value=&quot;5&quot;/&gt;&lt;property id=&quot;20300&quot; value=&quot;Slide 109 - &amp;quot;Place a headline here&amp;quot;&quot;/&gt;&lt;property id=&quot;20307&quot; value=&quot;406&quot;/&gt;&lt;/object&gt;&lt;object type=&quot;3&quot; unique_id=&quot;10104&quot;&gt;&lt;property id=&quot;20148&quot; value=&quot;5&quot;/&gt;&lt;property id=&quot;20300&quot; value=&quot;Slide 110&quot;/&gt;&lt;property id=&quot;20307&quot; value=&quot;407&quot;/&gt;&lt;/object&gt;&lt;object type=&quot;3&quot; unique_id=&quot;10105&quot;&gt;&lt;property id=&quot;20148&quot; value=&quot;5&quot;/&gt;&lt;property id=&quot;20300&quot; value=&quot;Slide 111 - &amp;quot;Area chart&amp;quot;&quot;/&gt;&lt;property id=&quot;20307&quot; value=&quot;408&quot;/&gt;&lt;/object&gt;&lt;object type=&quot;3&quot; unique_id=&quot;10106&quot;&gt;&lt;property id=&quot;20148&quot; value=&quot;5&quot;/&gt;&lt;property id=&quot;20300&quot; value=&quot;Slide 112 - &amp;quot;Bar chart – many &amp;quot;&quot;/&gt;&lt;property id=&quot;20307&quot; value=&quot;409&quot;/&gt;&lt;/object&gt;&lt;object type=&quot;3&quot; unique_id=&quot;10107&quot;&gt;&lt;property id=&quot;20148&quot; value=&quot;5&quot;/&gt;&lt;property id=&quot;20300&quot; value=&quot;Slide 113 - &amp;quot;Bar chart – few &amp;quot;&quot;/&gt;&lt;property id=&quot;20307&quot; value=&quot;410&quot;/&gt;&lt;/object&gt;&lt;object type=&quot;3&quot; unique_id=&quot;10108&quot;&gt;&lt;property id=&quot;20148&quot; value=&quot;5&quot;/&gt;&lt;property id=&quot;20300&quot; value=&quot;Slide 114 - &amp;quot;Bar chart column - many&amp;quot;&quot;/&gt;&lt;property id=&quot;20307&quot; value=&quot;413&quot;/&gt;&lt;/object&gt;&lt;object type=&quot;3&quot; unique_id=&quot;10109&quot;&gt;&lt;property id=&quot;20148&quot; value=&quot;5&quot;/&gt;&lt;property id=&quot;20300&quot; value=&quot;Slide 115 - &amp;quot;Bar chart column – few&amp;quot;&quot;/&gt;&lt;property id=&quot;20307&quot; value=&quot;411&quot;/&gt;&lt;/object&gt;&lt;object type=&quot;3&quot; unique_id=&quot;10110&quot;&gt;&lt;property id=&quot;20148&quot; value=&quot;5&quot;/&gt;&lt;property id=&quot;20300&quot; value=&quot;Slide 116 - &amp;quot;Bar chart comparison – few&amp;quot;&quot;/&gt;&lt;property id=&quot;20307&quot; value=&quot;412&quot;/&gt;&lt;/object&gt;&lt;object type=&quot;3&quot; unique_id=&quot;10111&quot;&gt;&lt;property id=&quot;20148&quot; value=&quot;5&quot;/&gt;&lt;property id=&quot;20300&quot; value=&quot;Slide 117 - &amp;quot;Doughnut chart&amp;quot;&quot;/&gt;&lt;property id=&quot;20307&quot; value=&quot;414&quot;/&gt;&lt;/object&gt;&lt;object type=&quot;3&quot; unique_id=&quot;10112&quot;&gt;&lt;property id=&quot;20148&quot; value=&quot;5&quot;/&gt;&lt;property id=&quot;20300&quot; value=&quot;Slide 118 - &amp;quot;Table simple color crisp column&amp;quot;&quot;/&gt;&lt;property id=&quot;20307&quot; value=&quot;415&quot;/&gt;&lt;/object&gt;&lt;object type=&quot;3&quot; unique_id=&quot;10113&quot;&gt;&lt;property id=&quot;20148&quot; value=&quot;5&quot;/&gt;&lt;property id=&quot;20300&quot; value=&quot;Slide 119 - &amp;quot;Table simple bold – many &amp;quot;&quot;/&gt;&lt;property id=&quot;20307&quot; value=&quot;416&quot;/&gt;&lt;/object&gt;&lt;object type=&quot;3&quot; unique_id=&quot;10114&quot;&gt;&lt;property id=&quot;20148&quot; value=&quot;5&quot;/&gt;&lt;property id=&quot;20300&quot; value=&quot;Slide 120 - &amp;quot;Table simple bold – few&amp;quot;&quot;/&gt;&lt;property id=&quot;20307&quot; value=&quot;417&quot;/&gt;&lt;/object&gt;&lt;object type=&quot;3&quot; unique_id=&quot;10115&quot;&gt;&lt;property id=&quot;20148&quot; value=&quot;5&quot;/&gt;&lt;property id=&quot;20300&quot; value=&quot;Slide 121 - &amp;quot;Table simple crisp rows – many&amp;quot;&quot;/&gt;&lt;property id=&quot;20307&quot; value=&quot;418&quot;/&gt;&lt;/object&gt;&lt;object type=&quot;3&quot; unique_id=&quot;10116&quot;&gt;&lt;property id=&quot;20148&quot; value=&quot;5&quot;/&gt;&lt;property id=&quot;20300&quot; value=&quot;Slide 122 - &amp;quot;Table crisp rows – few&amp;quot;&quot;/&gt;&lt;property id=&quot;20307&quot; value=&quot;419&quot;/&gt;&lt;/object&gt;&lt;object type=&quot;3&quot; unique_id=&quot;10117&quot;&gt;&lt;property id=&quot;20148&quot; value=&quot;5&quot;/&gt;&lt;property id=&quot;20300&quot; value=&quot;Slide 123 - &amp;quot;Comparative&amp;quot;&quot;/&gt;&lt;property id=&quot;20307&quot; value=&quot;420&quot;/&gt;&lt;/object&gt;&lt;object type=&quot;3&quot; unique_id=&quot;10118&quot;&gt;&lt;property id=&quot;20148&quot; value=&quot;5&quot;/&gt;&lt;property id=&quot;20300&quot; value=&quot;Slide 124 - &amp;quot;Comparative grid&amp;quot;&quot;/&gt;&lt;property id=&quot;20307&quot; value=&quot;421&quot;/&gt;&lt;/object&gt;&lt;object type=&quot;3&quot; unique_id=&quot;10119&quot;&gt;&lt;property id=&quot;20148&quot; value=&quot;5&quot;/&gt;&lt;property id=&quot;20300&quot; value=&quot;Slide 125 - &amp;quot;Milestone tracker vertical&amp;quot;&quot;/&gt;&lt;property id=&quot;20307&quot; value=&quot;422&quot;/&gt;&lt;/object&gt;&lt;object type=&quot;3&quot; unique_id=&quot;10120&quot;&gt;&lt;property id=&quot;20148&quot; value=&quot;5&quot;/&gt;&lt;property id=&quot;20300&quot; value=&quot;Slide 126 - &amp;quot;Photo A grid&amp;quot;&quot;/&gt;&lt;property id=&quot;20307&quot; value=&quot;423&quot;/&gt;&lt;/object&gt;&lt;object type=&quot;3&quot; unique_id=&quot;10121&quot;&gt;&lt;property id=&quot;20148&quot; value=&quot;5&quot;/&gt;&lt;property id=&quot;20300&quot; value=&quot;Slide 127 - &amp;quot;Photo primary 5 grid&amp;quot;&quot;/&gt;&lt;property id=&quot;20307&quot; value=&quot;424&quot;/&gt;&lt;/object&gt;&lt;object type=&quot;3&quot; unique_id=&quot;10122&quot;&gt;&lt;property id=&quot;20148&quot; value=&quot;5&quot;/&gt;&lt;property id=&quot;20300&quot; value=&quot;Slide 128 - &amp;quot;Photo B&amp;quot;&quot;/&gt;&lt;property id=&quot;20307&quot; value=&quot;425&quot;/&gt;&lt;/object&gt;&lt;object type=&quot;3&quot; unique_id=&quot;10123&quot;&gt;&lt;property id=&quot;20148&quot; value=&quot;5&quot;/&gt;&lt;property id=&quot;20300&quot; value=&quot;Slide 129 - &amp;quot;Photo B – drill-down&amp;quot;&quot;/&gt;&lt;property id=&quot;20307&quot; value=&quot;426&quot;/&gt;&lt;/object&gt;&lt;object type=&quot;3&quot; unique_id=&quot;10124&quot;&gt;&lt;property id=&quot;20148&quot; value=&quot;5&quot;/&gt;&lt;property id=&quot;20300&quot; value=&quot;Slide 130 - &amp;quot;Photo C – drill-down&amp;quot;&quot;/&gt;&lt;property id=&quot;20307&quot; value=&quot;427&quot;/&gt;&lt;/object&gt;&lt;object type=&quot;3&quot; unique_id=&quot;10125&quot;&gt;&lt;property id=&quot;20148&quot; value=&quot;5&quot;/&gt;&lt;property id=&quot;20300&quot; value=&quot;Slide 131 - &amp;quot;Editable map&amp;quot;&quot;/&gt;&lt;property id=&quot;20307&quot; value=&quot;428&quot;/&gt;&lt;/object&gt;&lt;object type=&quot;3&quot; unique_id=&quot;10126&quot;&gt;&lt;property id=&quot;20148&quot; value=&quot;5&quot;/&gt;&lt;property id=&quot;20300&quot; value=&quot;Slide 132 - &amp;quot;Africa and  Middle East&amp;quot;&quot;/&gt;&lt;property id=&quot;20307&quot; value=&quot;429&quot;/&gt;&lt;/object&gt;&lt;object type=&quot;3&quot; unique_id=&quot;10127&quot;&gt;&lt;property id=&quot;20148&quot; value=&quot;5&quot;/&gt;&lt;property id=&quot;20300&quot; value=&quot;Slide 133 - &amp;quot;Asia&amp;quot;&quot;/&gt;&lt;property id=&quot;20307&quot; value=&quot;430&quot;/&gt;&lt;/object&gt;&lt;object type=&quot;3&quot; unique_id=&quot;10128&quot;&gt;&lt;property id=&quot;20148&quot; value=&quot;5&quot;/&gt;&lt;property id=&quot;20300&quot; value=&quot;Slide 134 - &amp;quot;Europe&amp;quot;&quot;/&gt;&lt;property id=&quot;20307&quot; value=&quot;431&quot;/&gt;&lt;/object&gt;&lt;object type=&quot;3&quot; unique_id=&quot;10129&quot;&gt;&lt;property id=&quot;20148&quot; value=&quot;5&quot;/&gt;&lt;property id=&quot;20300&quot; value=&quot;Slide 135 - &amp;quot;Mexico and Latin America&amp;quot;&quot;/&gt;&lt;property id=&quot;20307&quot; value=&quot;432&quot;/&gt;&lt;/object&gt;&lt;object type=&quot;3&quot; unique_id=&quot;10130&quot;&gt;&lt;property id=&quot;20148&quot; value=&quot;5&quot;/&gt;&lt;property id=&quot;20300&quot; value=&quot;Slide 136 - &amp;quot;North America&amp;quot;&quot;/&gt;&lt;property id=&quot;20307&quot; value=&quot;433&quot;/&gt;&lt;/object&gt;&lt;object type=&quot;3&quot; unique_id=&quot;10131&quot;&gt;&lt;property id=&quot;20148&quot; value=&quot;5&quot;/&gt;&lt;property id=&quot;20300&quot; value=&quot;Slide 137 - &amp;quot;Russia&amp;quot;&quot;/&gt;&lt;property id=&quot;20307&quot; value=&quot;434&quot;/&gt;&lt;/object&gt;&lt;object type=&quot;3&quot; unique_id=&quot;10132&quot;&gt;&lt;property id=&quot;20148&quot; value=&quot;5&quot;/&gt;&lt;property id=&quot;20300&quot; value=&quot;Slide 138 - &amp;quot;South America&amp;quot;&quot;/&gt;&lt;property id=&quot;20307&quot; value=&quot;435&quot;/&gt;&lt;/object&gt;&lt;object type=&quot;3&quot; unique_id=&quot;10133&quot;&gt;&lt;property id=&quot;20148&quot; value=&quot;5&quot;/&gt;&lt;property id=&quot;20300&quot; value=&quot;Slide 139 - &amp;quot;Australia and  South Pacific&amp;quot;&quot;/&gt;&lt;property id=&quot;20307&quot; value=&quot;436&quot;/&gt;&lt;/object&gt;&lt;object type=&quot;3&quot; unique_id=&quot;10134&quot;&gt;&lt;property id=&quot;20148&quot; value=&quot;5&quot;/&gt;&lt;property id=&quot;20300&quot; value=&quot;Slide 140 - &amp;quot;USA&amp;quot;&quot;/&gt;&lt;property id=&quot;20307&quot; value=&quot;437&quot;/&gt;&lt;/object&gt;&lt;object type=&quot;3&quot; unique_id=&quot;10537&quot;&gt;&lt;property id=&quot;20148&quot; value=&quot;5&quot;/&gt;&lt;property id=&quot;20300&quot; value=&quot;Slide 26 - &amp;quot;Cisco Grey (Glyph) cloud icons&amp;quot;&quot;/&gt;&lt;property id=&quot;20307&quot; value=&quot;440&quot;/&gt;&lt;/object&gt;&lt;object type=&quot;3&quot; unique_id=&quot;10538&quot;&gt;&lt;property id=&quot;20148&quot; value=&quot;5&quot;/&gt;&lt;property id=&quot;20300&quot; value=&quot;Slide 27 - &amp;quot;Cisco Grey (Glyph) cloud icons&amp;quot;&quot;/&gt;&lt;property id=&quot;20307&quot; value=&quot;441&quot;/&gt;&lt;/object&gt;&lt;object type=&quot;3&quot; unique_id=&quot;10539&quot;&gt;&lt;property id=&quot;20148&quot; value=&quot;5&quot;/&gt;&lt;property id=&quot;20300&quot; value=&quot;Slide 32 - &amp;quot;Cisco Grey (Glyph) services icons&amp;quot;&quot;/&gt;&lt;property id=&quot;20307&quot; value=&quot;438&quot;/&gt;&lt;/object&gt;&lt;object type=&quot;3&quot; unique_id=&quot;10540&quot;&gt;&lt;property id=&quot;20148&quot; value=&quot;5&quot;/&gt;&lt;property id=&quot;20300&quot; value=&quot;Slide 33 - &amp;quot;Cisco Grey (Glyph) services icons&amp;quot;&quot;/&gt;&lt;property id=&quot;20307&quot; value=&quot;439&quot;/&gt;&lt;/object&gt;&lt;object type=&quot;3&quot; unique_id=&quot;11507&quot;&gt;&lt;property id=&quot;20148&quot; value=&quot;5&quot;/&gt;&lt;property id=&quot;20300&quot; value=&quot;Slide 19 - &amp;quot;Cisco Grey (Glyph) icons&amp;quot;&quot;/&gt;&lt;property id=&quot;20307&quot; value=&quot;442&quot;/&gt;&lt;/object&gt;&lt;object type=&quot;3&quot; unique_id=&quot;11508&quot;&gt;&lt;property id=&quot;20148&quot; value=&quot;5&quot;/&gt;&lt;property id=&quot;20300&quot; value=&quot;Slide 20 - &amp;quot;Cisco Grey (Glyph) icons&amp;quot;&quot;/&gt;&lt;property id=&quot;20307&quot; value=&quot;443&quot;/&gt;&lt;/object&gt;&lt;object type=&quot;3&quot; unique_id=&quot;11509&quot;&gt;&lt;property id=&quot;20148&quot; value=&quot;5&quot;/&gt;&lt;property id=&quot;20300&quot; value=&quot;Slide 21 - &amp;quot;Cisco Grey (Glyph) icons&amp;quot;&quot;/&gt;&lt;property id=&quot;20307&quot; value=&quot;444&quot;/&gt;&lt;/object&gt;&lt;object type=&quot;3&quot; unique_id=&quot;11934&quot;&gt;&lt;property id=&quot;20148&quot; value=&quot;5&quot;/&gt;&lt;property id=&quot;20300&quot; value=&quot;Slide 2 - &amp;quot;Please read&amp;quot;&quot;/&gt;&lt;property id=&quot;20307&quot; value=&quot;445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B890C4911F4248977660A5A0353BAF" ma:contentTypeVersion="2" ma:contentTypeDescription="Create a new document." ma:contentTypeScope="" ma:versionID="007e1bfce6e6bf2947b91c610f00271a">
  <xsd:schema xmlns:xsd="http://www.w3.org/2001/XMLSchema" xmlns:xs="http://www.w3.org/2001/XMLSchema" xmlns:p="http://schemas.microsoft.com/office/2006/metadata/properties" xmlns:ns2="08f1f0e4-938d-4459-818d-6a6b793fa213" targetNamespace="http://schemas.microsoft.com/office/2006/metadata/properties" ma:root="true" ma:fieldsID="3bc15e5d69cded692c439cdca4306324" ns2:_="">
    <xsd:import namespace="08f1f0e4-938d-4459-818d-6a6b793fa2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f1f0e4-938d-4459-818d-6a6b793fa2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819050-DEFF-4E48-8540-EF946F9096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f1f0e4-938d-4459-818d-6a6b793fa2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733A2A-436A-4867-8701-3EEBFB3AF1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3A13B8-560F-4C35-BFAA-C302AA1A8C5A}">
  <ds:schemaRefs>
    <ds:schemaRef ds:uri="http://purl.org/dc/dcmitype/"/>
    <ds:schemaRef ds:uri="08f1f0e4-938d-4459-818d-6a6b793fa213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397</Words>
  <Application>Microsoft Office PowerPoint</Application>
  <PresentationFormat>On-screen Show (16:9)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Cisco Sans</vt:lpstr>
      <vt:lpstr>CiscoSansTT ExtraLight</vt:lpstr>
      <vt:lpstr>Blue theme 2015 16x9</vt:lpstr>
      <vt:lpstr>PowerPoint Presentation</vt:lpstr>
      <vt:lpstr>Brief Description</vt:lpstr>
      <vt:lpstr>Implementation</vt:lpstr>
      <vt:lpstr>Tentative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AS-PSIRT</dc:title>
  <dc:creator>Mihir Vyas (mihvyas)</dc:creator>
  <cp:lastModifiedBy>Irtebat Shaukat (ishaukat)</cp:lastModifiedBy>
  <cp:revision>23</cp:revision>
  <dcterms:created xsi:type="dcterms:W3CDTF">2019-08-26T13:35:34Z</dcterms:created>
  <dcterms:modified xsi:type="dcterms:W3CDTF">2022-07-26T09:11:51Z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0x010100DAB890C4911F4248977660A5A0353BAF</vt:lpwstr>
  </property>
</Properties>
</file>