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9"/>
  </p:notesMasterIdLst>
  <p:handoutMasterIdLst>
    <p:handoutMasterId r:id="rId10"/>
  </p:handoutMasterIdLst>
  <p:sldIdLst>
    <p:sldId id="305" r:id="rId5"/>
    <p:sldId id="462" r:id="rId6"/>
    <p:sldId id="448" r:id="rId7"/>
    <p:sldId id="463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305"/>
            <p14:sldId id="462"/>
            <p14:sldId id="448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>
      <p:ext uri="{19B8F6BF-5375-455C-9EA6-DF929625EA0E}">
        <p15:presenceInfo xmlns:p15="http://schemas.microsoft.com/office/powerpoint/2012/main" userId="Kate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96469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330" y="120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86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6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3789" y="3480659"/>
            <a:ext cx="8296421" cy="92272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Team: Hritika, Irtebat, Nehal, Sonal</a:t>
            </a:r>
          </a:p>
          <a:p>
            <a:r>
              <a:rPr lang="en-US" dirty="0">
                <a:solidFill>
                  <a:schemeClr val="bg2"/>
                </a:solidFill>
              </a:rPr>
              <a:t>Initiative: AI/ML Approach for SARS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FAD053-79CD-2943-B483-9E3A807AB6BF}"/>
              </a:ext>
            </a:extLst>
          </p:cNvPr>
          <p:cNvSpPr txBox="1">
            <a:spLocks/>
          </p:cNvSpPr>
          <p:nvPr/>
        </p:nvSpPr>
        <p:spPr bwMode="auto">
          <a:xfrm>
            <a:off x="401924" y="1444761"/>
            <a:ext cx="8340152" cy="16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0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ExtraLight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3600" b="1" dirty="0">
              <a:solidFill>
                <a:schemeClr val="bg2"/>
              </a:solidFill>
              <a:latin typeface="Cisco Sans" panose="020B0503020201020303" pitchFamily="34" charset="0"/>
            </a:endParaRPr>
          </a:p>
          <a:p>
            <a:pPr algn="ctr"/>
            <a:r>
              <a:rPr lang="en-IN" sz="3600" b="1" dirty="0">
                <a:solidFill>
                  <a:schemeClr val="bg2"/>
                </a:solidFill>
                <a:latin typeface="Cisco Sans" panose="020B0503020201020303" pitchFamily="34" charset="0"/>
              </a:rPr>
              <a:t>Reduce Profile Bug Count by Information Summarization and Validation against account context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isco Sans" panose="020B0503020201020303" pitchFamily="34" charset="0"/>
              </a:rPr>
              <a:t>Brief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66414A-B277-FFC2-F2FC-D173865292B6}"/>
              </a:ext>
            </a:extLst>
          </p:cNvPr>
          <p:cNvSpPr txBox="1">
            <a:spLocks/>
          </p:cNvSpPr>
          <p:nvPr/>
        </p:nvSpPr>
        <p:spPr bwMode="auto">
          <a:xfrm>
            <a:off x="4667250" y="327768"/>
            <a:ext cx="4252913" cy="49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Given a SARS profile for an account, we aim to reduce the bug count by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summarizing information from Customer Comments, AURA API, SkyBridge API;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validating it against Customer Config files, Hardware Inventory, GR file.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isco Sans" panose="020B0503020201020303" pitchFamily="34" charset="0"/>
              </a:rPr>
              <a:t>Input: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1. </a:t>
            </a:r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C</a:t>
            </a: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ontract Id</a:t>
            </a:r>
          </a:p>
          <a:p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2. </a:t>
            </a:r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P</a:t>
            </a: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rofile Name</a:t>
            </a:r>
            <a:b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</a:b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3. Configuration Files</a:t>
            </a:r>
          </a:p>
          <a:p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4. Hardware Inventory</a:t>
            </a:r>
          </a:p>
          <a:p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5. Golden Rules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isco Sans" panose="020B0503020201020303" pitchFamily="34" charset="0"/>
              </a:rPr>
              <a:t>Output: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Excel sheet with the following characteristics: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SLM compatible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Lists all the bugs – some of which have been put in an exclude state with their comments modified explaining the reason(s) for exclusion.</a:t>
            </a:r>
          </a:p>
          <a:p>
            <a:pPr marL="685800" lvl="1" indent="-228600">
              <a:buAutoNum type="alphaLcPeriod"/>
            </a:pPr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Reason for exclusion can include the following information: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Historical precedent from n number of customer comments and whether these apply to our config files/hardware availability /GR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Confidence Score based on the above</a:t>
            </a:r>
          </a:p>
          <a:p>
            <a:pPr lvl="1"/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D0E0C-C77C-6846-9106-D1FFACF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5" y="188914"/>
            <a:ext cx="8345488" cy="596136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3C78E-8C01-23EE-1460-DE02F21F79F8}"/>
              </a:ext>
            </a:extLst>
          </p:cNvPr>
          <p:cNvSpPr/>
          <p:nvPr/>
        </p:nvSpPr>
        <p:spPr>
          <a:xfrm>
            <a:off x="2162175" y="1118302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B803B-2163-FB74-4719-6A51696546D6}"/>
              </a:ext>
            </a:extLst>
          </p:cNvPr>
          <p:cNvSpPr/>
          <p:nvPr/>
        </p:nvSpPr>
        <p:spPr>
          <a:xfrm>
            <a:off x="2212975" y="1298047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Bug Profile Information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1F96D-7929-4A05-9354-44F36A677871}"/>
              </a:ext>
            </a:extLst>
          </p:cNvPr>
          <p:cNvSpPr txBox="1"/>
          <p:nvPr/>
        </p:nvSpPr>
        <p:spPr>
          <a:xfrm>
            <a:off x="2137418" y="1118302"/>
            <a:ext cx="94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SLM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4D2C8-924A-3E08-E857-58CA262916C3}"/>
              </a:ext>
            </a:extLst>
          </p:cNvPr>
          <p:cNvSpPr/>
          <p:nvPr/>
        </p:nvSpPr>
        <p:spPr>
          <a:xfrm>
            <a:off x="2455693" y="2552701"/>
            <a:ext cx="2584450" cy="17274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7F63-3004-83D1-DD33-52A8C1BE72FB}"/>
              </a:ext>
            </a:extLst>
          </p:cNvPr>
          <p:cNvSpPr txBox="1"/>
          <p:nvPr/>
        </p:nvSpPr>
        <p:spPr>
          <a:xfrm>
            <a:off x="2506493" y="2579535"/>
            <a:ext cx="1631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Service 1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D5B2A5-1C1B-627E-75B2-990CB5F61D52}"/>
              </a:ext>
            </a:extLst>
          </p:cNvPr>
          <p:cNvSpPr/>
          <p:nvPr/>
        </p:nvSpPr>
        <p:spPr>
          <a:xfrm>
            <a:off x="5389393" y="2166836"/>
            <a:ext cx="2882900" cy="2385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479086-1C80-0709-1E7C-A05EE61EABF6}"/>
              </a:ext>
            </a:extLst>
          </p:cNvPr>
          <p:cNvSpPr txBox="1"/>
          <p:nvPr/>
        </p:nvSpPr>
        <p:spPr>
          <a:xfrm>
            <a:off x="5560648" y="2217032"/>
            <a:ext cx="2324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Service 2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73D4FF-3B79-79B3-0FFA-620F5043AFA9}"/>
              </a:ext>
            </a:extLst>
          </p:cNvPr>
          <p:cNvSpPr/>
          <p:nvPr/>
        </p:nvSpPr>
        <p:spPr>
          <a:xfrm>
            <a:off x="2611266" y="2829700"/>
            <a:ext cx="2270322" cy="134022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1. Talks to SLM API; gathers profile information.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2. Feed Individual Bug Information from the profile to Service 2.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3. Stores Output from Service 2 in SLM compatible excel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4. Returns Link to Excel File</a:t>
            </a:r>
          </a:p>
          <a:p>
            <a:endParaRPr lang="en-IN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675BDC-4D0C-C6A0-D1FB-0EFED0327F00}"/>
              </a:ext>
            </a:extLst>
          </p:cNvPr>
          <p:cNvSpPr/>
          <p:nvPr/>
        </p:nvSpPr>
        <p:spPr>
          <a:xfrm>
            <a:off x="283444" y="2735650"/>
            <a:ext cx="784697" cy="943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User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Interface</a:t>
            </a:r>
            <a:endParaRPr lang="en-IN" sz="1200" dirty="0">
              <a:solidFill>
                <a:schemeClr val="bg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E6BF3E-623D-2EF5-86E3-943A10882C8B}"/>
              </a:ext>
            </a:extLst>
          </p:cNvPr>
          <p:cNvCxnSpPr>
            <a:cxnSpLocks/>
          </p:cNvCxnSpPr>
          <p:nvPr/>
        </p:nvCxnSpPr>
        <p:spPr>
          <a:xfrm flipV="1">
            <a:off x="1068141" y="2643317"/>
            <a:ext cx="1384570" cy="41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D3B498-FA71-AECC-B638-2104E2E85359}"/>
              </a:ext>
            </a:extLst>
          </p:cNvPr>
          <p:cNvSpPr/>
          <p:nvPr/>
        </p:nvSpPr>
        <p:spPr>
          <a:xfrm>
            <a:off x="5567163" y="2515900"/>
            <a:ext cx="2584615" cy="19004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Data Mining Algorithms</a:t>
            </a:r>
          </a:p>
          <a:p>
            <a:pPr marL="228600" indent="-228600">
              <a:buAutoNum type="arabicPeriod"/>
            </a:pPr>
            <a:endParaRPr lang="en-US" sz="800" dirty="0">
              <a:latin typeface="Cisco Sans" panose="020B0503020201020303" pitchFamily="34" charset="0"/>
            </a:endParaRP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Algorithm 1 : summarizes customer comments.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Algorithm 2 : extracts actionable information from AURA and SkyBridge API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Validation Algorithm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Validate collected information against Configuration files, Hardware Inventory, GR etc.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Change state of a bug to exclude if validated.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Return updated bug state.</a:t>
            </a:r>
          </a:p>
          <a:p>
            <a:pPr marL="228600" indent="-228600">
              <a:buAutoNum type="arabicPeriod"/>
            </a:pPr>
            <a:endParaRPr lang="en-US" sz="800" dirty="0">
              <a:latin typeface="Cisco Sans" panose="020B05030202010203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329AB0-4539-5717-7651-BA509C6B36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67050" y="1627361"/>
            <a:ext cx="0" cy="925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5FEAB3-BF11-7310-3BEE-145C05C90C9C}"/>
              </a:ext>
            </a:extLst>
          </p:cNvPr>
          <p:cNvSpPr txBox="1"/>
          <p:nvPr/>
        </p:nvSpPr>
        <p:spPr>
          <a:xfrm>
            <a:off x="1446179" y="2922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2F0A7-6A7D-950C-A6A0-98575DC8D5A9}"/>
              </a:ext>
            </a:extLst>
          </p:cNvPr>
          <p:cNvSpPr txBox="1"/>
          <p:nvPr/>
        </p:nvSpPr>
        <p:spPr>
          <a:xfrm>
            <a:off x="1279001" y="2296012"/>
            <a:ext cx="988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Cisco Sans" panose="020B0503020201020303" pitchFamily="34" charset="0"/>
              </a:rPr>
              <a:t>1. </a:t>
            </a:r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C</a:t>
            </a: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ontract Id</a:t>
            </a:r>
          </a:p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2. </a:t>
            </a:r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P</a:t>
            </a: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rofile Name</a:t>
            </a:r>
            <a:b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</a:b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3. Configuration Files</a:t>
            </a:r>
          </a:p>
          <a:p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4. Hardware Inventory</a:t>
            </a:r>
          </a:p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5. Golden Rules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75F1D4-2A1D-D0A0-43DF-E2F1027B9F98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1068141" y="3207195"/>
            <a:ext cx="1438352" cy="49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589CA8-A608-FEED-70BC-8318ABBDE4D2}"/>
              </a:ext>
            </a:extLst>
          </p:cNvPr>
          <p:cNvSpPr txBox="1"/>
          <p:nvPr/>
        </p:nvSpPr>
        <p:spPr>
          <a:xfrm>
            <a:off x="1327883" y="3562203"/>
            <a:ext cx="98731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Excel with bug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51F67C-21F2-EFAA-BEAD-FEAD495311E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040143" y="3238501"/>
            <a:ext cx="349250" cy="177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31617-5D70-55B2-ED37-616A9E242525}"/>
              </a:ext>
            </a:extLst>
          </p:cNvPr>
          <p:cNvCxnSpPr>
            <a:cxnSpLocks/>
          </p:cNvCxnSpPr>
          <p:nvPr/>
        </p:nvCxnSpPr>
        <p:spPr>
          <a:xfrm>
            <a:off x="6180306" y="1595008"/>
            <a:ext cx="0" cy="558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783385-67F3-9C25-703E-81D1A822515B}"/>
              </a:ext>
            </a:extLst>
          </p:cNvPr>
          <p:cNvCxnSpPr>
            <a:cxnSpLocks/>
          </p:cNvCxnSpPr>
          <p:nvPr/>
        </p:nvCxnSpPr>
        <p:spPr>
          <a:xfrm>
            <a:off x="7861300" y="1551859"/>
            <a:ext cx="0" cy="601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DB687D8-58F2-BEC7-C18D-8F10E0447DA2}"/>
              </a:ext>
            </a:extLst>
          </p:cNvPr>
          <p:cNvSpPr/>
          <p:nvPr/>
        </p:nvSpPr>
        <p:spPr>
          <a:xfrm>
            <a:off x="4943474" y="1082307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C4930A-0A62-9301-6BE2-77F37C055AC8}"/>
              </a:ext>
            </a:extLst>
          </p:cNvPr>
          <p:cNvSpPr/>
          <p:nvPr/>
        </p:nvSpPr>
        <p:spPr>
          <a:xfrm>
            <a:off x="4994274" y="1262052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Customer Comments Information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0ABEDA-ADB5-C399-8804-2131BA78485E}"/>
              </a:ext>
            </a:extLst>
          </p:cNvPr>
          <p:cNvSpPr txBox="1"/>
          <p:nvPr/>
        </p:nvSpPr>
        <p:spPr>
          <a:xfrm>
            <a:off x="4918717" y="1082307"/>
            <a:ext cx="94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SORA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463823-0110-D8F8-D90E-41AD403A802C}"/>
              </a:ext>
            </a:extLst>
          </p:cNvPr>
          <p:cNvSpPr/>
          <p:nvPr/>
        </p:nvSpPr>
        <p:spPr>
          <a:xfrm>
            <a:off x="7051597" y="1079194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4464048-D133-E4F3-935A-2B3E339E4C87}"/>
              </a:ext>
            </a:extLst>
          </p:cNvPr>
          <p:cNvSpPr/>
          <p:nvPr/>
        </p:nvSpPr>
        <p:spPr>
          <a:xfrm>
            <a:off x="7102397" y="1258939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Enclosure information and DE comments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439489-901A-1ED1-0BD7-5A5F43564A2D}"/>
              </a:ext>
            </a:extLst>
          </p:cNvPr>
          <p:cNvSpPr txBox="1"/>
          <p:nvPr/>
        </p:nvSpPr>
        <p:spPr>
          <a:xfrm>
            <a:off x="7026840" y="1079194"/>
            <a:ext cx="175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AURA API &amp; Skybridge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0997-E897-9345-869A-593303745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5" y="937449"/>
            <a:ext cx="8068671" cy="3600995"/>
          </a:xfrm>
        </p:spPr>
        <p:txBody>
          <a:bodyPr/>
          <a:lstStyle/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1. Design of service 1 by </a:t>
            </a:r>
            <a:r>
              <a:rPr lang="en-US" sz="900" b="1" dirty="0">
                <a:latin typeface="Cisco Sans" panose="020B0503020201020303" pitchFamily="34" charset="0"/>
              </a:rPr>
              <a:t>7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2. Implementation of </a:t>
            </a:r>
            <a:r>
              <a:rPr lang="en-US" sz="900">
                <a:latin typeface="Cisco Sans" panose="020B0503020201020303" pitchFamily="34" charset="0"/>
              </a:rPr>
              <a:t>Service 1 by </a:t>
            </a:r>
            <a:r>
              <a:rPr lang="en-US" sz="900" b="1" dirty="0">
                <a:latin typeface="Cisco Sans" panose="020B0503020201020303" pitchFamily="34" charset="0"/>
              </a:rPr>
              <a:t>15th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3. Design of service 2 by </a:t>
            </a:r>
            <a:r>
              <a:rPr lang="en-US" sz="900" b="1" dirty="0">
                <a:latin typeface="Cisco Sans" panose="020B0503020201020303" pitchFamily="34" charset="0"/>
              </a:rPr>
              <a:t>21</a:t>
            </a:r>
            <a:r>
              <a:rPr lang="en-US" sz="900" b="1" baseline="30000" dirty="0">
                <a:latin typeface="Cisco Sans" panose="020B0503020201020303" pitchFamily="34" charset="0"/>
              </a:rPr>
              <a:t>st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4. Implementation of Service 2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Data Mining Algorithm 1 ( to summarizes customer comments ) by </a:t>
            </a:r>
            <a:r>
              <a:rPr lang="en-US" sz="900" b="1" dirty="0">
                <a:latin typeface="Cisco Sans" panose="020B0503020201020303" pitchFamily="34" charset="0"/>
              </a:rPr>
              <a:t>29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Data Mining Algorithm 2 ( to extract actionable information from AURA API and SkyBridge API ) by </a:t>
            </a:r>
            <a:r>
              <a:rPr lang="en-US" sz="900" b="1" dirty="0">
                <a:latin typeface="Cisco Sans" panose="020B0503020201020303" pitchFamily="34" charset="0"/>
              </a:rPr>
              <a:t>5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September 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Validation Algorithm by </a:t>
            </a:r>
            <a:r>
              <a:rPr lang="en-US" sz="900" b="1" dirty="0">
                <a:latin typeface="Cisco Sans" panose="020B0503020201020303" pitchFamily="34" charset="0"/>
              </a:rPr>
              <a:t>20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September</a:t>
            </a:r>
          </a:p>
          <a:p>
            <a:pPr marL="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 5. User Interface for the tool by </a:t>
            </a:r>
            <a:r>
              <a:rPr lang="en-US" sz="900" b="1" dirty="0">
                <a:latin typeface="Cisco Sans" panose="020B0503020201020303" pitchFamily="34" charset="0"/>
              </a:rPr>
              <a:t>30</a:t>
            </a:r>
            <a:r>
              <a:rPr lang="en-US" sz="900" b="1" baseline="30000" dirty="0">
                <a:latin typeface="Cisco Sans" panose="020B0503020201020303" pitchFamily="34" charset="0"/>
              </a:rPr>
              <a:t>st</a:t>
            </a:r>
            <a:r>
              <a:rPr lang="en-US" sz="900" b="1" dirty="0">
                <a:latin typeface="Cisco Sans" panose="020B0503020201020303" pitchFamily="34" charset="0"/>
              </a:rPr>
              <a:t> September</a:t>
            </a:r>
          </a:p>
          <a:p>
            <a:pPr marL="400050" lvl="1" indent="-228600">
              <a:buAutoNum type="arabicPeriod"/>
            </a:pPr>
            <a:endParaRPr lang="en-US" sz="900" dirty="0">
              <a:latin typeface="Cisco Sans" panose="020B05030202010203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D0E0C-C77C-6846-9106-D1FFACF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5" y="188914"/>
            <a:ext cx="8345488" cy="596136"/>
          </a:xfrm>
        </p:spPr>
        <p:txBody>
          <a:bodyPr/>
          <a:lstStyle/>
          <a:p>
            <a:pPr algn="ctr"/>
            <a:r>
              <a:rPr lang="en-US" dirty="0">
                <a:latin typeface="Cisco Sans" panose="020B0503020201020303" pitchFamily="34" charset="0"/>
              </a:rPr>
              <a:t>Tentative Timeline</a:t>
            </a:r>
          </a:p>
        </p:txBody>
      </p:sp>
    </p:spTree>
    <p:extLst>
      <p:ext uri="{BB962C8B-B14F-4D97-AF65-F5344CB8AC3E}">
        <p14:creationId xmlns:p14="http://schemas.microsoft.com/office/powerpoint/2010/main" val="141724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B890C4911F4248977660A5A0353BAF" ma:contentTypeVersion="2" ma:contentTypeDescription="Create a new document." ma:contentTypeScope="" ma:versionID="007e1bfce6e6bf2947b91c610f00271a">
  <xsd:schema xmlns:xsd="http://www.w3.org/2001/XMLSchema" xmlns:xs="http://www.w3.org/2001/XMLSchema" xmlns:p="http://schemas.microsoft.com/office/2006/metadata/properties" xmlns:ns2="08f1f0e4-938d-4459-818d-6a6b793fa213" targetNamespace="http://schemas.microsoft.com/office/2006/metadata/properties" ma:root="true" ma:fieldsID="3bc15e5d69cded692c439cdca4306324" ns2:_="">
    <xsd:import namespace="08f1f0e4-938d-4459-818d-6a6b793fa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1f0e4-938d-4459-818d-6a6b793fa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A13B8-560F-4C35-BFAA-C302AA1A8C5A}">
  <ds:schemaRefs>
    <ds:schemaRef ds:uri="http://purl.org/dc/dcmitype/"/>
    <ds:schemaRef ds:uri="08f1f0e4-938d-4459-818d-6a6b793fa213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7733A2A-436A-4867-8701-3EEBFB3A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19050-DEFF-4E48-8540-EF946F909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f1f0e4-938d-4459-818d-6a6b793fa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398</Words>
  <Application>Microsoft Office PowerPoint</Application>
  <PresentationFormat>On-screen Show (16:9)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Cisco Sans</vt:lpstr>
      <vt:lpstr>CiscoSansTT ExtraLight</vt:lpstr>
      <vt:lpstr>Blue theme 2015 16x9</vt:lpstr>
      <vt:lpstr>PowerPoint Presentation</vt:lpstr>
      <vt:lpstr>Brief Description</vt:lpstr>
      <vt:lpstr>Implementation</vt:lpstr>
      <vt:lpstr>Tentative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AS-PSIRT</dc:title>
  <dc:creator>Mihir Vyas (mihvyas)</dc:creator>
  <cp:lastModifiedBy>Irtebat Shaukat (ishaukat)</cp:lastModifiedBy>
  <cp:revision>24</cp:revision>
  <dcterms:created xsi:type="dcterms:W3CDTF">2019-08-26T13:35:34Z</dcterms:created>
  <dcterms:modified xsi:type="dcterms:W3CDTF">2022-08-04T08:41:16Z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0x010100DAB890C4911F4248977660A5A0353BAF</vt:lpwstr>
  </property>
</Properties>
</file>