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5805D3-1566-4C2D-BD5D-A90D6E199B78}" v="416" dt="2023-09-02T16:57:32.269"/>
    <p1510:client id="{E66930A8-C123-4492-A939-A20E81375D06}" v="279" dt="2023-09-23T17:48:52.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634" y="10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mailto:funwithirteza@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497948"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subTitle" idx="1"/>
          </p:nvPr>
        </p:nvSpPr>
        <p:spPr>
          <a:xfrm>
            <a:off x="197010" y="2580120"/>
            <a:ext cx="5563584" cy="1254466"/>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dirty="0">
                <a:solidFill>
                  <a:schemeClr val="lt1"/>
                </a:solidFill>
              </a:rPr>
              <a:t>By: Muhammad </a:t>
            </a:r>
            <a:r>
              <a:rPr lang="en-IN" dirty="0" err="1">
                <a:solidFill>
                  <a:schemeClr val="lt1"/>
                </a:solidFill>
              </a:rPr>
              <a:t>Irteza</a:t>
            </a:r>
            <a:r>
              <a:rPr lang="en-IN" dirty="0">
                <a:solidFill>
                  <a:schemeClr val="lt1"/>
                </a:solidFill>
              </a:rPr>
              <a:t> Asif</a:t>
            </a:r>
          </a:p>
          <a:p>
            <a:pPr marL="0" indent="0" algn="l">
              <a:spcBef>
                <a:spcPts val="0"/>
              </a:spcBef>
              <a:buClr>
                <a:schemeClr val="lt1"/>
              </a:buClr>
            </a:pPr>
            <a:r>
              <a:rPr lang="en-IN" dirty="0">
                <a:solidFill>
                  <a:schemeClr val="lt1"/>
                </a:solidFill>
              </a:rPr>
              <a:t>                  And Areeba Asif</a:t>
            </a:r>
            <a:endParaRPr dirty="0">
              <a:solidFill>
                <a:schemeClr val="lt1"/>
              </a:solidFill>
            </a:endParaRPr>
          </a:p>
        </p:txBody>
      </p:sp>
      <p:sp>
        <p:nvSpPr>
          <p:cNvPr id="87" name="Google Shape;87;p1"/>
          <p:cNvSpPr txBox="1"/>
          <p:nvPr/>
        </p:nvSpPr>
        <p:spPr>
          <a:xfrm>
            <a:off x="-1209652" y="5354888"/>
            <a:ext cx="6400800" cy="78581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200"/>
              <a:buFont typeface="Arial"/>
              <a:buNone/>
            </a:pPr>
            <a:endParaRPr lang="en-IN" sz="3200" b="0" i="0" u="none" strike="noStrike" cap="none" dirty="0">
              <a:solidFill>
                <a:schemeClr val="lt1"/>
              </a:solidFill>
              <a:latin typeface="Calibri"/>
              <a:ea typeface="Calibri"/>
              <a:cs typeface="Calibri"/>
            </a:endParaRPr>
          </a:p>
        </p:txBody>
      </p:sp>
      <p:sp>
        <p:nvSpPr>
          <p:cNvPr id="88" name="Google Shape;88;p1"/>
          <p:cNvSpPr txBox="1">
            <a:spLocks noGrp="1"/>
          </p:cNvSpPr>
          <p:nvPr>
            <p:ph type="ctrTitle"/>
          </p:nvPr>
        </p:nvSpPr>
        <p:spPr>
          <a:xfrm>
            <a:off x="-905452" y="769365"/>
            <a:ext cx="7772400" cy="1470025"/>
          </a:xfrm>
          <a:prstGeom prst="rect">
            <a:avLst/>
          </a:prstGeom>
          <a:noFill/>
          <a:ln>
            <a:noFill/>
          </a:ln>
        </p:spPr>
        <p:txBody>
          <a:bodyPr spcFirstLastPara="1" wrap="square" lIns="91425" tIns="45700" rIns="91425" bIns="45700" anchor="ctr" anchorCtr="0">
            <a:normAutofit/>
          </a:bodyPr>
          <a:lstStyle/>
          <a:p>
            <a:r>
              <a:rPr lang="en-IN" sz="4000" b="1" i="1" dirty="0">
                <a:solidFill>
                  <a:schemeClr val="tx1"/>
                </a:solidFill>
              </a:rPr>
              <a:t>App User Manual</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Thank you!</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Table of Contents</a:t>
            </a:r>
            <a:endParaRPr/>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Clr>
                <a:schemeClr val="lt1"/>
              </a:buClr>
              <a:buSzPts val="3200"/>
            </a:pPr>
            <a:r>
              <a:rPr lang="en-IN" dirty="0">
                <a:solidFill>
                  <a:schemeClr val="bg1"/>
                </a:solidFill>
              </a:rPr>
              <a:t>We're diving into Twitter Sentiment Analysis because we want to understand how people feel about things on Twitter. By looking at tweets, we can figure out if people are happy, sad, or neutral about different topics. This helps us make smarter decisions and connect better with others online.</a:t>
            </a:r>
            <a:endParaRPr 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Acknowledgements</a:t>
            </a:r>
            <a:endParaRPr/>
          </a:p>
        </p:txBody>
      </p:sp>
      <p:sp>
        <p:nvSpPr>
          <p:cNvPr id="104" name="Google Shape;104;p3"/>
          <p:cNvSpPr txBox="1">
            <a:spLocks noGrp="1"/>
          </p:cNvSpPr>
          <p:nvPr>
            <p:ph type="body" idx="1"/>
          </p:nvPr>
        </p:nvSpPr>
        <p:spPr>
          <a:xfrm>
            <a:off x="457200" y="2248497"/>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Clr>
                <a:schemeClr val="lt1"/>
              </a:buClr>
              <a:buSzPts val="3200"/>
            </a:pPr>
            <a:r>
              <a:rPr lang="en-IN" dirty="0">
                <a:solidFill>
                  <a:schemeClr val="bg1"/>
                </a:solidFill>
              </a:rPr>
              <a:t>A sincere thanks to my parents, mentors, Mr. Ken, group members, friends, and helpful websites for supporting my journey in App Development. Your support has been greatly appreciated.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190181" y="-2805045"/>
            <a:ext cx="6957392" cy="123686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About Us..</a:t>
            </a:r>
            <a:endParaRPr dirty="0"/>
          </a:p>
        </p:txBody>
      </p:sp>
      <p:sp>
        <p:nvSpPr>
          <p:cNvPr id="112" name="Google Shape;112;p4"/>
          <p:cNvSpPr txBox="1">
            <a:spLocks noGrp="1"/>
          </p:cNvSpPr>
          <p:nvPr>
            <p:ph type="body" idx="1"/>
          </p:nvPr>
        </p:nvSpPr>
        <p:spPr>
          <a:xfrm>
            <a:off x="457200" y="1791669"/>
            <a:ext cx="3686172"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rPr>
              <a:t>Student’s Photograph</a:t>
            </a:r>
            <a:endParaRPr dirty="0">
              <a:solidFill>
                <a:schemeClr val="lt1"/>
              </a:solidFill>
            </a:endParaRPr>
          </a:p>
        </p:txBody>
      </p:sp>
      <p:sp>
        <p:nvSpPr>
          <p:cNvPr id="113" name="Google Shape;113;p4"/>
          <p:cNvSpPr txBox="1"/>
          <p:nvPr/>
        </p:nvSpPr>
        <p:spPr>
          <a:xfrm>
            <a:off x="5027811" y="1874837"/>
            <a:ext cx="3686172"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a:solidFill>
                  <a:schemeClr val="lt1"/>
                </a:solidFill>
                <a:latin typeface="Calibri"/>
                <a:ea typeface="Calibri"/>
                <a:cs typeface="Calibri"/>
                <a:sym typeface="Calibri"/>
              </a:rPr>
              <a:t>Student’s Introduction</a:t>
            </a:r>
          </a:p>
          <a:p>
            <a:pPr marL="342900" marR="0" lvl="0" indent="-342900" algn="l" rtl="0">
              <a:lnSpc>
                <a:spcPct val="100000"/>
              </a:lnSpc>
              <a:spcBef>
                <a:spcPts val="0"/>
              </a:spcBef>
              <a:spcAft>
                <a:spcPts val="0"/>
              </a:spcAft>
              <a:buClr>
                <a:schemeClr val="lt1"/>
              </a:buClr>
              <a:buSzPts val="3200"/>
              <a:buFont typeface="Arial"/>
              <a:buChar char="•"/>
            </a:pPr>
            <a:r>
              <a:rPr lang="en-IN" sz="2200" dirty="0">
                <a:solidFill>
                  <a:schemeClr val="lt1"/>
                </a:solidFill>
                <a:latin typeface="Calibri"/>
                <a:ea typeface="Calibri"/>
                <a:cs typeface="Calibri"/>
                <a:sym typeface="Calibri"/>
              </a:rPr>
              <a:t>Muhammad Irteza Asif my age is 14 and I'm in 10</a:t>
            </a:r>
            <a:r>
              <a:rPr lang="en-IN" sz="2200" baseline="30000" dirty="0">
                <a:solidFill>
                  <a:schemeClr val="lt1"/>
                </a:solidFill>
                <a:latin typeface="Calibri"/>
                <a:ea typeface="Calibri"/>
                <a:cs typeface="Calibri"/>
                <a:sym typeface="Calibri"/>
              </a:rPr>
              <a:t>th</a:t>
            </a:r>
            <a:r>
              <a:rPr lang="en-IN" sz="2200" dirty="0">
                <a:solidFill>
                  <a:schemeClr val="lt1"/>
                </a:solidFill>
                <a:latin typeface="Calibri"/>
                <a:ea typeface="Calibri"/>
                <a:cs typeface="Calibri"/>
                <a:sym typeface="Calibri"/>
              </a:rPr>
              <a:t> grade</a:t>
            </a:r>
            <a:endParaRPr lang="en-IN" sz="2200" dirty="0">
              <a:solidFill>
                <a:schemeClr val="lt1"/>
              </a:solidFill>
              <a:latin typeface="Calibri"/>
              <a:ea typeface="Calibri"/>
              <a:cs typeface="Calibri"/>
            </a:endParaRPr>
          </a:p>
          <a:p>
            <a:pPr marL="342900" indent="-342900">
              <a:buClr>
                <a:schemeClr val="lt1"/>
              </a:buClr>
              <a:buSzPts val="3200"/>
              <a:buFont typeface="Arial"/>
              <a:buChar char="•"/>
            </a:pPr>
            <a:r>
              <a:rPr lang="en-IN" sz="2200" dirty="0">
                <a:solidFill>
                  <a:schemeClr val="lt1"/>
                </a:solidFill>
                <a:latin typeface="Calibri"/>
                <a:ea typeface="Calibri"/>
                <a:cs typeface="Calibri"/>
                <a:sym typeface="Calibri"/>
              </a:rPr>
              <a:t>Areeba Asif my age is 10 and I'm in 6</a:t>
            </a:r>
            <a:r>
              <a:rPr lang="en-IN" sz="2200" baseline="30000" dirty="0">
                <a:solidFill>
                  <a:schemeClr val="lt1"/>
                </a:solidFill>
                <a:latin typeface="Calibri"/>
                <a:ea typeface="Calibri"/>
                <a:cs typeface="Calibri"/>
                <a:sym typeface="Calibri"/>
              </a:rPr>
              <a:t>th</a:t>
            </a:r>
            <a:r>
              <a:rPr lang="en-IN" sz="2200" dirty="0">
                <a:solidFill>
                  <a:schemeClr val="lt1"/>
                </a:solidFill>
                <a:latin typeface="Calibri"/>
                <a:ea typeface="Calibri"/>
                <a:cs typeface="Calibri"/>
                <a:sym typeface="Calibri"/>
              </a:rPr>
              <a:t> grade</a:t>
            </a:r>
            <a:endParaRPr lang="en-IN" sz="2200" b="0" i="0" u="none" strike="noStrike" cap="none" dirty="0">
              <a:solidFill>
                <a:schemeClr val="lt1"/>
              </a:solidFill>
              <a:latin typeface="Calibri"/>
              <a:ea typeface="Calibri"/>
              <a:cs typeface="Calibri"/>
            </a:endParaRPr>
          </a:p>
          <a:p>
            <a:pPr marR="0" lvl="0" algn="l" rtl="0">
              <a:lnSpc>
                <a:spcPct val="100000"/>
              </a:lnSpc>
              <a:spcBef>
                <a:spcPts val="0"/>
              </a:spcBef>
              <a:spcAft>
                <a:spcPts val="0"/>
              </a:spcAft>
              <a:buClr>
                <a:schemeClr val="lt1"/>
              </a:buClr>
              <a:buSzPts val="3200"/>
            </a:pP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483916" y="3057353"/>
            <a:ext cx="5487982" cy="3440264"/>
          </a:xfrm>
          <a:prstGeom prst="rect">
            <a:avLst/>
          </a:prstGeom>
          <a:solidFill>
            <a:schemeClr val="lt1"/>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483914" y="3072436"/>
            <a:ext cx="3256983" cy="3440263"/>
          </a:xfrm>
          <a:prstGeom prst="rect">
            <a:avLst/>
          </a:prstGeom>
        </p:spPr>
      </p:pic>
      <p:pic>
        <p:nvPicPr>
          <p:cNvPr id="6" name="Picture 5"/>
          <p:cNvPicPr>
            <a:picLocks noChangeAspect="1"/>
          </p:cNvPicPr>
          <p:nvPr/>
        </p:nvPicPr>
        <p:blipFill>
          <a:blip r:embed="rId5"/>
          <a:stretch>
            <a:fillRect/>
          </a:stretch>
        </p:blipFill>
        <p:spPr>
          <a:xfrm>
            <a:off x="2773069" y="3042271"/>
            <a:ext cx="2230997" cy="34402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0" name="Google Shape;120;p5"/>
          <p:cNvSpPr/>
          <p:nvPr/>
        </p:nvSpPr>
        <p:spPr>
          <a:xfrm>
            <a:off x="904701" y="370572"/>
            <a:ext cx="7632848" cy="1046978"/>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755575" y="481550"/>
            <a:ext cx="7931100" cy="93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759"/>
              <a:t>About My Internship Journey with Clevered..</a:t>
            </a:r>
            <a:endParaRPr sz="3759"/>
          </a:p>
        </p:txBody>
      </p:sp>
      <p:sp>
        <p:nvSpPr>
          <p:cNvPr id="122" name="Google Shape;122;p5"/>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a:solidFill>
                  <a:schemeClr val="lt1"/>
                </a:solidFill>
              </a:rPr>
              <a:t>Any photographs from sessions etc.</a:t>
            </a:r>
            <a:endParaRPr>
              <a:solidFill>
                <a:schemeClr val="lt1"/>
              </a:solidFill>
            </a:endParaRPr>
          </a:p>
        </p:txBody>
      </p:sp>
      <p:sp>
        <p:nvSpPr>
          <p:cNvPr id="123" name="Google Shape;123;p5"/>
          <p:cNvSpPr txBox="1"/>
          <p:nvPr/>
        </p:nvSpPr>
        <p:spPr>
          <a:xfrm>
            <a:off x="5029232" y="1617681"/>
            <a:ext cx="3686172"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r>
              <a:rPr lang="en-IN" sz="3200" dirty="0">
                <a:solidFill>
                  <a:schemeClr val="lt1"/>
                </a:solidFill>
                <a:latin typeface="Calibri"/>
                <a:ea typeface="Calibri"/>
                <a:cs typeface="Calibri"/>
                <a:sym typeface="Calibri"/>
              </a:rPr>
              <a:t>Our Internship Experience with </a:t>
            </a:r>
            <a:r>
              <a:rPr lang="en-IN" sz="3200" dirty="0" err="1">
                <a:solidFill>
                  <a:schemeClr val="lt1"/>
                </a:solidFill>
                <a:latin typeface="Calibri"/>
                <a:ea typeface="Calibri"/>
                <a:cs typeface="Calibri"/>
                <a:sym typeface="Calibri"/>
              </a:rPr>
              <a:t>Clevered</a:t>
            </a:r>
            <a:endParaRPr lang="en-IN" sz="3200" dirty="0">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3200"/>
              <a:buFont typeface="Arial"/>
              <a:buChar char="•"/>
            </a:pPr>
            <a:endParaRPr lang="en-IN" sz="3200" b="0" i="0" u="none" strike="noStrike" cap="none" dirty="0">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3200"/>
              <a:buFont typeface="Arial"/>
              <a:buChar char="•"/>
            </a:pPr>
            <a:r>
              <a:rPr lang="en-IN" sz="3200" dirty="0">
                <a:solidFill>
                  <a:schemeClr val="lt1"/>
                </a:solidFill>
                <a:latin typeface="Calibri"/>
                <a:ea typeface="Calibri"/>
                <a:cs typeface="Calibri"/>
                <a:sym typeface="Calibri"/>
              </a:rPr>
              <a:t>It’s Great we both are having a lot of fun</a:t>
            </a:r>
            <a:endParaRPr sz="3200" b="0" i="0" u="none" strike="noStrike" cap="none" dirty="0">
              <a:solidFill>
                <a:schemeClr val="lt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1232358" y="3182915"/>
            <a:ext cx="5365919" cy="3332899"/>
          </a:xfrm>
          <a:prstGeom prst="rect">
            <a:avLst/>
          </a:prstGeom>
        </p:spPr>
      </p:pic>
      <p:pic>
        <p:nvPicPr>
          <p:cNvPr id="3" name="Picture 2">
            <a:extLst>
              <a:ext uri="{FF2B5EF4-FFF2-40B4-BE49-F238E27FC236}">
                <a16:creationId xmlns:a16="http://schemas.microsoft.com/office/drawing/2014/main" id="{F28FD29A-693C-DC6C-CD20-C9DF6D6DAB4D}"/>
              </a:ext>
            </a:extLst>
          </p:cNvPr>
          <p:cNvPicPr>
            <a:picLocks noChangeAspect="1"/>
          </p:cNvPicPr>
          <p:nvPr/>
        </p:nvPicPr>
        <p:blipFill>
          <a:blip r:embed="rId5"/>
          <a:stretch>
            <a:fillRect/>
          </a:stretch>
        </p:blipFill>
        <p:spPr>
          <a:xfrm>
            <a:off x="629876" y="3913304"/>
            <a:ext cx="3498659" cy="2161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About App..</a:t>
            </a:r>
            <a:endParaRPr/>
          </a:p>
        </p:txBody>
      </p:sp>
      <p:sp>
        <p:nvSpPr>
          <p:cNvPr id="131" name="Google Shape;131;p6"/>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rPr>
              <a:t>App’s Main Menu</a:t>
            </a:r>
            <a:endParaRPr dirty="0">
              <a:solidFill>
                <a:schemeClr val="lt1"/>
              </a:solidFill>
            </a:endParaRPr>
          </a:p>
        </p:txBody>
      </p:sp>
      <p:sp>
        <p:nvSpPr>
          <p:cNvPr id="132" name="Google Shape;132;p6"/>
          <p:cNvSpPr txBox="1"/>
          <p:nvPr/>
        </p:nvSpPr>
        <p:spPr>
          <a:xfrm>
            <a:off x="4143372" y="1571612"/>
            <a:ext cx="4543428" cy="4806328"/>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a:solidFill>
                  <a:schemeClr val="bg1"/>
                </a:solidFill>
                <a:latin typeface="Calibri"/>
                <a:ea typeface="Calibri"/>
                <a:cs typeface="Calibri"/>
                <a:sym typeface="Calibri"/>
              </a:rPr>
              <a:t>App’s Introduction</a:t>
            </a:r>
            <a:endParaRPr lang="en-IN" sz="3200" b="0" i="0" u="none" strike="noStrike" cap="none" dirty="0">
              <a:solidFill>
                <a:schemeClr val="bg1"/>
              </a:solidFill>
              <a:latin typeface="Calibri"/>
              <a:ea typeface="Calibri"/>
              <a:cs typeface="Calibri"/>
            </a:endParaRPr>
          </a:p>
          <a:p>
            <a:pPr marL="342900" indent="-342900">
              <a:buClr>
                <a:schemeClr val="lt1"/>
              </a:buClr>
              <a:buSzPts val="3200"/>
              <a:buFont typeface="Arial"/>
              <a:buChar char="•"/>
            </a:pPr>
            <a:r>
              <a:rPr lang="en-IN" sz="2400">
                <a:solidFill>
                  <a:schemeClr val="bg1"/>
                </a:solidFill>
                <a:ea typeface="Calibri"/>
                <a:sym typeface="Calibri"/>
              </a:rPr>
              <a:t>Our app specializes in </a:t>
            </a:r>
            <a:r>
              <a:rPr lang="en-IN" sz="2400" dirty="0">
                <a:solidFill>
                  <a:schemeClr val="bg1"/>
                </a:solidFill>
                <a:ea typeface="Calibri"/>
                <a:sym typeface="Calibri"/>
              </a:rPr>
              <a:t>Twitter sentiment analysis. If you type negative expressions like 'I hate,' it recognizes it as negative. Positive phrases</a:t>
            </a:r>
            <a:r>
              <a:rPr lang="en-IN" sz="2400" b="0" i="0" u="none" strike="noStrike" cap="none" dirty="0">
                <a:solidFill>
                  <a:schemeClr val="bg1"/>
                </a:solidFill>
                <a:ea typeface="Calibri"/>
                <a:sym typeface="Calibri"/>
              </a:rPr>
              <a:t> like</a:t>
            </a:r>
            <a:r>
              <a:rPr lang="en-IN" sz="2400" dirty="0">
                <a:solidFill>
                  <a:schemeClr val="bg1"/>
                </a:solidFill>
                <a:ea typeface="Calibri"/>
                <a:sym typeface="Calibri"/>
              </a:rPr>
              <a:t> 'I </a:t>
            </a:r>
            <a:r>
              <a:rPr lang="en-IN" sz="2400" b="0" i="0" u="none" strike="noStrike" cap="none" dirty="0">
                <a:solidFill>
                  <a:schemeClr val="bg1"/>
                </a:solidFill>
                <a:ea typeface="Calibri"/>
                <a:sym typeface="Calibri"/>
              </a:rPr>
              <a:t>like games</a:t>
            </a:r>
            <a:r>
              <a:rPr lang="en-IN" sz="2400" dirty="0">
                <a:solidFill>
                  <a:schemeClr val="bg1"/>
                </a:solidFill>
                <a:ea typeface="Calibri"/>
                <a:sym typeface="Calibri"/>
              </a:rPr>
              <a:t>' are identified </a:t>
            </a:r>
            <a:r>
              <a:rPr lang="en-IN" sz="2400" b="0" i="0" u="none" strike="noStrike" cap="none" dirty="0">
                <a:solidFill>
                  <a:schemeClr val="bg1"/>
                </a:solidFill>
                <a:ea typeface="Calibri"/>
                <a:sym typeface="Calibri"/>
              </a:rPr>
              <a:t>as positive</a:t>
            </a:r>
            <a:r>
              <a:rPr lang="en-IN" sz="2400" dirty="0">
                <a:solidFill>
                  <a:schemeClr val="bg1"/>
                </a:solidFill>
                <a:ea typeface="Calibri"/>
                <a:sym typeface="Calibri"/>
              </a:rPr>
              <a:t>. And neutral statements like 'I play football' are considered </a:t>
            </a:r>
            <a:r>
              <a:rPr lang="en-IN" sz="2400">
                <a:solidFill>
                  <a:schemeClr val="bg1"/>
                </a:solidFill>
                <a:ea typeface="Calibri"/>
                <a:sym typeface="Calibri"/>
              </a:rPr>
              <a:t>neutral.</a:t>
            </a:r>
            <a:endParaRPr sz="2400">
              <a:solidFill>
                <a:schemeClr val="bg1"/>
              </a:solidFill>
            </a:endParaRPr>
          </a:p>
        </p:txBody>
      </p:sp>
      <p:pic>
        <p:nvPicPr>
          <p:cNvPr id="2" name="Picture 1">
            <a:extLst>
              <a:ext uri="{FF2B5EF4-FFF2-40B4-BE49-F238E27FC236}">
                <a16:creationId xmlns:a16="http://schemas.microsoft.com/office/drawing/2014/main" id="{821F7870-39BB-3BE3-3140-C9D2B693E692}"/>
              </a:ext>
            </a:extLst>
          </p:cNvPr>
          <p:cNvPicPr>
            <a:picLocks noChangeAspect="1"/>
          </p:cNvPicPr>
          <p:nvPr/>
        </p:nvPicPr>
        <p:blipFill>
          <a:blip r:embed="rId4"/>
          <a:stretch>
            <a:fillRect/>
          </a:stretch>
        </p:blipFill>
        <p:spPr>
          <a:xfrm>
            <a:off x="48221" y="2755703"/>
            <a:ext cx="4475558" cy="25788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38" name="Google Shape;138;p7"/>
          <p:cNvSpPr/>
          <p:nvPr/>
        </p:nvSpPr>
        <p:spPr>
          <a:xfrm>
            <a:off x="1619680" y="323928"/>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a:spLocks noGrp="1"/>
          </p:cNvSpPr>
          <p:nvPr>
            <p:ph type="title"/>
          </p:nvPr>
        </p:nvSpPr>
        <p:spPr>
          <a:xfrm>
            <a:off x="340200" y="22218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How do I use the App?</a:t>
            </a:r>
            <a:endParaRPr/>
          </a:p>
        </p:txBody>
      </p:sp>
      <p:sp>
        <p:nvSpPr>
          <p:cNvPr id="2" name="TextBox 1"/>
          <p:cNvSpPr txBox="1"/>
          <p:nvPr/>
        </p:nvSpPr>
        <p:spPr>
          <a:xfrm>
            <a:off x="252900" y="1301400"/>
            <a:ext cx="8551811" cy="5262979"/>
          </a:xfrm>
          <a:prstGeom prst="rect">
            <a:avLst/>
          </a:prstGeom>
          <a:noFill/>
        </p:spPr>
        <p:txBody>
          <a:bodyPr wrap="square" lIns="91440" tIns="45720" rIns="91440" bIns="45720" rtlCol="0" anchor="t">
            <a:spAutoFit/>
          </a:bodyPr>
          <a:lstStyle/>
          <a:p>
            <a:r>
              <a:rPr lang="en-US" sz="2200" dirty="0">
                <a:solidFill>
                  <a:schemeClr val="bg1"/>
                </a:solidFill>
              </a:rPr>
              <a:t>**</a:t>
            </a:r>
            <a:r>
              <a:rPr lang="en-US" sz="2200" dirty="0" err="1">
                <a:solidFill>
                  <a:schemeClr val="bg1"/>
                </a:solidFill>
              </a:rPr>
              <a:t>TwitterFeels</a:t>
            </a:r>
            <a:r>
              <a:rPr lang="en-US" sz="2200" dirty="0">
                <a:solidFill>
                  <a:schemeClr val="bg1"/>
                </a:solidFill>
              </a:rPr>
              <a:t>: Quick Guide**                           **Step 5: Finish**</a:t>
            </a:r>
            <a:endParaRPr lang="en-US" dirty="0">
              <a:solidFill>
                <a:schemeClr val="bg1"/>
              </a:solidFill>
            </a:endParaRPr>
          </a:p>
          <a:p>
            <a:r>
              <a:rPr lang="en-US" sz="2200" dirty="0">
                <a:solidFill>
                  <a:schemeClr val="bg1"/>
                </a:solidFill>
              </a:rPr>
              <a:t>                                                                     - Click "Done" to exit.</a:t>
            </a:r>
          </a:p>
          <a:p>
            <a:r>
              <a:rPr lang="en-US" sz="2200" dirty="0">
                <a:solidFill>
                  <a:schemeClr val="bg1"/>
                </a:solidFill>
              </a:rPr>
              <a:t>**Step 1: Launch**</a:t>
            </a:r>
          </a:p>
          <a:p>
            <a:r>
              <a:rPr lang="en-US" sz="2200" dirty="0">
                <a:solidFill>
                  <a:schemeClr val="bg1"/>
                </a:solidFill>
              </a:rPr>
              <a:t>- Open </a:t>
            </a:r>
            <a:r>
              <a:rPr lang="en-US" sz="2200" dirty="0" err="1">
                <a:solidFill>
                  <a:schemeClr val="bg1"/>
                </a:solidFill>
              </a:rPr>
              <a:t>TwitterFeels</a:t>
            </a:r>
            <a:r>
              <a:rPr lang="en-US" sz="2200" dirty="0">
                <a:solidFill>
                  <a:schemeClr val="bg1"/>
                </a:solidFill>
              </a:rPr>
              <a:t> app.</a:t>
            </a:r>
          </a:p>
          <a:p>
            <a:r>
              <a:rPr lang="en-US" sz="2200" dirty="0">
                <a:solidFill>
                  <a:schemeClr val="bg1"/>
                </a:solidFill>
              </a:rPr>
              <a:t>-Press the enter button</a:t>
            </a:r>
          </a:p>
          <a:p>
            <a:endParaRPr lang="en-US" sz="2200" dirty="0">
              <a:solidFill>
                <a:schemeClr val="bg1"/>
              </a:solidFill>
            </a:endParaRPr>
          </a:p>
          <a:p>
            <a:r>
              <a:rPr lang="en-US" sz="2200" dirty="0">
                <a:solidFill>
                  <a:schemeClr val="bg1"/>
                </a:solidFill>
              </a:rPr>
              <a:t>**Step 2: Enter Text**</a:t>
            </a:r>
          </a:p>
          <a:p>
            <a:r>
              <a:rPr lang="en-US" sz="2200" dirty="0">
                <a:solidFill>
                  <a:schemeClr val="bg1"/>
                </a:solidFill>
              </a:rPr>
              <a:t>- Type or load text.</a:t>
            </a:r>
          </a:p>
          <a:p>
            <a:r>
              <a:rPr lang="en-US" sz="2200" dirty="0">
                <a:solidFill>
                  <a:schemeClr val="bg1"/>
                </a:solidFill>
              </a:rPr>
              <a:t>- Click "Analyze."</a:t>
            </a:r>
          </a:p>
          <a:p>
            <a:endParaRPr lang="en-US" dirty="0"/>
          </a:p>
          <a:p>
            <a:r>
              <a:rPr lang="en-US" sz="2200" dirty="0">
                <a:solidFill>
                  <a:schemeClr val="bg1"/>
                </a:solidFill>
              </a:rPr>
              <a:t>**Step 3: View Results**</a:t>
            </a:r>
          </a:p>
          <a:p>
            <a:r>
              <a:rPr lang="en-US" sz="2200" dirty="0">
                <a:solidFill>
                  <a:schemeClr val="bg1"/>
                </a:solidFill>
              </a:rPr>
              <a:t>- See sentiment percentages.</a:t>
            </a:r>
          </a:p>
          <a:p>
            <a:r>
              <a:rPr lang="en-US" sz="2200" dirty="0">
                <a:solidFill>
                  <a:schemeClr val="bg1"/>
                </a:solidFill>
              </a:rPr>
              <a:t>- Check "Overall" sentiment.</a:t>
            </a:r>
          </a:p>
          <a:p>
            <a:endParaRPr lang="en-US" dirty="0"/>
          </a:p>
          <a:p>
            <a:r>
              <a:rPr lang="en-US" sz="2200" dirty="0">
                <a:solidFill>
                  <a:schemeClr val="bg1"/>
                </a:solidFill>
              </a:rPr>
              <a:t>**Step 4: Thank You**</a:t>
            </a:r>
          </a:p>
          <a:p>
            <a:r>
              <a:rPr lang="en-US" sz="2200" dirty="0">
                <a:solidFill>
                  <a:schemeClr val="bg1"/>
                </a:solidFill>
              </a:rPr>
              <a:t>- Click "Next Page."</a:t>
            </a:r>
            <a:endParaRPr lang="en-US" dirty="0">
              <a:solidFill>
                <a:schemeClr val="bg1"/>
              </a:solidFill>
            </a:endParaRPr>
          </a:p>
        </p:txBody>
      </p:sp>
      <p:pic>
        <p:nvPicPr>
          <p:cNvPr id="3" name="Picture 2" descr="A screenshot of a computer&#10;&#10;Description automatically generated">
            <a:extLst>
              <a:ext uri="{FF2B5EF4-FFF2-40B4-BE49-F238E27FC236}">
                <a16:creationId xmlns:a16="http://schemas.microsoft.com/office/drawing/2014/main" id="{9B6B2878-A24C-A125-9862-E42FBF8553F0}"/>
              </a:ext>
            </a:extLst>
          </p:cNvPr>
          <p:cNvPicPr>
            <a:picLocks noChangeAspect="1"/>
          </p:cNvPicPr>
          <p:nvPr/>
        </p:nvPicPr>
        <p:blipFill>
          <a:blip r:embed="rId4"/>
          <a:stretch>
            <a:fillRect/>
          </a:stretch>
        </p:blipFill>
        <p:spPr>
          <a:xfrm>
            <a:off x="3494735" y="1967871"/>
            <a:ext cx="2537165" cy="1421151"/>
          </a:xfrm>
          <a:prstGeom prst="rect">
            <a:avLst/>
          </a:prstGeom>
        </p:spPr>
      </p:pic>
      <p:pic>
        <p:nvPicPr>
          <p:cNvPr id="4" name="Picture 3">
            <a:extLst>
              <a:ext uri="{FF2B5EF4-FFF2-40B4-BE49-F238E27FC236}">
                <a16:creationId xmlns:a16="http://schemas.microsoft.com/office/drawing/2014/main" id="{A1733273-050B-CE9F-09CB-9144BCB0D4A1}"/>
              </a:ext>
            </a:extLst>
          </p:cNvPr>
          <p:cNvPicPr>
            <a:picLocks noChangeAspect="1"/>
          </p:cNvPicPr>
          <p:nvPr/>
        </p:nvPicPr>
        <p:blipFill>
          <a:blip r:embed="rId5"/>
          <a:stretch>
            <a:fillRect/>
          </a:stretch>
        </p:blipFill>
        <p:spPr>
          <a:xfrm>
            <a:off x="4103027" y="3429734"/>
            <a:ext cx="4509208" cy="25396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ct val="162962"/>
            </a:pPr>
            <a:r>
              <a:rPr lang="en-IN" sz="4000" b="1" i="1" dirty="0">
                <a:solidFill>
                  <a:schemeClr val="tx1"/>
                </a:solidFill>
              </a:rPr>
              <a:t>Feel Mood</a:t>
            </a:r>
          </a:p>
        </p:txBody>
      </p:sp>
      <p:sp>
        <p:nvSpPr>
          <p:cNvPr id="147" name="Google Shape;147;p8"/>
          <p:cNvSpPr txBox="1">
            <a:spLocks noGrp="1"/>
          </p:cNvSpPr>
          <p:nvPr>
            <p:ph type="body" idx="1"/>
          </p:nvPr>
        </p:nvSpPr>
        <p:spPr>
          <a:xfrm>
            <a:off x="457200" y="1600200"/>
            <a:ext cx="347185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r>
              <a:rPr lang="en-IN" sz="2400">
                <a:solidFill>
                  <a:schemeClr val="lt1"/>
                </a:solidFill>
              </a:rPr>
              <a:t>Screenshot/ Pic of each option/screen of the App</a:t>
            </a:r>
            <a:endParaRPr sz="2400">
              <a:solidFill>
                <a:schemeClr val="lt1"/>
              </a:solidFill>
            </a:endParaRPr>
          </a:p>
        </p:txBody>
      </p:sp>
      <p:sp>
        <p:nvSpPr>
          <p:cNvPr id="148" name="Google Shape;148;p8"/>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00000"/>
              </a:lnSpc>
              <a:spcBef>
                <a:spcPts val="0"/>
              </a:spcBef>
              <a:spcAft>
                <a:spcPts val="0"/>
              </a:spcAft>
              <a:buClr>
                <a:schemeClr val="lt1"/>
              </a:buClr>
              <a:buSzPts val="2400"/>
              <a:buFont typeface="Arial"/>
              <a:buChar char="•"/>
            </a:pPr>
            <a:r>
              <a:rPr lang="en-IN" sz="2400" b="0" i="0" u="none" strike="noStrike" cap="none" dirty="0">
                <a:solidFill>
                  <a:schemeClr val="lt1"/>
                </a:solidFill>
                <a:latin typeface="Calibri"/>
                <a:ea typeface="Calibri"/>
                <a:cs typeface="Calibri"/>
                <a:sym typeface="Calibri"/>
              </a:rPr>
              <a:t>Steps to use the same</a:t>
            </a:r>
          </a:p>
          <a:p>
            <a:pPr marL="342900" indent="-342900">
              <a:buClr>
                <a:schemeClr val="lt1"/>
              </a:buClr>
              <a:buSzPts val="2400"/>
              <a:buFont typeface="Arial"/>
              <a:buChar char="•"/>
            </a:pPr>
            <a:endParaRPr lang="en-IN" sz="2400" dirty="0">
              <a:solidFill>
                <a:schemeClr val="lt1"/>
              </a:solidFill>
              <a:latin typeface="Calibri"/>
              <a:ea typeface="Calibri"/>
              <a:cs typeface="Calibri"/>
            </a:endParaRPr>
          </a:p>
          <a:p>
            <a:pPr marL="285750" indent="-285750">
              <a:buClr>
                <a:schemeClr val="lt1"/>
              </a:buClr>
              <a:buSzPts val="2400"/>
              <a:buFont typeface="Arial"/>
              <a:buChar char="•"/>
            </a:pPr>
            <a:r>
              <a:rPr lang="en-US" sz="2200" dirty="0">
                <a:solidFill>
                  <a:schemeClr val="bg1"/>
                </a:solidFill>
                <a:ea typeface="Calibri"/>
              </a:rPr>
              <a:t>**Step 1: Launch**</a:t>
            </a:r>
          </a:p>
          <a:p>
            <a:pPr marL="285750" indent="-285750">
              <a:buClr>
                <a:schemeClr val="lt1"/>
              </a:buClr>
              <a:buSzPts val="2400"/>
              <a:buFont typeface="Arial"/>
              <a:buChar char="•"/>
            </a:pPr>
            <a:r>
              <a:rPr lang="en-US" sz="2200" dirty="0">
                <a:solidFill>
                  <a:schemeClr val="bg1"/>
                </a:solidFill>
                <a:ea typeface="Calibri"/>
              </a:rPr>
              <a:t>- Open </a:t>
            </a:r>
            <a:r>
              <a:rPr lang="en-US" sz="2200" dirty="0" err="1">
                <a:solidFill>
                  <a:schemeClr val="bg1"/>
                </a:solidFill>
                <a:ea typeface="Calibri"/>
              </a:rPr>
              <a:t>TwitterFeels</a:t>
            </a:r>
            <a:r>
              <a:rPr lang="en-US" sz="2200" dirty="0">
                <a:solidFill>
                  <a:schemeClr val="bg1"/>
                </a:solidFill>
                <a:ea typeface="Calibri"/>
              </a:rPr>
              <a:t> app.</a:t>
            </a:r>
          </a:p>
          <a:p>
            <a:pPr marL="285750" indent="-285750">
              <a:buClr>
                <a:schemeClr val="lt1"/>
              </a:buClr>
              <a:buSzPts val="2400"/>
              <a:buFont typeface="Arial"/>
              <a:buChar char="•"/>
            </a:pPr>
            <a:endParaRPr lang="en-US" dirty="0">
              <a:ea typeface="Calibri"/>
            </a:endParaRPr>
          </a:p>
          <a:p>
            <a:pPr marL="285750" indent="-285750">
              <a:buClr>
                <a:schemeClr val="lt1"/>
              </a:buClr>
              <a:buSzPts val="2400"/>
              <a:buFont typeface="Arial"/>
              <a:buChar char="•"/>
            </a:pPr>
            <a:r>
              <a:rPr lang="en-US" sz="2200" dirty="0">
                <a:solidFill>
                  <a:schemeClr val="bg1"/>
                </a:solidFill>
                <a:ea typeface="Calibri"/>
              </a:rPr>
              <a:t>**Step 2: Enter Text**</a:t>
            </a:r>
          </a:p>
          <a:p>
            <a:pPr marL="285750" indent="-285750">
              <a:buClr>
                <a:schemeClr val="lt1"/>
              </a:buClr>
              <a:buSzPts val="2400"/>
              <a:buFont typeface="Arial"/>
              <a:buChar char="•"/>
            </a:pPr>
            <a:r>
              <a:rPr lang="en-US" sz="2200" dirty="0">
                <a:solidFill>
                  <a:schemeClr val="bg1"/>
                </a:solidFill>
                <a:ea typeface="Calibri"/>
              </a:rPr>
              <a:t>- Type or load text.</a:t>
            </a:r>
          </a:p>
          <a:p>
            <a:pPr marL="285750" indent="-285750">
              <a:buClr>
                <a:schemeClr val="lt1"/>
              </a:buClr>
              <a:buSzPts val="2400"/>
              <a:buFont typeface="Arial"/>
              <a:buChar char="•"/>
            </a:pPr>
            <a:r>
              <a:rPr lang="en-US" sz="2200" dirty="0">
                <a:solidFill>
                  <a:schemeClr val="bg1"/>
                </a:solidFill>
                <a:ea typeface="Calibri"/>
              </a:rPr>
              <a:t>- Click "Analyze."</a:t>
            </a:r>
          </a:p>
          <a:p>
            <a:pPr marL="285750" indent="-285750">
              <a:buClr>
                <a:schemeClr val="lt1"/>
              </a:buClr>
              <a:buSzPts val="2400"/>
              <a:buFont typeface="Arial"/>
              <a:buChar char="•"/>
            </a:pPr>
            <a:endParaRPr lang="en-US" dirty="0">
              <a:ea typeface="Calibri"/>
            </a:endParaRPr>
          </a:p>
          <a:p>
            <a:pPr marL="285750" indent="-285750">
              <a:buClr>
                <a:schemeClr val="lt1"/>
              </a:buClr>
              <a:buSzPts val="2400"/>
              <a:buFont typeface="Arial"/>
              <a:buChar char="•"/>
            </a:pPr>
            <a:r>
              <a:rPr lang="en-US" sz="2200" dirty="0">
                <a:solidFill>
                  <a:schemeClr val="bg1"/>
                </a:solidFill>
                <a:ea typeface="Calibri"/>
              </a:rPr>
              <a:t>**Step 3: View Results**</a:t>
            </a:r>
          </a:p>
          <a:p>
            <a:pPr marL="285750" indent="-285750">
              <a:buClr>
                <a:schemeClr val="lt1"/>
              </a:buClr>
              <a:buSzPts val="2400"/>
              <a:buFont typeface="Arial"/>
              <a:buChar char="•"/>
            </a:pPr>
            <a:r>
              <a:rPr lang="en-US" sz="2200" dirty="0">
                <a:solidFill>
                  <a:schemeClr val="bg1"/>
                </a:solidFill>
                <a:ea typeface="Calibri"/>
              </a:rPr>
              <a:t>- See sentiment percentages.</a:t>
            </a:r>
          </a:p>
          <a:p>
            <a:pPr marL="285750" indent="-285750">
              <a:buClr>
                <a:schemeClr val="lt1"/>
              </a:buClr>
              <a:buSzPts val="2400"/>
              <a:buFont typeface="Arial"/>
              <a:buChar char="•"/>
            </a:pPr>
            <a:r>
              <a:rPr lang="en-US" sz="2200" dirty="0">
                <a:solidFill>
                  <a:schemeClr val="bg1"/>
                </a:solidFill>
                <a:ea typeface="Calibri"/>
              </a:rPr>
              <a:t>- Check "Overall" sentiment.</a:t>
            </a:r>
          </a:p>
          <a:p>
            <a:pPr marL="285750" indent="-285750">
              <a:buClr>
                <a:schemeClr val="lt1"/>
              </a:buClr>
              <a:buSzPts val="2400"/>
              <a:buFont typeface="Arial"/>
              <a:buChar char="•"/>
            </a:pPr>
            <a:endParaRPr lang="en-US" dirty="0">
              <a:ea typeface="Calibri"/>
            </a:endParaRPr>
          </a:p>
          <a:p>
            <a:pPr marL="285750" indent="-285750">
              <a:buClr>
                <a:schemeClr val="lt1"/>
              </a:buClr>
              <a:buSzPts val="2400"/>
              <a:buFont typeface="Arial"/>
              <a:buChar char="•"/>
            </a:pPr>
            <a:r>
              <a:rPr lang="en-US" sz="2200" dirty="0">
                <a:solidFill>
                  <a:schemeClr val="bg1"/>
                </a:solidFill>
                <a:ea typeface="Calibri"/>
              </a:rPr>
              <a:t>**Step 4: Thank You**</a:t>
            </a:r>
          </a:p>
          <a:p>
            <a:pPr marL="285750" indent="-285750">
              <a:buClr>
                <a:schemeClr val="lt1"/>
              </a:buClr>
              <a:buSzPts val="2400"/>
              <a:buFont typeface="Arial"/>
              <a:buChar char="•"/>
            </a:pPr>
            <a:r>
              <a:rPr lang="en-US" sz="2200" dirty="0">
                <a:solidFill>
                  <a:schemeClr val="bg1"/>
                </a:solidFill>
              </a:rPr>
              <a:t>- Click "Next Page."</a:t>
            </a:r>
            <a:br>
              <a:rPr lang="en-US" sz="2200" dirty="0">
                <a:solidFill>
                  <a:schemeClr val="bg1"/>
                </a:solidFill>
              </a:rPr>
            </a:br>
            <a:endParaRPr lang="en-US" sz="2200" dirty="0">
              <a:solidFill>
                <a:schemeClr val="bg1"/>
              </a:solidFill>
            </a:endParaRPr>
          </a:p>
          <a:p>
            <a:pPr marL="285750" indent="-285750">
              <a:buClr>
                <a:schemeClr val="lt1"/>
              </a:buClr>
              <a:buSzPts val="2400"/>
              <a:buFont typeface="Arial"/>
              <a:buChar char="•"/>
            </a:pPr>
            <a:r>
              <a:rPr lang="en-US" sz="2200" dirty="0">
                <a:solidFill>
                  <a:schemeClr val="bg1"/>
                </a:solidFill>
              </a:rPr>
              <a:t>Next press on done to close it</a:t>
            </a:r>
          </a:p>
        </p:txBody>
      </p:sp>
      <p:pic>
        <p:nvPicPr>
          <p:cNvPr id="2" name="Picture 1">
            <a:extLst>
              <a:ext uri="{FF2B5EF4-FFF2-40B4-BE49-F238E27FC236}">
                <a16:creationId xmlns:a16="http://schemas.microsoft.com/office/drawing/2014/main" id="{689BBC57-61CB-3927-91CD-994863AA5D1A}"/>
              </a:ext>
            </a:extLst>
          </p:cNvPr>
          <p:cNvPicPr>
            <a:picLocks noChangeAspect="1"/>
          </p:cNvPicPr>
          <p:nvPr/>
        </p:nvPicPr>
        <p:blipFill>
          <a:blip r:embed="rId4"/>
          <a:stretch>
            <a:fillRect/>
          </a:stretch>
        </p:blipFill>
        <p:spPr>
          <a:xfrm>
            <a:off x="642984" y="2848295"/>
            <a:ext cx="4296965" cy="25878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Contact Person</a:t>
            </a:r>
            <a:endParaRPr/>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Clr>
                <a:schemeClr val="lt1"/>
              </a:buClr>
              <a:buSzPts val="3200"/>
            </a:pPr>
            <a:r>
              <a:rPr lang="en-IN" dirty="0">
                <a:solidFill>
                  <a:schemeClr val="lt1"/>
                </a:solidFill>
              </a:rPr>
              <a:t>Please reach out to </a:t>
            </a:r>
            <a:r>
              <a:rPr lang="en-US" dirty="0">
                <a:solidFill>
                  <a:schemeClr val="lt1"/>
                </a:solidFill>
              </a:rPr>
              <a:t>Email </a:t>
            </a:r>
            <a:r>
              <a:rPr lang="en-US" dirty="0">
                <a:solidFill>
                  <a:schemeClr val="lt1"/>
                </a:solidFill>
                <a:hlinkClick r:id="rId4">
                  <a:extLst>
                    <a:ext uri="{A12FA001-AC4F-418D-AE19-62706E023703}">
                      <ahyp:hlinkClr xmlns:ahyp="http://schemas.microsoft.com/office/drawing/2018/hyperlinkcolor" val="tx"/>
                    </a:ext>
                  </a:extLst>
                </a:hlinkClick>
              </a:rPr>
              <a:t>funwithirteza@gmail.com</a:t>
            </a:r>
            <a:r>
              <a:rPr lang="en-US" dirty="0">
                <a:solidFill>
                  <a:schemeClr val="lt1"/>
                </a:solidFill>
              </a:rPr>
              <a:t> f</a:t>
            </a:r>
            <a:r>
              <a:rPr lang="en-IN" dirty="0">
                <a:solidFill>
                  <a:schemeClr val="lt1"/>
                </a:solidFill>
              </a:rPr>
              <a:t>or any questions/ concerns/ suggestions on the App</a:t>
            </a:r>
            <a:endParaRPr lang="en-US" dirty="0">
              <a:solidFill>
                <a:schemeClr val="lt1"/>
              </a:solidFill>
            </a:endParaRPr>
          </a:p>
          <a:p>
            <a:pPr marL="342900" lvl="0" indent="-342900" algn="l" rtl="0">
              <a:spcBef>
                <a:spcPts val="0"/>
              </a:spcBef>
              <a:spcAft>
                <a:spcPts val="0"/>
              </a:spcAft>
              <a:buClr>
                <a:schemeClr val="lt1"/>
              </a:buClr>
              <a:buSzPts val="3200"/>
              <a:buChar char="•"/>
            </a:pPr>
            <a:r>
              <a:rPr lang="en-US" dirty="0">
                <a:solidFill>
                  <a:schemeClr val="lt1"/>
                </a:solidFill>
              </a:rPr>
              <a:t>Name: Muhammad Irteza Asif</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281</Words>
  <Application>Microsoft Office PowerPoint</Application>
  <PresentationFormat>On-screen Show (4:3)</PresentationFormat>
  <Paragraphs>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App User Manual</vt:lpstr>
      <vt:lpstr>Table of Contents</vt:lpstr>
      <vt:lpstr>Acknowledgements</vt:lpstr>
      <vt:lpstr>About Us..</vt:lpstr>
      <vt:lpstr>About My Internship Journey with Clevered..</vt:lpstr>
      <vt:lpstr>About App..</vt:lpstr>
      <vt:lpstr>How do I use the App?</vt:lpstr>
      <vt:lpstr>Feel Mood</vt:lpstr>
      <vt:lpstr>Contact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TwitterFeels</dc:title>
  <dc:creator>Smita</dc:creator>
  <cp:lastModifiedBy>funwi</cp:lastModifiedBy>
  <cp:revision>178</cp:revision>
  <dcterms:created xsi:type="dcterms:W3CDTF">2021-09-17T13:31:27Z</dcterms:created>
  <dcterms:modified xsi:type="dcterms:W3CDTF">2023-09-23T18:25:01Z</dcterms:modified>
</cp:coreProperties>
</file>