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0992AE-D8C9-40AD-B42B-EE06D8CC6FF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4A1A2B2-5800-4E73-BA40-099B4F94A503}">
      <dgm:prSet/>
      <dgm:spPr/>
      <dgm:t>
        <a:bodyPr/>
        <a:lstStyle/>
        <a:p>
          <a:r>
            <a:rPr lang="fr-FR" dirty="0"/>
            <a:t>Introduction à l’univers du jeu.</a:t>
          </a:r>
          <a:endParaRPr lang="en-US" dirty="0"/>
        </a:p>
      </dgm:t>
    </dgm:pt>
    <dgm:pt modelId="{08A048E7-FCFE-4829-81A7-40A50F2D092A}" type="parTrans" cxnId="{24EDCBB8-59FC-44CF-B3B6-6B96394EE5CB}">
      <dgm:prSet/>
      <dgm:spPr/>
      <dgm:t>
        <a:bodyPr/>
        <a:lstStyle/>
        <a:p>
          <a:endParaRPr lang="en-US"/>
        </a:p>
      </dgm:t>
    </dgm:pt>
    <dgm:pt modelId="{28C89994-34E8-4853-8C96-204899042EBF}" type="sibTrans" cxnId="{24EDCBB8-59FC-44CF-B3B6-6B96394EE5CB}">
      <dgm:prSet/>
      <dgm:spPr/>
      <dgm:t>
        <a:bodyPr/>
        <a:lstStyle/>
        <a:p>
          <a:endParaRPr lang="en-US"/>
        </a:p>
      </dgm:t>
    </dgm:pt>
    <dgm:pt modelId="{FE5C536C-CF0A-43D2-AF3C-A2B248CB6C8A}">
      <dgm:prSet/>
      <dgm:spPr/>
      <dgm:t>
        <a:bodyPr/>
        <a:lstStyle/>
        <a:p>
          <a:r>
            <a:rPr lang="fr-FR" dirty="0"/>
            <a:t>Concept de sauts dans le temps.</a:t>
          </a:r>
          <a:endParaRPr lang="en-US" dirty="0"/>
        </a:p>
      </dgm:t>
    </dgm:pt>
    <dgm:pt modelId="{52890C30-23F4-4712-8570-CFCD8FF393D3}" type="parTrans" cxnId="{38DD79B9-F7BF-4488-993A-77D95BBFFED7}">
      <dgm:prSet/>
      <dgm:spPr/>
      <dgm:t>
        <a:bodyPr/>
        <a:lstStyle/>
        <a:p>
          <a:endParaRPr lang="en-US"/>
        </a:p>
      </dgm:t>
    </dgm:pt>
    <dgm:pt modelId="{3D9E40F2-E408-4A4F-AFA4-DA26C0EF9AE4}" type="sibTrans" cxnId="{38DD79B9-F7BF-4488-993A-77D95BBFFED7}">
      <dgm:prSet/>
      <dgm:spPr/>
      <dgm:t>
        <a:bodyPr/>
        <a:lstStyle/>
        <a:p>
          <a:endParaRPr lang="en-US"/>
        </a:p>
      </dgm:t>
    </dgm:pt>
    <dgm:pt modelId="{C801E396-BDD8-49C5-BF0E-515104B29F93}">
      <dgm:prSet/>
      <dgm:spPr/>
      <dgm:t>
        <a:bodyPr/>
        <a:lstStyle/>
        <a:p>
          <a:r>
            <a:rPr lang="fr-FR" dirty="0"/>
            <a:t>Idée d’éléments avec leurs affinités.</a:t>
          </a:r>
          <a:endParaRPr lang="en-US" dirty="0"/>
        </a:p>
      </dgm:t>
    </dgm:pt>
    <dgm:pt modelId="{E5FA25A0-A682-4029-B89E-556FB40988F1}" type="parTrans" cxnId="{60C82AB9-7F06-40A3-A036-ECD3C5C56C70}">
      <dgm:prSet/>
      <dgm:spPr/>
      <dgm:t>
        <a:bodyPr/>
        <a:lstStyle/>
        <a:p>
          <a:endParaRPr lang="en-US"/>
        </a:p>
      </dgm:t>
    </dgm:pt>
    <dgm:pt modelId="{7EFD87BA-A5DB-4BFA-91FB-6F08501D52F8}" type="sibTrans" cxnId="{60C82AB9-7F06-40A3-A036-ECD3C5C56C70}">
      <dgm:prSet/>
      <dgm:spPr/>
      <dgm:t>
        <a:bodyPr/>
        <a:lstStyle/>
        <a:p>
          <a:endParaRPr lang="en-US"/>
        </a:p>
      </dgm:t>
    </dgm:pt>
    <dgm:pt modelId="{8CBFA04D-057E-4468-8465-913D8A7C5DD8}">
      <dgm:prSet/>
      <dgm:spPr/>
      <dgm:t>
        <a:bodyPr/>
        <a:lstStyle/>
        <a:p>
          <a:r>
            <a:rPr lang="fr-FR" dirty="0"/>
            <a:t>Principe de bombe et de concentration.</a:t>
          </a:r>
          <a:endParaRPr lang="en-US" dirty="0"/>
        </a:p>
      </dgm:t>
    </dgm:pt>
    <dgm:pt modelId="{69807D64-1C4F-47BD-AC28-D122ACFA5FFC}" type="parTrans" cxnId="{EFFBB63E-D5AD-40C4-8B99-9454C7A3211C}">
      <dgm:prSet/>
      <dgm:spPr/>
      <dgm:t>
        <a:bodyPr/>
        <a:lstStyle/>
        <a:p>
          <a:endParaRPr lang="en-US"/>
        </a:p>
      </dgm:t>
    </dgm:pt>
    <dgm:pt modelId="{D686BE64-A3FE-4111-B4A2-B08BC9A3ACEB}" type="sibTrans" cxnId="{EFFBB63E-D5AD-40C4-8B99-9454C7A3211C}">
      <dgm:prSet/>
      <dgm:spPr/>
      <dgm:t>
        <a:bodyPr/>
        <a:lstStyle/>
        <a:p>
          <a:endParaRPr lang="en-US"/>
        </a:p>
      </dgm:t>
    </dgm:pt>
    <dgm:pt modelId="{40AA1F7A-4BB6-40E3-B006-2EF123822FA2}">
      <dgm:prSet/>
      <dgm:spPr/>
      <dgm:t>
        <a:bodyPr/>
        <a:lstStyle/>
        <a:p>
          <a:r>
            <a:rPr lang="fr-FR" dirty="0"/>
            <a:t>Trajectoires et motifs.</a:t>
          </a:r>
          <a:endParaRPr lang="en-US" dirty="0"/>
        </a:p>
      </dgm:t>
    </dgm:pt>
    <dgm:pt modelId="{A47C6BE4-34E6-46E1-BEC2-B20ACF13BCAD}" type="parTrans" cxnId="{C18F3632-6869-4E13-871D-BC51EDB2C543}">
      <dgm:prSet/>
      <dgm:spPr/>
      <dgm:t>
        <a:bodyPr/>
        <a:lstStyle/>
        <a:p>
          <a:endParaRPr lang="en-US"/>
        </a:p>
      </dgm:t>
    </dgm:pt>
    <dgm:pt modelId="{9E9A3D41-FB56-44C0-A39D-4EE6F029989A}" type="sibTrans" cxnId="{C18F3632-6869-4E13-871D-BC51EDB2C543}">
      <dgm:prSet/>
      <dgm:spPr/>
      <dgm:t>
        <a:bodyPr/>
        <a:lstStyle/>
        <a:p>
          <a:endParaRPr lang="en-US"/>
        </a:p>
      </dgm:t>
    </dgm:pt>
    <dgm:pt modelId="{291DB496-CF4B-4900-BA39-ED8816C265E3}">
      <dgm:prSet/>
      <dgm:spPr/>
      <dgm:t>
        <a:bodyPr/>
        <a:lstStyle/>
        <a:p>
          <a:r>
            <a:rPr lang="fr-FR" dirty="0"/>
            <a:t>Interface, système de dialogue et traduction.</a:t>
          </a:r>
          <a:endParaRPr lang="en-US" dirty="0"/>
        </a:p>
      </dgm:t>
    </dgm:pt>
    <dgm:pt modelId="{DB6B8A74-EFA0-4E12-A647-F46DA980A2B5}" type="parTrans" cxnId="{F898AB2C-2475-46FF-AFBD-FD36D7E200A7}">
      <dgm:prSet/>
      <dgm:spPr/>
      <dgm:t>
        <a:bodyPr/>
        <a:lstStyle/>
        <a:p>
          <a:endParaRPr lang="en-US"/>
        </a:p>
      </dgm:t>
    </dgm:pt>
    <dgm:pt modelId="{6FB6D306-9EA9-42B8-91BE-635607051443}" type="sibTrans" cxnId="{F898AB2C-2475-46FF-AFBD-FD36D7E200A7}">
      <dgm:prSet/>
      <dgm:spPr/>
      <dgm:t>
        <a:bodyPr/>
        <a:lstStyle/>
        <a:p>
          <a:endParaRPr lang="en-US"/>
        </a:p>
      </dgm:t>
    </dgm:pt>
    <dgm:pt modelId="{BC43BD2C-6D0F-49A2-A407-ADD973E303BA}">
      <dgm:prSet/>
      <dgm:spPr/>
      <dgm:t>
        <a:bodyPr/>
        <a:lstStyle/>
        <a:p>
          <a:r>
            <a:rPr lang="en-US" dirty="0" err="1"/>
            <a:t>Définition</a:t>
          </a:r>
          <a:r>
            <a:rPr lang="en-US" dirty="0"/>
            <a:t> de manic shooter</a:t>
          </a:r>
        </a:p>
      </dgm:t>
    </dgm:pt>
    <dgm:pt modelId="{B4B9EB6D-A55B-4952-9355-B1213F00B16F}" type="parTrans" cxnId="{2D633A81-07B0-4634-9F25-674E1B4FF291}">
      <dgm:prSet/>
      <dgm:spPr/>
      <dgm:t>
        <a:bodyPr/>
        <a:lstStyle/>
        <a:p>
          <a:endParaRPr lang="fr-FR"/>
        </a:p>
      </dgm:t>
    </dgm:pt>
    <dgm:pt modelId="{56C9B353-C819-42CA-92C9-37ECB159E694}" type="sibTrans" cxnId="{2D633A81-07B0-4634-9F25-674E1B4FF291}">
      <dgm:prSet/>
      <dgm:spPr/>
      <dgm:t>
        <a:bodyPr/>
        <a:lstStyle/>
        <a:p>
          <a:endParaRPr lang="fr-FR"/>
        </a:p>
      </dgm:t>
    </dgm:pt>
    <dgm:pt modelId="{16F5A21B-743F-4613-9876-4B0323B17CFB}">
      <dgm:prSet/>
      <dgm:spPr/>
      <dgm:t>
        <a:bodyPr/>
        <a:lstStyle/>
        <a:p>
          <a:r>
            <a:rPr lang="fr-FR"/>
            <a:t>Système de score. </a:t>
          </a:r>
        </a:p>
      </dgm:t>
    </dgm:pt>
    <dgm:pt modelId="{90D3BF83-AEFA-477D-8778-03CC0A85CDFF}" type="parTrans" cxnId="{C1CFEF14-3EA7-4855-8C8B-655B17F3AD5B}">
      <dgm:prSet/>
      <dgm:spPr/>
      <dgm:t>
        <a:bodyPr/>
        <a:lstStyle/>
        <a:p>
          <a:endParaRPr lang="fr-FR"/>
        </a:p>
      </dgm:t>
    </dgm:pt>
    <dgm:pt modelId="{23384AFE-5976-4659-B068-6B744F750E90}" type="sibTrans" cxnId="{C1CFEF14-3EA7-4855-8C8B-655B17F3AD5B}">
      <dgm:prSet/>
      <dgm:spPr/>
      <dgm:t>
        <a:bodyPr/>
        <a:lstStyle/>
        <a:p>
          <a:endParaRPr lang="fr-FR"/>
        </a:p>
      </dgm:t>
    </dgm:pt>
    <dgm:pt modelId="{555C835A-FCB6-4DAB-B846-4C8A341EBE08}" type="pres">
      <dgm:prSet presAssocID="{490992AE-D8C9-40AD-B42B-EE06D8CC6FF8}" presName="linear" presStyleCnt="0">
        <dgm:presLayoutVars>
          <dgm:animLvl val="lvl"/>
          <dgm:resizeHandles val="exact"/>
        </dgm:presLayoutVars>
      </dgm:prSet>
      <dgm:spPr/>
    </dgm:pt>
    <dgm:pt modelId="{E69DF95E-164A-4EF9-8B4B-E7E0962E9B54}" type="pres">
      <dgm:prSet presAssocID="{BC43BD2C-6D0F-49A2-A407-ADD973E303BA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A5CCC331-5AD8-4BB9-8777-0D85A06C852E}" type="pres">
      <dgm:prSet presAssocID="{56C9B353-C819-42CA-92C9-37ECB159E694}" presName="spacer" presStyleCnt="0"/>
      <dgm:spPr/>
    </dgm:pt>
    <dgm:pt modelId="{FDB77784-DF67-4126-A18F-7FA6C5BCDFEF}" type="pres">
      <dgm:prSet presAssocID="{64A1A2B2-5800-4E73-BA40-099B4F94A50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B7345FAA-DB38-4B42-AC3C-170FE9F4FC6D}" type="pres">
      <dgm:prSet presAssocID="{28C89994-34E8-4853-8C96-204899042EBF}" presName="spacer" presStyleCnt="0"/>
      <dgm:spPr/>
    </dgm:pt>
    <dgm:pt modelId="{C4743D76-6C0E-4C67-AF6F-7C5BAB9843CD}" type="pres">
      <dgm:prSet presAssocID="{FE5C536C-CF0A-43D2-AF3C-A2B248CB6C8A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5E054D62-C286-4CF4-8CF7-CA105F1CAFFA}" type="pres">
      <dgm:prSet presAssocID="{3D9E40F2-E408-4A4F-AFA4-DA26C0EF9AE4}" presName="spacer" presStyleCnt="0"/>
      <dgm:spPr/>
    </dgm:pt>
    <dgm:pt modelId="{C5E53257-D6EB-4C79-A3A0-A755F1D5E119}" type="pres">
      <dgm:prSet presAssocID="{C801E396-BDD8-49C5-BF0E-515104B29F9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4607B298-3F0F-4F15-8EFD-3A4258976236}" type="pres">
      <dgm:prSet presAssocID="{7EFD87BA-A5DB-4BFA-91FB-6F08501D52F8}" presName="spacer" presStyleCnt="0"/>
      <dgm:spPr/>
    </dgm:pt>
    <dgm:pt modelId="{BCA816F6-24BF-480B-9A34-FF1CFED12E9F}" type="pres">
      <dgm:prSet presAssocID="{8CBFA04D-057E-4468-8465-913D8A7C5DD8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BD6533FC-2448-4E13-88E2-5EEC804D041B}" type="pres">
      <dgm:prSet presAssocID="{D686BE64-A3FE-4111-B4A2-B08BC9A3ACEB}" presName="spacer" presStyleCnt="0"/>
      <dgm:spPr/>
    </dgm:pt>
    <dgm:pt modelId="{F5DDEC8B-C5CC-44D5-A9FF-2953BA5DE82D}" type="pres">
      <dgm:prSet presAssocID="{40AA1F7A-4BB6-40E3-B006-2EF123822FA2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EC0650FC-24AF-437C-B4A9-8E3ADB567DC9}" type="pres">
      <dgm:prSet presAssocID="{9E9A3D41-FB56-44C0-A39D-4EE6F029989A}" presName="spacer" presStyleCnt="0"/>
      <dgm:spPr/>
    </dgm:pt>
    <dgm:pt modelId="{E28BD3D8-642F-4FD9-99C8-815E3798D1E8}" type="pres">
      <dgm:prSet presAssocID="{16F5A21B-743F-4613-9876-4B0323B17CFB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6ACDBD6-F2AD-4178-9559-563A5E5266A4}" type="pres">
      <dgm:prSet presAssocID="{23384AFE-5976-4659-B068-6B744F750E90}" presName="spacer" presStyleCnt="0"/>
      <dgm:spPr/>
    </dgm:pt>
    <dgm:pt modelId="{98A94565-4B1C-4CCD-9ABE-201A2639AB13}" type="pres">
      <dgm:prSet presAssocID="{291DB496-CF4B-4900-BA39-ED8816C265E3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FEBC8E07-48D8-4157-B628-A578F8716673}" type="presOf" srcId="{FE5C536C-CF0A-43D2-AF3C-A2B248CB6C8A}" destId="{C4743D76-6C0E-4C67-AF6F-7C5BAB9843CD}" srcOrd="0" destOrd="0" presId="urn:microsoft.com/office/officeart/2005/8/layout/vList2"/>
    <dgm:cxn modelId="{C1CFEF14-3EA7-4855-8C8B-655B17F3AD5B}" srcId="{490992AE-D8C9-40AD-B42B-EE06D8CC6FF8}" destId="{16F5A21B-743F-4613-9876-4B0323B17CFB}" srcOrd="6" destOrd="0" parTransId="{90D3BF83-AEFA-477D-8778-03CC0A85CDFF}" sibTransId="{23384AFE-5976-4659-B068-6B744F750E90}"/>
    <dgm:cxn modelId="{F898AB2C-2475-46FF-AFBD-FD36D7E200A7}" srcId="{490992AE-D8C9-40AD-B42B-EE06D8CC6FF8}" destId="{291DB496-CF4B-4900-BA39-ED8816C265E3}" srcOrd="7" destOrd="0" parTransId="{DB6B8A74-EFA0-4E12-A647-F46DA980A2B5}" sibTransId="{6FB6D306-9EA9-42B8-91BE-635607051443}"/>
    <dgm:cxn modelId="{C18F3632-6869-4E13-871D-BC51EDB2C543}" srcId="{490992AE-D8C9-40AD-B42B-EE06D8CC6FF8}" destId="{40AA1F7A-4BB6-40E3-B006-2EF123822FA2}" srcOrd="5" destOrd="0" parTransId="{A47C6BE4-34E6-46E1-BEC2-B20ACF13BCAD}" sibTransId="{9E9A3D41-FB56-44C0-A39D-4EE6F029989A}"/>
    <dgm:cxn modelId="{EFFBB63E-D5AD-40C4-8B99-9454C7A3211C}" srcId="{490992AE-D8C9-40AD-B42B-EE06D8CC6FF8}" destId="{8CBFA04D-057E-4468-8465-913D8A7C5DD8}" srcOrd="4" destOrd="0" parTransId="{69807D64-1C4F-47BD-AC28-D122ACFA5FFC}" sibTransId="{D686BE64-A3FE-4111-B4A2-B08BC9A3ACEB}"/>
    <dgm:cxn modelId="{AAB9DD62-640B-4FDC-82C7-8CE428558D81}" type="presOf" srcId="{8CBFA04D-057E-4468-8465-913D8A7C5DD8}" destId="{BCA816F6-24BF-480B-9A34-FF1CFED12E9F}" srcOrd="0" destOrd="0" presId="urn:microsoft.com/office/officeart/2005/8/layout/vList2"/>
    <dgm:cxn modelId="{DE383967-716D-45D4-BAE0-72FEBCB0F044}" type="presOf" srcId="{291DB496-CF4B-4900-BA39-ED8816C265E3}" destId="{98A94565-4B1C-4CCD-9ABE-201A2639AB13}" srcOrd="0" destOrd="0" presId="urn:microsoft.com/office/officeart/2005/8/layout/vList2"/>
    <dgm:cxn modelId="{2EF21C56-BE95-4937-945F-F5EBADD87FBD}" type="presOf" srcId="{C801E396-BDD8-49C5-BF0E-515104B29F93}" destId="{C5E53257-D6EB-4C79-A3A0-A755F1D5E119}" srcOrd="0" destOrd="0" presId="urn:microsoft.com/office/officeart/2005/8/layout/vList2"/>
    <dgm:cxn modelId="{2D633A81-07B0-4634-9F25-674E1B4FF291}" srcId="{490992AE-D8C9-40AD-B42B-EE06D8CC6FF8}" destId="{BC43BD2C-6D0F-49A2-A407-ADD973E303BA}" srcOrd="0" destOrd="0" parTransId="{B4B9EB6D-A55B-4952-9355-B1213F00B16F}" sibTransId="{56C9B353-C819-42CA-92C9-37ECB159E694}"/>
    <dgm:cxn modelId="{E55F2587-BEAB-4024-B759-CD5947A155D5}" type="presOf" srcId="{490992AE-D8C9-40AD-B42B-EE06D8CC6FF8}" destId="{555C835A-FCB6-4DAB-B846-4C8A341EBE08}" srcOrd="0" destOrd="0" presId="urn:microsoft.com/office/officeart/2005/8/layout/vList2"/>
    <dgm:cxn modelId="{C89ECBAB-C827-41FC-A0EC-1F073AA713DD}" type="presOf" srcId="{40AA1F7A-4BB6-40E3-B006-2EF123822FA2}" destId="{F5DDEC8B-C5CC-44D5-A9FF-2953BA5DE82D}" srcOrd="0" destOrd="0" presId="urn:microsoft.com/office/officeart/2005/8/layout/vList2"/>
    <dgm:cxn modelId="{24EDCBB8-59FC-44CF-B3B6-6B96394EE5CB}" srcId="{490992AE-D8C9-40AD-B42B-EE06D8CC6FF8}" destId="{64A1A2B2-5800-4E73-BA40-099B4F94A503}" srcOrd="1" destOrd="0" parTransId="{08A048E7-FCFE-4829-81A7-40A50F2D092A}" sibTransId="{28C89994-34E8-4853-8C96-204899042EBF}"/>
    <dgm:cxn modelId="{60C82AB9-7F06-40A3-A036-ECD3C5C56C70}" srcId="{490992AE-D8C9-40AD-B42B-EE06D8CC6FF8}" destId="{C801E396-BDD8-49C5-BF0E-515104B29F93}" srcOrd="3" destOrd="0" parTransId="{E5FA25A0-A682-4029-B89E-556FB40988F1}" sibTransId="{7EFD87BA-A5DB-4BFA-91FB-6F08501D52F8}"/>
    <dgm:cxn modelId="{38DD79B9-F7BF-4488-993A-77D95BBFFED7}" srcId="{490992AE-D8C9-40AD-B42B-EE06D8CC6FF8}" destId="{FE5C536C-CF0A-43D2-AF3C-A2B248CB6C8A}" srcOrd="2" destOrd="0" parTransId="{52890C30-23F4-4712-8570-CFCD8FF393D3}" sibTransId="{3D9E40F2-E408-4A4F-AFA4-DA26C0EF9AE4}"/>
    <dgm:cxn modelId="{8A12B9C4-07F3-40B6-A9C1-F8679813962D}" type="presOf" srcId="{BC43BD2C-6D0F-49A2-A407-ADD973E303BA}" destId="{E69DF95E-164A-4EF9-8B4B-E7E0962E9B54}" srcOrd="0" destOrd="0" presId="urn:microsoft.com/office/officeart/2005/8/layout/vList2"/>
    <dgm:cxn modelId="{2F2D35C8-9DAD-4A0C-BCDE-81DA3732C192}" type="presOf" srcId="{16F5A21B-743F-4613-9876-4B0323B17CFB}" destId="{E28BD3D8-642F-4FD9-99C8-815E3798D1E8}" srcOrd="0" destOrd="0" presId="urn:microsoft.com/office/officeart/2005/8/layout/vList2"/>
    <dgm:cxn modelId="{3131F6DF-1E6A-448E-84FE-AC09986E2FAE}" type="presOf" srcId="{64A1A2B2-5800-4E73-BA40-099B4F94A503}" destId="{FDB77784-DF67-4126-A18F-7FA6C5BCDFEF}" srcOrd="0" destOrd="0" presId="urn:microsoft.com/office/officeart/2005/8/layout/vList2"/>
    <dgm:cxn modelId="{5B096BF6-3A2D-4A14-BA37-C7F11454C06F}" type="presParOf" srcId="{555C835A-FCB6-4DAB-B846-4C8A341EBE08}" destId="{E69DF95E-164A-4EF9-8B4B-E7E0962E9B54}" srcOrd="0" destOrd="0" presId="urn:microsoft.com/office/officeart/2005/8/layout/vList2"/>
    <dgm:cxn modelId="{606DCEDF-6456-45E7-AD3C-CA204C5039C2}" type="presParOf" srcId="{555C835A-FCB6-4DAB-B846-4C8A341EBE08}" destId="{A5CCC331-5AD8-4BB9-8777-0D85A06C852E}" srcOrd="1" destOrd="0" presId="urn:microsoft.com/office/officeart/2005/8/layout/vList2"/>
    <dgm:cxn modelId="{861446E6-F88E-4F41-B2D6-3229B2181B8F}" type="presParOf" srcId="{555C835A-FCB6-4DAB-B846-4C8A341EBE08}" destId="{FDB77784-DF67-4126-A18F-7FA6C5BCDFEF}" srcOrd="2" destOrd="0" presId="urn:microsoft.com/office/officeart/2005/8/layout/vList2"/>
    <dgm:cxn modelId="{CAA901C6-6FE2-488D-97E4-1D7AF10C707B}" type="presParOf" srcId="{555C835A-FCB6-4DAB-B846-4C8A341EBE08}" destId="{B7345FAA-DB38-4B42-AC3C-170FE9F4FC6D}" srcOrd="3" destOrd="0" presId="urn:microsoft.com/office/officeart/2005/8/layout/vList2"/>
    <dgm:cxn modelId="{8337C7F9-3AB2-43BF-953B-C260FD251427}" type="presParOf" srcId="{555C835A-FCB6-4DAB-B846-4C8A341EBE08}" destId="{C4743D76-6C0E-4C67-AF6F-7C5BAB9843CD}" srcOrd="4" destOrd="0" presId="urn:microsoft.com/office/officeart/2005/8/layout/vList2"/>
    <dgm:cxn modelId="{BC8587D5-5149-4C23-94EA-92C3B7B7A123}" type="presParOf" srcId="{555C835A-FCB6-4DAB-B846-4C8A341EBE08}" destId="{5E054D62-C286-4CF4-8CF7-CA105F1CAFFA}" srcOrd="5" destOrd="0" presId="urn:microsoft.com/office/officeart/2005/8/layout/vList2"/>
    <dgm:cxn modelId="{BD6DBDF5-65C6-4822-AACF-EABE7F782D2A}" type="presParOf" srcId="{555C835A-FCB6-4DAB-B846-4C8A341EBE08}" destId="{C5E53257-D6EB-4C79-A3A0-A755F1D5E119}" srcOrd="6" destOrd="0" presId="urn:microsoft.com/office/officeart/2005/8/layout/vList2"/>
    <dgm:cxn modelId="{AE96CDD8-141B-43D3-B4F9-D6836D6A771B}" type="presParOf" srcId="{555C835A-FCB6-4DAB-B846-4C8A341EBE08}" destId="{4607B298-3F0F-4F15-8EFD-3A4258976236}" srcOrd="7" destOrd="0" presId="urn:microsoft.com/office/officeart/2005/8/layout/vList2"/>
    <dgm:cxn modelId="{60F4141C-772C-494C-A4E9-7D0BA375287B}" type="presParOf" srcId="{555C835A-FCB6-4DAB-B846-4C8A341EBE08}" destId="{BCA816F6-24BF-480B-9A34-FF1CFED12E9F}" srcOrd="8" destOrd="0" presId="urn:microsoft.com/office/officeart/2005/8/layout/vList2"/>
    <dgm:cxn modelId="{25370175-53B2-493A-8258-2D83D27A3C51}" type="presParOf" srcId="{555C835A-FCB6-4DAB-B846-4C8A341EBE08}" destId="{BD6533FC-2448-4E13-88E2-5EEC804D041B}" srcOrd="9" destOrd="0" presId="urn:microsoft.com/office/officeart/2005/8/layout/vList2"/>
    <dgm:cxn modelId="{3A3ED1CF-3825-4B83-9702-40CD697583DE}" type="presParOf" srcId="{555C835A-FCB6-4DAB-B846-4C8A341EBE08}" destId="{F5DDEC8B-C5CC-44D5-A9FF-2953BA5DE82D}" srcOrd="10" destOrd="0" presId="urn:microsoft.com/office/officeart/2005/8/layout/vList2"/>
    <dgm:cxn modelId="{EABCBD3D-A819-46AD-B40D-E27B20B08A9B}" type="presParOf" srcId="{555C835A-FCB6-4DAB-B846-4C8A341EBE08}" destId="{EC0650FC-24AF-437C-B4A9-8E3ADB567DC9}" srcOrd="11" destOrd="0" presId="urn:microsoft.com/office/officeart/2005/8/layout/vList2"/>
    <dgm:cxn modelId="{359DDD5C-F67A-4069-89F9-B4FE40F011A8}" type="presParOf" srcId="{555C835A-FCB6-4DAB-B846-4C8A341EBE08}" destId="{E28BD3D8-642F-4FD9-99C8-815E3798D1E8}" srcOrd="12" destOrd="0" presId="urn:microsoft.com/office/officeart/2005/8/layout/vList2"/>
    <dgm:cxn modelId="{110B5964-A211-493F-80F0-F0AE06887784}" type="presParOf" srcId="{555C835A-FCB6-4DAB-B846-4C8A341EBE08}" destId="{26ACDBD6-F2AD-4178-9559-563A5E5266A4}" srcOrd="13" destOrd="0" presId="urn:microsoft.com/office/officeart/2005/8/layout/vList2"/>
    <dgm:cxn modelId="{8CBDCA72-F202-4F8B-A8EE-5D92792F1E46}" type="presParOf" srcId="{555C835A-FCB6-4DAB-B846-4C8A341EBE08}" destId="{98A94565-4B1C-4CCD-9ABE-201A2639AB1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DF95E-164A-4EF9-8B4B-E7E0962E9B54}">
      <dsp:nvSpPr>
        <dsp:cNvPr id="0" name=""/>
        <dsp:cNvSpPr/>
      </dsp:nvSpPr>
      <dsp:spPr>
        <a:xfrm>
          <a:off x="0" y="11550"/>
          <a:ext cx="6900512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Définition</a:t>
          </a:r>
          <a:r>
            <a:rPr lang="en-US" sz="2600" kern="1200" dirty="0"/>
            <a:t> de manic shooter</a:t>
          </a:r>
        </a:p>
      </dsp:txBody>
      <dsp:txXfrm>
        <a:off x="30442" y="41992"/>
        <a:ext cx="6839628" cy="562726"/>
      </dsp:txXfrm>
    </dsp:sp>
    <dsp:sp modelId="{FDB77784-DF67-4126-A18F-7FA6C5BCDFEF}">
      <dsp:nvSpPr>
        <dsp:cNvPr id="0" name=""/>
        <dsp:cNvSpPr/>
      </dsp:nvSpPr>
      <dsp:spPr>
        <a:xfrm>
          <a:off x="0" y="710040"/>
          <a:ext cx="6900512" cy="623610"/>
        </a:xfrm>
        <a:prstGeom prst="roundRect">
          <a:avLst/>
        </a:prstGeom>
        <a:solidFill>
          <a:schemeClr val="accent5">
            <a:hueOff val="-215051"/>
            <a:satOff val="-1257"/>
            <a:lumOff val="-4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Introduction à l’univers du jeu.</a:t>
          </a:r>
          <a:endParaRPr lang="en-US" sz="2600" kern="1200" dirty="0"/>
        </a:p>
      </dsp:txBody>
      <dsp:txXfrm>
        <a:off x="30442" y="740482"/>
        <a:ext cx="6839628" cy="562726"/>
      </dsp:txXfrm>
    </dsp:sp>
    <dsp:sp modelId="{C4743D76-6C0E-4C67-AF6F-7C5BAB9843CD}">
      <dsp:nvSpPr>
        <dsp:cNvPr id="0" name=""/>
        <dsp:cNvSpPr/>
      </dsp:nvSpPr>
      <dsp:spPr>
        <a:xfrm>
          <a:off x="0" y="1408530"/>
          <a:ext cx="6900512" cy="623610"/>
        </a:xfrm>
        <a:prstGeom prst="roundRect">
          <a:avLst/>
        </a:prstGeom>
        <a:solidFill>
          <a:schemeClr val="accent5">
            <a:hueOff val="-430102"/>
            <a:satOff val="-2515"/>
            <a:lumOff val="-8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Concept de sauts dans le temps.</a:t>
          </a:r>
          <a:endParaRPr lang="en-US" sz="2600" kern="1200" dirty="0"/>
        </a:p>
      </dsp:txBody>
      <dsp:txXfrm>
        <a:off x="30442" y="1438972"/>
        <a:ext cx="6839628" cy="562726"/>
      </dsp:txXfrm>
    </dsp:sp>
    <dsp:sp modelId="{C5E53257-D6EB-4C79-A3A0-A755F1D5E119}">
      <dsp:nvSpPr>
        <dsp:cNvPr id="0" name=""/>
        <dsp:cNvSpPr/>
      </dsp:nvSpPr>
      <dsp:spPr>
        <a:xfrm>
          <a:off x="0" y="2107020"/>
          <a:ext cx="6900512" cy="623610"/>
        </a:xfrm>
        <a:prstGeom prst="roundRect">
          <a:avLst/>
        </a:prstGeom>
        <a:solidFill>
          <a:schemeClr val="accent5">
            <a:hueOff val="-645152"/>
            <a:satOff val="-3772"/>
            <a:lumOff val="-13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Idée d’éléments avec leurs affinités.</a:t>
          </a:r>
          <a:endParaRPr lang="en-US" sz="2600" kern="1200" dirty="0"/>
        </a:p>
      </dsp:txBody>
      <dsp:txXfrm>
        <a:off x="30442" y="2137462"/>
        <a:ext cx="6839628" cy="562726"/>
      </dsp:txXfrm>
    </dsp:sp>
    <dsp:sp modelId="{BCA816F6-24BF-480B-9A34-FF1CFED12E9F}">
      <dsp:nvSpPr>
        <dsp:cNvPr id="0" name=""/>
        <dsp:cNvSpPr/>
      </dsp:nvSpPr>
      <dsp:spPr>
        <a:xfrm>
          <a:off x="0" y="2805510"/>
          <a:ext cx="6900512" cy="623610"/>
        </a:xfrm>
        <a:prstGeom prst="roundRect">
          <a:avLst/>
        </a:prstGeom>
        <a:solidFill>
          <a:schemeClr val="accent5">
            <a:hueOff val="-860203"/>
            <a:satOff val="-5030"/>
            <a:lumOff val="-17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Principe de bombe et de concentration.</a:t>
          </a:r>
          <a:endParaRPr lang="en-US" sz="2600" kern="1200" dirty="0"/>
        </a:p>
      </dsp:txBody>
      <dsp:txXfrm>
        <a:off x="30442" y="2835952"/>
        <a:ext cx="6839628" cy="562726"/>
      </dsp:txXfrm>
    </dsp:sp>
    <dsp:sp modelId="{F5DDEC8B-C5CC-44D5-A9FF-2953BA5DE82D}">
      <dsp:nvSpPr>
        <dsp:cNvPr id="0" name=""/>
        <dsp:cNvSpPr/>
      </dsp:nvSpPr>
      <dsp:spPr>
        <a:xfrm>
          <a:off x="0" y="3504000"/>
          <a:ext cx="6900512" cy="623610"/>
        </a:xfrm>
        <a:prstGeom prst="roundRect">
          <a:avLst/>
        </a:prstGeom>
        <a:solidFill>
          <a:schemeClr val="accent5">
            <a:hueOff val="-1075254"/>
            <a:satOff val="-6287"/>
            <a:lumOff val="-22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Trajectoires et motifs.</a:t>
          </a:r>
          <a:endParaRPr lang="en-US" sz="2600" kern="1200" dirty="0"/>
        </a:p>
      </dsp:txBody>
      <dsp:txXfrm>
        <a:off x="30442" y="3534442"/>
        <a:ext cx="6839628" cy="562726"/>
      </dsp:txXfrm>
    </dsp:sp>
    <dsp:sp modelId="{E28BD3D8-642F-4FD9-99C8-815E3798D1E8}">
      <dsp:nvSpPr>
        <dsp:cNvPr id="0" name=""/>
        <dsp:cNvSpPr/>
      </dsp:nvSpPr>
      <dsp:spPr>
        <a:xfrm>
          <a:off x="0" y="4202490"/>
          <a:ext cx="6900512" cy="623610"/>
        </a:xfrm>
        <a:prstGeom prst="roundRect">
          <a:avLst/>
        </a:prstGeom>
        <a:solidFill>
          <a:schemeClr val="accent5">
            <a:hueOff val="-1290305"/>
            <a:satOff val="-7545"/>
            <a:lumOff val="-26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Système de score. </a:t>
          </a:r>
        </a:p>
      </dsp:txBody>
      <dsp:txXfrm>
        <a:off x="30442" y="4232932"/>
        <a:ext cx="6839628" cy="562726"/>
      </dsp:txXfrm>
    </dsp:sp>
    <dsp:sp modelId="{98A94565-4B1C-4CCD-9ABE-201A2639AB13}">
      <dsp:nvSpPr>
        <dsp:cNvPr id="0" name=""/>
        <dsp:cNvSpPr/>
      </dsp:nvSpPr>
      <dsp:spPr>
        <a:xfrm>
          <a:off x="0" y="4900980"/>
          <a:ext cx="6900512" cy="623610"/>
        </a:xfrm>
        <a:prstGeom prst="roundRect">
          <a:avLst/>
        </a:prstGeom>
        <a:solidFill>
          <a:schemeClr val="accent5">
            <a:hueOff val="-1505356"/>
            <a:satOff val="-8802"/>
            <a:lumOff val="-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Interface, système de dialogue et traduction.</a:t>
          </a:r>
          <a:endParaRPr lang="en-US" sz="2600" kern="1200" dirty="0"/>
        </a:p>
      </dsp:txBody>
      <dsp:txXfrm>
        <a:off x="30442" y="4931422"/>
        <a:ext cx="6839628" cy="56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0T13:27:24.2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0T14:20:35.1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2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0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6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31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78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4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96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41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3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8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9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6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E478E7-2712-47D3-974F-96DAFB509B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43" r="-1" b="15466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398F89C-904C-4990-8787-58CA066CA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Astral</a:t>
            </a:r>
            <a:br>
              <a:rPr lang="fr-FR" dirty="0"/>
            </a:br>
            <a:r>
              <a:rPr lang="fr-FR" dirty="0"/>
              <a:t>La chute des Dieux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58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3E2E-BE11-4D2A-812A-455C9CED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fr-FR" sz="7200"/>
              <a:t>Trajectoires et motifs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55D3B"/>
          </a:solidFill>
          <a:ln w="38100" cap="rnd">
            <a:solidFill>
              <a:srgbClr val="D55D3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59C72B-C8A8-4636-BB41-41C40D98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Autofit/>
          </a:bodyPr>
          <a:lstStyle/>
          <a:p>
            <a:r>
              <a:rPr lang="fr-FR" sz="3600" dirty="0"/>
              <a:t>Courbes mathématiques</a:t>
            </a:r>
          </a:p>
          <a:p>
            <a:r>
              <a:rPr lang="fr-FR" sz="3600" dirty="0"/>
              <a:t>Trajectoires relatives à un mobile</a:t>
            </a:r>
          </a:p>
          <a:p>
            <a:r>
              <a:rPr lang="fr-FR" sz="3600" dirty="0"/>
              <a:t>Chemins</a:t>
            </a:r>
          </a:p>
          <a:p>
            <a:r>
              <a:rPr lang="fr-FR" sz="3600" dirty="0"/>
              <a:t>Mise en place en fonction du temps</a:t>
            </a:r>
          </a:p>
          <a:p>
            <a:r>
              <a:rPr lang="fr-FR" sz="3600" dirty="0"/>
              <a:t>Cumul des différents types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80B4CEF-ACB5-46D6-A57D-C6A4D05C1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9" r="1292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417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2DE4C0-EE12-4CAC-98CF-A8934931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9CF03F-5E6E-4B23-89A5-81548BA4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D55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BE69A4-6745-454F-9C23-4B24BF2BD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fr-FR" sz="7200"/>
              <a:t>Système de Score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A879D3-946C-4273-8A26-54A2CF1F0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 numCol="2">
            <a:normAutofit/>
          </a:bodyPr>
          <a:lstStyle/>
          <a:p>
            <a:r>
              <a:rPr lang="fr-FR"/>
              <a:t>Vaincre des ennemis</a:t>
            </a:r>
          </a:p>
          <a:p>
            <a:r>
              <a:rPr lang="fr-FR"/>
              <a:t>Frôler les tirs</a:t>
            </a:r>
          </a:p>
          <a:p>
            <a:r>
              <a:rPr lang="fr-FR"/>
              <a:t>Absorber les tirs</a:t>
            </a:r>
          </a:p>
          <a:p>
            <a:r>
              <a:rPr lang="fr-FR"/>
              <a:t>Récupérer les collectables</a:t>
            </a:r>
          </a:p>
          <a:p>
            <a:r>
              <a:rPr lang="fr-FR"/>
              <a:t>Zone de récupération</a:t>
            </a:r>
          </a:p>
          <a:p>
            <a:r>
              <a:rPr lang="fr-FR"/>
              <a:t>Système de cantiques</a:t>
            </a:r>
          </a:p>
          <a:p>
            <a:r>
              <a:rPr lang="fr-FR"/>
              <a:t>Difficulté de la partie</a:t>
            </a:r>
          </a:p>
          <a:p>
            <a:r>
              <a:rPr lang="fr-FR"/>
              <a:t>Complétion d’un niveau</a:t>
            </a:r>
          </a:p>
          <a:p>
            <a:r>
              <a:rPr lang="fr-FR"/>
              <a:t>Utilisation de crédit/continue</a:t>
            </a:r>
          </a:p>
          <a:p>
            <a:r>
              <a:rPr lang="fr-FR"/>
              <a:t>Tableau des scores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D4CAF8D-3EDB-466A-824F-9E29324D694F}"/>
              </a:ext>
            </a:extLst>
          </p:cNvPr>
          <p:cNvSpPr txBox="1">
            <a:spLocks/>
          </p:cNvSpPr>
          <p:nvPr/>
        </p:nvSpPr>
        <p:spPr>
          <a:xfrm>
            <a:off x="6015606" y="1929384"/>
            <a:ext cx="5257800" cy="2919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3600" dirty="0"/>
          </a:p>
        </p:txBody>
      </p:sp>
      <p:pic>
        <p:nvPicPr>
          <p:cNvPr id="8" name="Image 7" descr="Une image contenant texte, noir, capture d’écran&#10;&#10;Description générée automatiquement">
            <a:extLst>
              <a:ext uri="{FF2B5EF4-FFF2-40B4-BE49-F238E27FC236}">
                <a16:creationId xmlns:a16="http://schemas.microsoft.com/office/drawing/2014/main" id="{07546019-686A-424A-BE9B-E5A65119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26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08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5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07BFE1-DB73-4A02-BBCF-20341A7E0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800"/>
              <a:t>Interface, Système de Dialogue et Traduction</a:t>
            </a:r>
          </a:p>
        </p:txBody>
      </p:sp>
      <p:sp>
        <p:nvSpPr>
          <p:cNvPr id="78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D55D3B"/>
          </a:solidFill>
          <a:ln w="38100" cap="rnd">
            <a:solidFill>
              <a:srgbClr val="D55D3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ontent Placeholder 33">
            <a:extLst>
              <a:ext uri="{FF2B5EF4-FFF2-40B4-BE49-F238E27FC236}">
                <a16:creationId xmlns:a16="http://schemas.microsoft.com/office/drawing/2014/main" id="{20D54AC9-FF93-4D80-9A30-341FC4888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4000" dirty="0" err="1"/>
              <a:t>Éléments</a:t>
            </a:r>
            <a:r>
              <a:rPr lang="en-US" sz="4000" dirty="0"/>
              <a:t> </a:t>
            </a:r>
            <a:r>
              <a:rPr lang="en-US" sz="4000" dirty="0" err="1"/>
              <a:t>d’interface</a:t>
            </a:r>
            <a:endParaRPr lang="en-US" sz="4000" dirty="0"/>
          </a:p>
          <a:p>
            <a:r>
              <a:rPr lang="en-US" sz="4000" dirty="0" err="1"/>
              <a:t>Indicateurs</a:t>
            </a:r>
            <a:r>
              <a:rPr lang="en-US" sz="4000" dirty="0"/>
              <a:t> de boss</a:t>
            </a:r>
          </a:p>
          <a:p>
            <a:r>
              <a:rPr lang="en-US" sz="4000" dirty="0" err="1"/>
              <a:t>Système</a:t>
            </a:r>
            <a:r>
              <a:rPr lang="en-US" sz="4000" dirty="0"/>
              <a:t> de dialogue</a:t>
            </a:r>
          </a:p>
          <a:p>
            <a:r>
              <a:rPr lang="en-US" sz="4000" dirty="0" err="1"/>
              <a:t>Traduction</a:t>
            </a:r>
            <a:endParaRPr lang="en-US" sz="4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0" name="Ink 5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80" name="Ink 5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Espace réservé du contenu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602A016C-6C17-45E5-AD5E-2DC6C1E6D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471" y="1205436"/>
            <a:ext cx="7906005" cy="44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70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 21" descr="Une image contenant laser&#10;&#10;Description générée automatiquement">
            <a:extLst>
              <a:ext uri="{FF2B5EF4-FFF2-40B4-BE49-F238E27FC236}">
                <a16:creationId xmlns:a16="http://schemas.microsoft.com/office/drawing/2014/main" id="{E463ED41-7B7D-4D3D-AC32-3D35BE0CE9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9977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5467208-14E1-450F-94CC-06CA5447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/>
              <a:t>Conclusion</a:t>
            </a:r>
            <a:endParaRPr lang="en-US" sz="9600" dirty="0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54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contenu 17">
            <a:extLst>
              <a:ext uri="{FF2B5EF4-FFF2-40B4-BE49-F238E27FC236}">
                <a16:creationId xmlns:a16="http://schemas.microsoft.com/office/drawing/2014/main" id="{BDB7BE19-6890-44A2-A760-9137CEAF5F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0"/>
            <a:ext cx="3878178" cy="685799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r-FR" sz="4400" dirty="0" err="1"/>
              <a:t>SpaceWar</a:t>
            </a:r>
            <a:r>
              <a:rPr lang="fr-FR" sz="4400" dirty="0"/>
              <a:t>! 1962</a:t>
            </a:r>
          </a:p>
          <a:p>
            <a:pPr algn="ctr">
              <a:lnSpc>
                <a:spcPct val="150000"/>
              </a:lnSpc>
            </a:pPr>
            <a:r>
              <a:rPr lang="fr-FR" sz="4400" dirty="0" err="1"/>
              <a:t>Space</a:t>
            </a:r>
            <a:r>
              <a:rPr lang="fr-FR" sz="4400" dirty="0"/>
              <a:t> </a:t>
            </a:r>
            <a:r>
              <a:rPr lang="fr-FR" sz="4400" dirty="0" err="1"/>
              <a:t>Invaders</a:t>
            </a:r>
            <a:r>
              <a:rPr lang="fr-FR" sz="4400" dirty="0"/>
              <a:t> 1978</a:t>
            </a:r>
          </a:p>
          <a:p>
            <a:pPr algn="ctr">
              <a:lnSpc>
                <a:spcPct val="150000"/>
              </a:lnSpc>
            </a:pPr>
            <a:r>
              <a:rPr lang="fr-FR" sz="4400" dirty="0" err="1"/>
              <a:t>Ikaruga</a:t>
            </a:r>
            <a:r>
              <a:rPr lang="fr-FR" sz="4400" dirty="0"/>
              <a:t> 2001</a:t>
            </a:r>
          </a:p>
          <a:p>
            <a:pPr algn="ctr">
              <a:lnSpc>
                <a:spcPct val="150000"/>
              </a:lnSpc>
            </a:pPr>
            <a:r>
              <a:rPr lang="fr-FR" sz="4400" dirty="0" err="1"/>
              <a:t>Gradius</a:t>
            </a:r>
            <a:r>
              <a:rPr lang="fr-FR" sz="4400" dirty="0"/>
              <a:t> V 2004</a:t>
            </a:r>
          </a:p>
          <a:p>
            <a:pPr algn="ctr">
              <a:lnSpc>
                <a:spcPct val="150000"/>
              </a:lnSpc>
            </a:pPr>
            <a:r>
              <a:rPr lang="fr-FR" sz="4400" dirty="0" err="1"/>
              <a:t>Nier:Automata</a:t>
            </a:r>
            <a:r>
              <a:rPr lang="fr-FR" sz="4400" dirty="0"/>
              <a:t> 2017</a:t>
            </a:r>
          </a:p>
          <a:p>
            <a:pPr algn="ctr">
              <a:lnSpc>
                <a:spcPct val="150000"/>
              </a:lnSpc>
            </a:pPr>
            <a:r>
              <a:rPr lang="fr-FR" sz="4400" dirty="0" err="1"/>
              <a:t>Returnal</a:t>
            </a:r>
            <a:r>
              <a:rPr lang="fr-FR" sz="4400" dirty="0"/>
              <a:t> 2021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2DFF482D-3FC5-45EB-94F6-7050A003901B}"/>
              </a:ext>
            </a:extLst>
          </p:cNvPr>
          <p:cNvSpPr txBox="1">
            <a:spLocks/>
          </p:cNvSpPr>
          <p:nvPr/>
        </p:nvSpPr>
        <p:spPr>
          <a:xfrm>
            <a:off x="7650410" y="390292"/>
            <a:ext cx="29871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2800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07B1B70-16E8-4B2D-82F5-D97D77D736D4}"/>
              </a:ext>
            </a:extLst>
          </p:cNvPr>
          <p:cNvSpPr txBox="1">
            <a:spLocks/>
          </p:cNvSpPr>
          <p:nvPr/>
        </p:nvSpPr>
        <p:spPr>
          <a:xfrm>
            <a:off x="3784781" y="2337316"/>
            <a:ext cx="29871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2800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EB9F3328-2FC3-4805-903B-30D6848DBE17}"/>
              </a:ext>
            </a:extLst>
          </p:cNvPr>
          <p:cNvSpPr txBox="1">
            <a:spLocks/>
          </p:cNvSpPr>
          <p:nvPr/>
        </p:nvSpPr>
        <p:spPr>
          <a:xfrm>
            <a:off x="4085730" y="4488696"/>
            <a:ext cx="38781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28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55C0BEC-B86B-4A64-9C59-95FB01D1A5C7}"/>
              </a:ext>
            </a:extLst>
          </p:cNvPr>
          <p:cNvSpPr txBox="1">
            <a:spLocks/>
          </p:cNvSpPr>
          <p:nvPr/>
        </p:nvSpPr>
        <p:spPr>
          <a:xfrm>
            <a:off x="7650409" y="618879"/>
            <a:ext cx="38781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2800" dirty="0"/>
          </a:p>
        </p:txBody>
      </p:sp>
      <p:pic>
        <p:nvPicPr>
          <p:cNvPr id="20" name="Image 19" descr="Une image contenant texte, intérieur, équipement électronique&#10;&#10;Description générée automatiquement">
            <a:extLst>
              <a:ext uri="{FF2B5EF4-FFF2-40B4-BE49-F238E27FC236}">
                <a16:creationId xmlns:a16="http://schemas.microsoft.com/office/drawing/2014/main" id="{1A278367-495D-4ED5-A969-0CCE79C20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50" y="106591"/>
            <a:ext cx="3288912" cy="246668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75090298-5A6F-4704-A6DA-4635D84D9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911" y="93025"/>
            <a:ext cx="3288913" cy="2466685"/>
          </a:xfrm>
          <a:prstGeom prst="rect">
            <a:avLst/>
          </a:prstGeom>
        </p:spPr>
      </p:pic>
      <p:pic>
        <p:nvPicPr>
          <p:cNvPr id="24" name="Image 23" descr="Une image contenant texte&#10;&#10;Description générée automatiquement">
            <a:extLst>
              <a:ext uri="{FF2B5EF4-FFF2-40B4-BE49-F238E27FC236}">
                <a16:creationId xmlns:a16="http://schemas.microsoft.com/office/drawing/2014/main" id="{E593C017-9322-4930-A645-26B52C9A0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264" y="2630076"/>
            <a:ext cx="3612920" cy="2032267"/>
          </a:xfrm>
          <a:prstGeom prst="rect">
            <a:avLst/>
          </a:prstGeom>
        </p:spPr>
      </p:pic>
      <p:pic>
        <p:nvPicPr>
          <p:cNvPr id="26" name="Image 25" descr="Une image contenant sport, nageant&#10;&#10;Description générée automatiquement">
            <a:extLst>
              <a:ext uri="{FF2B5EF4-FFF2-40B4-BE49-F238E27FC236}">
                <a16:creationId xmlns:a16="http://schemas.microsoft.com/office/drawing/2014/main" id="{A3CCB1DC-79A5-48FF-9D77-FCC18008E0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909" y="2630076"/>
            <a:ext cx="3612920" cy="2032268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A137909-3166-41A5-B8F6-12B78BF0A6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029" y="4732710"/>
            <a:ext cx="3564679" cy="2005132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422ED870-D798-45BB-85FE-B9CBDD9ACE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482" y="4719143"/>
            <a:ext cx="3614702" cy="203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0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e image contenant nature, extérieur, ciel nocturne&#10;&#10;Description générée automatiquement">
            <a:extLst>
              <a:ext uri="{FF2B5EF4-FFF2-40B4-BE49-F238E27FC236}">
                <a16:creationId xmlns:a16="http://schemas.microsoft.com/office/drawing/2014/main" id="{12E478E7-2712-47D3-974F-96DAFB509B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44" r="-1" b="15464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398F89C-904C-4990-8787-58CA066CA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76" y="2430562"/>
            <a:ext cx="9144000" cy="158451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5300" dirty="0"/>
              <a:t>Comment remettre au goût du jour le genre </a:t>
            </a:r>
            <a:r>
              <a:rPr lang="fr-FR" sz="5300" dirty="0" err="1"/>
              <a:t>manic</a:t>
            </a:r>
            <a:r>
              <a:rPr lang="fr-FR" sz="5300" dirty="0"/>
              <a:t> shooter vieillissant ?</a:t>
            </a: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10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35023CA4-E82C-446D-A661-CF3CE8E5A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fr-FR" sz="6000"/>
              <a:t>Présentation des idées mises en place :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D55D3B"/>
          </a:solidFill>
          <a:ln w="34925">
            <a:solidFill>
              <a:srgbClr val="D55D3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Espace réservé du contenu 10">
            <a:extLst>
              <a:ext uri="{FF2B5EF4-FFF2-40B4-BE49-F238E27FC236}">
                <a16:creationId xmlns:a16="http://schemas.microsoft.com/office/drawing/2014/main" id="{3346E6B0-F326-4217-B388-A0A3517BB1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05691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568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7CBE43-842B-420B-8E4A-2DBECE1E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6600" dirty="0" err="1"/>
              <a:t>Manic</a:t>
            </a:r>
            <a:r>
              <a:rPr lang="fr-FR" sz="6600" dirty="0"/>
              <a:t> Shooter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D55D3B"/>
          </a:solidFill>
          <a:ln w="38100" cap="rnd">
            <a:solidFill>
              <a:srgbClr val="D55D3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A38661-B9F9-451D-A359-1415E52F0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fr-FR" sz="3600" dirty="0"/>
              <a:t>Sous genre du </a:t>
            </a:r>
            <a:r>
              <a:rPr lang="fr-FR" sz="3600" dirty="0" err="1"/>
              <a:t>shoot’em</a:t>
            </a:r>
            <a:r>
              <a:rPr lang="fr-FR" sz="3600" dirty="0"/>
              <a:t> up</a:t>
            </a:r>
          </a:p>
          <a:p>
            <a:r>
              <a:rPr lang="fr-FR" sz="3600" dirty="0"/>
              <a:t>Bullet </a:t>
            </a:r>
            <a:r>
              <a:rPr lang="fr-FR" sz="3600" dirty="0" err="1"/>
              <a:t>Hell</a:t>
            </a:r>
            <a:r>
              <a:rPr lang="fr-FR" sz="3600" dirty="0"/>
              <a:t> / </a:t>
            </a:r>
            <a:r>
              <a:rPr lang="fr-FR" sz="3600" dirty="0" err="1"/>
              <a:t>Danmaku</a:t>
            </a:r>
            <a:endParaRPr lang="fr-FR" sz="3600" dirty="0"/>
          </a:p>
          <a:p>
            <a:r>
              <a:rPr lang="fr-FR" sz="3600" dirty="0"/>
              <a:t>Boîte de collision très petite</a:t>
            </a:r>
          </a:p>
          <a:p>
            <a:r>
              <a:rPr lang="fr-FR" sz="3600" dirty="0"/>
              <a:t>Pas de barre de vie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065B761-3551-403F-B06B-C365B41CF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4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7537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2A7483-A280-4D35-BEB3-751D70F01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6100"/>
              <a:t>Introduction à l’univers du jeu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55D3B"/>
          </a:solidFill>
          <a:ln w="38100" cap="rnd">
            <a:solidFill>
              <a:srgbClr val="D55D3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4BB645-645D-4346-A231-DA6D9DE79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43200"/>
            <a:ext cx="6894238" cy="4114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3200" dirty="0"/>
              <a:t>Jeu de rôle sur forum et par session </a:t>
            </a:r>
            <a:r>
              <a:rPr lang="fr-FR" sz="3200" dirty="0" err="1"/>
              <a:t>vocals</a:t>
            </a:r>
            <a:r>
              <a:rPr lang="fr-FR" sz="3200" dirty="0"/>
              <a:t>.</a:t>
            </a:r>
          </a:p>
          <a:p>
            <a:pPr>
              <a:lnSpc>
                <a:spcPct val="100000"/>
              </a:lnSpc>
            </a:pPr>
            <a:r>
              <a:rPr lang="fr-FR" sz="3200" dirty="0"/>
              <a:t>Arc de la chute des dieux.</a:t>
            </a:r>
          </a:p>
          <a:p>
            <a:pPr>
              <a:lnSpc>
                <a:spcPct val="100000"/>
              </a:lnSpc>
            </a:pPr>
            <a:r>
              <a:rPr lang="fr-FR" sz="3200" dirty="0"/>
              <a:t>Construction en suite de boss à vaincre.</a:t>
            </a:r>
          </a:p>
          <a:p>
            <a:pPr>
              <a:lnSpc>
                <a:spcPct val="100000"/>
              </a:lnSpc>
            </a:pPr>
            <a:r>
              <a:rPr lang="fr-FR" sz="3200" dirty="0"/>
              <a:t>Personnage principal de </a:t>
            </a:r>
            <a:r>
              <a:rPr lang="fr-FR" sz="3200" dirty="0" err="1"/>
              <a:t>Meraili</a:t>
            </a:r>
            <a:r>
              <a:rPr lang="fr-FR" sz="3200" dirty="0"/>
              <a:t>, avec toute une panoplie de magies possibles.</a:t>
            </a:r>
          </a:p>
          <a:p>
            <a:pPr>
              <a:lnSpc>
                <a:spcPct val="100000"/>
              </a:lnSpc>
            </a:pPr>
            <a:r>
              <a:rPr lang="fr-FR" sz="3200" dirty="0"/>
              <a:t>Concept de retour dans le temps et environnement très sombre éclairé par les tirs.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EF93546-1D32-4969-A526-0246F0D5FD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8" r="3491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0548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63D20F-6984-410F-82D2-71A3A98C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6100"/>
              <a:t>Concept de saut dans le temps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55D3B"/>
          </a:solidFill>
          <a:ln w="38100" cap="rnd">
            <a:solidFill>
              <a:srgbClr val="D55D3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3980A2-09E7-4A83-8800-46B0CF10E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fr-FR" dirty="0"/>
              <a:t>Tout ce qui attrait au temps doit être définit et inclus.</a:t>
            </a:r>
          </a:p>
          <a:p>
            <a:r>
              <a:rPr lang="fr-FR" dirty="0"/>
              <a:t>Les déplacements de tous les éléments à l’écran.</a:t>
            </a:r>
          </a:p>
          <a:p>
            <a:r>
              <a:rPr lang="fr-FR" dirty="0"/>
              <a:t>Les vagues d’ennemis.</a:t>
            </a:r>
          </a:p>
          <a:p>
            <a:r>
              <a:rPr lang="fr-FR" dirty="0"/>
              <a:t>Les éléments à la position inconnue à un temps donné.</a:t>
            </a:r>
          </a:p>
          <a:p>
            <a:r>
              <a:rPr lang="fr-FR" dirty="0"/>
              <a:t>Tout doit paraître cohérent.</a:t>
            </a:r>
          </a:p>
        </p:txBody>
      </p:sp>
      <p:pic>
        <p:nvPicPr>
          <p:cNvPr id="7" name="Image 6" descr="Une image contenant texte, matériel&#10;&#10;Description générée automatiquement">
            <a:extLst>
              <a:ext uri="{FF2B5EF4-FFF2-40B4-BE49-F238E27FC236}">
                <a16:creationId xmlns:a16="http://schemas.microsoft.com/office/drawing/2014/main" id="{618C9259-4D80-47A2-9D78-4EA01DF97B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4" r="29156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8535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881216-F519-4FAA-BA78-A463FC13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800"/>
              <a:t>Idée des éléments et de leurs affinités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D55D3B"/>
          </a:solidFill>
          <a:ln w="38100" cap="rnd">
            <a:solidFill>
              <a:srgbClr val="D55D3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E8D9EA-B3E4-4BEE-A84D-B66011A64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fr-FR" sz="3600" dirty="0"/>
              <a:t>Feu&gt;Bois&gt;Terre&gt;Feu</a:t>
            </a:r>
          </a:p>
          <a:p>
            <a:r>
              <a:rPr lang="fr-FR" sz="3600" dirty="0"/>
              <a:t>Arcane et Divin sont neutres</a:t>
            </a:r>
          </a:p>
          <a:p>
            <a:r>
              <a:rPr lang="fr-FR" sz="3600" dirty="0"/>
              <a:t>Absorption et efficacité</a:t>
            </a:r>
          </a:p>
          <a:p>
            <a:r>
              <a:rPr lang="fr-FR" sz="3600" dirty="0"/>
              <a:t>Jeu de couleurs et de puzzle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5FD90B48-D5C2-489F-A502-B328F1DC3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713164"/>
            <a:ext cx="5458968" cy="54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2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483E13-B69F-4057-93F8-4A5F7006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Bombe et Concentration</a:t>
            </a: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55D3B"/>
          </a:solidFill>
          <a:ln w="38100" cap="rnd">
            <a:solidFill>
              <a:srgbClr val="D55D3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87E35D-E17A-441E-B5A9-F8CCC44E5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Bombe</a:t>
            </a:r>
          </a:p>
          <a:p>
            <a:r>
              <a:rPr lang="en-US" dirty="0"/>
              <a:t>Concentration</a:t>
            </a:r>
          </a:p>
          <a:p>
            <a:r>
              <a:rPr lang="en-US" dirty="0"/>
              <a:t>Les </a:t>
            </a:r>
            <a:r>
              <a:rPr lang="en-US" dirty="0" err="1"/>
              <a:t>éléments</a:t>
            </a:r>
            <a:r>
              <a:rPr lang="en-US" dirty="0"/>
              <a:t> dans tout </a:t>
            </a:r>
            <a:r>
              <a:rPr lang="en-US" dirty="0" err="1"/>
              <a:t>ça</a:t>
            </a:r>
            <a:endParaRPr lang="en-US" dirty="0"/>
          </a:p>
          <a:p>
            <a:r>
              <a:rPr lang="en-US" dirty="0"/>
              <a:t>Bombe sous concentration</a:t>
            </a:r>
          </a:p>
          <a:p>
            <a:r>
              <a:rPr lang="en-US" dirty="0"/>
              <a:t>Bombe de </a:t>
            </a:r>
            <a:r>
              <a:rPr lang="en-US" dirty="0" err="1"/>
              <a:t>dernière</a:t>
            </a:r>
            <a:r>
              <a:rPr lang="en-US" dirty="0"/>
              <a:t> chance</a:t>
            </a:r>
          </a:p>
        </p:txBody>
      </p:sp>
      <p:pic>
        <p:nvPicPr>
          <p:cNvPr id="7" name="Image 6" descr="Une image contenant rouge, gros plan, fermer, trouble&#10;&#10;Description générée automatiquement">
            <a:extLst>
              <a:ext uri="{FF2B5EF4-FFF2-40B4-BE49-F238E27FC236}">
                <a16:creationId xmlns:a16="http://schemas.microsoft.com/office/drawing/2014/main" id="{ABA0BE9F-5AA4-48C6-91D0-EB0CF7F810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7" r="1013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7909500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0F3F3"/>
      </a:lt2>
      <a:accent1>
        <a:srgbClr val="D55D3B"/>
      </a:accent1>
      <a:accent2>
        <a:srgbClr val="C32948"/>
      </a:accent2>
      <a:accent3>
        <a:srgbClr val="D53B9A"/>
      </a:accent3>
      <a:accent4>
        <a:srgbClr val="BE29C3"/>
      </a:accent4>
      <a:accent5>
        <a:srgbClr val="903BD5"/>
      </a:accent5>
      <a:accent6>
        <a:srgbClr val="4C39C7"/>
      </a:accent6>
      <a:hlink>
        <a:srgbClr val="9B3FBF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334</Words>
  <Application>Microsoft Office PowerPoint</Application>
  <PresentationFormat>Grand écran</PresentationFormat>
  <Paragraphs>68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The Hand Bold</vt:lpstr>
      <vt:lpstr>Arial</vt:lpstr>
      <vt:lpstr>The Serif Hand Black</vt:lpstr>
      <vt:lpstr>SketchyVTI</vt:lpstr>
      <vt:lpstr>Astral La chute des Dieux</vt:lpstr>
      <vt:lpstr>Présentation PowerPoint</vt:lpstr>
      <vt:lpstr>Comment remettre au goût du jour le genre manic shooter vieillissant ?</vt:lpstr>
      <vt:lpstr>Présentation des idées mises en place :</vt:lpstr>
      <vt:lpstr>Manic Shooter</vt:lpstr>
      <vt:lpstr>Introduction à l’univers du jeu</vt:lpstr>
      <vt:lpstr>Concept de saut dans le temps</vt:lpstr>
      <vt:lpstr>Idée des éléments et de leurs affinités</vt:lpstr>
      <vt:lpstr>Bombe et Concentration</vt:lpstr>
      <vt:lpstr>Trajectoires et motifs</vt:lpstr>
      <vt:lpstr>Système de Score</vt:lpstr>
      <vt:lpstr>Interface, Système de Dialogue et Traduction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Schlotter</dc:creator>
  <cp:lastModifiedBy>Romain Schlotter</cp:lastModifiedBy>
  <cp:revision>61</cp:revision>
  <dcterms:created xsi:type="dcterms:W3CDTF">2021-05-10T07:42:55Z</dcterms:created>
  <dcterms:modified xsi:type="dcterms:W3CDTF">2021-05-17T12:24:11Z</dcterms:modified>
</cp:coreProperties>
</file>