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notesSlides/notesSlide1.xml" ContentType="application/vnd.openxmlformats-officedocument.presentationml.notesSlide+xml"/>
  <Override PartName="/ppt/theme/themeOverride2.xml" ContentType="application/vnd.openxmlformats-officedocument.themeOverride+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notesSlides/notesSlide2.xml" ContentType="application/vnd.openxmlformats-officedocument.presentationml.notesSlide+xml"/>
  <Override PartName="/ppt/theme/themeOverride3.xml" ContentType="application/vnd.openxmlformats-officedocument.themeOverride+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notesSlides/notesSlide3.xml" ContentType="application/vnd.openxmlformats-officedocument.presentationml.notesSlide+xml"/>
  <Override PartName="/ppt/theme/themeOverride4.xml" ContentType="application/vnd.openxmlformats-officedocument.themeOverride+xml"/>
  <Override PartName="/ppt/tags/tag80.xml" ContentType="application/vnd.openxmlformats-officedocument.presentationml.tags+xml"/>
  <Override PartName="/ppt/notesSlides/notesSlide4.xml" ContentType="application/vnd.openxmlformats-officedocument.presentationml.notesSlide+xml"/>
  <Override PartName="/ppt/theme/themeOverride5.xml" ContentType="application/vnd.openxmlformats-officedocument.themeOverride+xml"/>
  <Override PartName="/ppt/tags/tag81.xml" ContentType="application/vnd.openxmlformats-officedocument.presentationml.tags+xml"/>
  <Override PartName="/ppt/tags/tag82.xml" ContentType="application/vnd.openxmlformats-officedocument.presentationml.tags+xml"/>
  <Override PartName="/ppt/notesSlides/notesSlide5.xml" ContentType="application/vnd.openxmlformats-officedocument.presentationml.notesSlide+xml"/>
  <Override PartName="/ppt/theme/themeOverride6.xml" ContentType="application/vnd.openxmlformats-officedocument.themeOverride+xml"/>
  <Override PartName="/ppt/tags/tag83.xml" ContentType="application/vnd.openxmlformats-officedocument.presentationml.tags+xml"/>
  <Override PartName="/ppt/notesSlides/notesSlide6.xml" ContentType="application/vnd.openxmlformats-officedocument.presentationml.notesSlide+xml"/>
  <Override PartName="/ppt/theme/themeOverride7.xml" ContentType="application/vnd.openxmlformats-officedocument.themeOverride+xml"/>
  <Override PartName="/ppt/tags/tag84.xml" ContentType="application/vnd.openxmlformats-officedocument.presentationml.tags+xml"/>
  <Override PartName="/ppt/notesSlides/notesSlide7.xml" ContentType="application/vnd.openxmlformats-officedocument.presentationml.notesSlide+xml"/>
  <Override PartName="/ppt/theme/themeOverride8.xml" ContentType="application/vnd.openxmlformats-officedocument.themeOverride+xml"/>
  <Override PartName="/ppt/notesSlides/notesSlide8.xml" ContentType="application/vnd.openxmlformats-officedocument.presentationml.notesSlide+xml"/>
  <Override PartName="/ppt/theme/themeOverride9.xml" ContentType="application/vnd.openxmlformats-officedocument.themeOverride+xml"/>
  <Override PartName="/ppt/notesSlides/notesSlide9.xml" ContentType="application/vnd.openxmlformats-officedocument.presentationml.notesSlide+xml"/>
  <Override PartName="/ppt/theme/themeOverride10.xml" ContentType="application/vnd.openxmlformats-officedocument.themeOverr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ags/tag85.xml" ContentType="application/vnd.openxmlformats-officedocument.presentationml.tag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tags/tag86.xml" ContentType="application/vnd.openxmlformats-officedocument.presentationml.tags+xml"/>
  <Override PartName="/ppt/notesSlides/notesSlide14.xml" ContentType="application/vnd.openxmlformats-officedocument.presentationml.notesSlide+xml"/>
  <Override PartName="/ppt/tags/tag87.xml" ContentType="application/vnd.openxmlformats-officedocument.presentationml.tags+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handoutMasterIdLst>
    <p:handoutMasterId r:id="rId18"/>
  </p:handoutMasterIdLst>
  <p:sldIdLst>
    <p:sldId id="322" r:id="rId2"/>
    <p:sldId id="445" r:id="rId3"/>
    <p:sldId id="459" r:id="rId4"/>
    <p:sldId id="463" r:id="rId5"/>
    <p:sldId id="460" r:id="rId6"/>
    <p:sldId id="461" r:id="rId7"/>
    <p:sldId id="462" r:id="rId8"/>
    <p:sldId id="443" r:id="rId9"/>
    <p:sldId id="441" r:id="rId10"/>
    <p:sldId id="442" r:id="rId11"/>
    <p:sldId id="512" r:id="rId12"/>
    <p:sldId id="513" r:id="rId13"/>
    <p:sldId id="520" r:id="rId14"/>
    <p:sldId id="521" r:id="rId15"/>
    <p:sldId id="514" r:id="rId16"/>
  </p:sldIdLst>
  <p:sldSz cx="9144000" cy="5143500" type="screen16x9"/>
  <p:notesSz cx="6858000" cy="9144000"/>
  <p:custDataLst>
    <p:tags r:id="rId19"/>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2916" userDrawn="1">
          <p15:clr>
            <a:srgbClr val="A4A3A4"/>
          </p15:clr>
        </p15:guide>
        <p15:guide id="3" orient="horz" pos="1623" userDrawn="1">
          <p15:clr>
            <a:srgbClr val="A4A3A4"/>
          </p15:clr>
        </p15:guide>
      </p15:sldGuideLst>
    </p:ext>
    <p:ext uri="{2D200454-40CA-4A62-9FC3-DE9A4176ACB9}">
      <p15:notesGuideLst xmlns:p15="http://schemas.microsoft.com/office/powerpoint/2012/main">
        <p15:guide id="1" orient="horz" pos="2886">
          <p15:clr>
            <a:srgbClr val="A4A3A4"/>
          </p15:clr>
        </p15:guide>
        <p15:guide id="2" pos="218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935" autoAdjust="0"/>
    <p:restoredTop sz="94660" autoAdjust="0"/>
  </p:normalViewPr>
  <p:slideViewPr>
    <p:cSldViewPr showGuides="1">
      <p:cViewPr varScale="1">
        <p:scale>
          <a:sx n="146" d="100"/>
          <a:sy n="146" d="100"/>
        </p:scale>
        <p:origin x="248" y="84"/>
      </p:cViewPr>
      <p:guideLst>
        <p:guide pos="2916"/>
        <p:guide orient="horz" pos="1623"/>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86" d="100"/>
          <a:sy n="86" d="100"/>
        </p:scale>
        <p:origin x="-3810" y="-90"/>
      </p:cViewPr>
      <p:guideLst>
        <p:guide orient="horz" pos="2886"/>
        <p:guide pos="2186"/>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latin typeface="Lora"/>
              <a:ea typeface="Lora"/>
              <a:cs typeface="Lora" charset="0"/>
            </a:endParaRPr>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353A075-29DF-4CAE-8BA7-CDA0ED456C88}" type="datetimeFigureOut">
              <a:rPr lang="zh-CN" altLang="en-US" smtClean="0">
                <a:latin typeface="Lora"/>
                <a:ea typeface="Lora"/>
                <a:cs typeface="Lora" charset="0"/>
              </a:rPr>
              <a:t>2025/3/28</a:t>
            </a:fld>
            <a:endParaRPr lang="zh-CN" altLang="en-US">
              <a:latin typeface="Lora"/>
              <a:ea typeface="Lora"/>
              <a:cs typeface="Lora" charset="0"/>
            </a:endParaRPr>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latin typeface="Lora"/>
              <a:ea typeface="Lora"/>
              <a:cs typeface="Lora" charset="0"/>
            </a:endParaRPr>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E3924EE-29F1-4E68-A53A-86CBCBDF827A}" type="slidenum">
              <a:rPr lang="zh-CN" altLang="en-US" smtClean="0">
                <a:latin typeface="Lora"/>
                <a:ea typeface="Lora"/>
                <a:cs typeface="Lora" charset="0"/>
              </a:rPr>
              <a:t>‹#›</a:t>
            </a:fld>
            <a:endParaRPr lang="zh-CN" altLang="en-US">
              <a:latin typeface="Lora"/>
              <a:ea typeface="Lora"/>
              <a:cs typeface="Lora" charset="0"/>
            </a:endParaRPr>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Lora"/>
                <a:ea typeface="Lora"/>
                <a:cs typeface="Lora" charset="0"/>
              </a:defRPr>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Lora"/>
                <a:ea typeface="Lora"/>
                <a:cs typeface="Lora" charset="0"/>
              </a:defRPr>
            </a:lvl1pPr>
          </a:lstStyle>
          <a:p>
            <a:fld id="{6A2B73EA-EE91-4E33-A9C1-8BF5DD7139A2}" type="datetimeFigureOut">
              <a:rPr lang="zh-CN" altLang="en-US" smtClean="0"/>
              <a:t>2025/3/28</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Lora"/>
                <a:ea typeface="Lora"/>
                <a:cs typeface="Lora" charset="0"/>
              </a:defRPr>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Lora"/>
                <a:ea typeface="Lora"/>
                <a:cs typeface="Lora" charset="0"/>
              </a:defRPr>
            </a:lvl1pPr>
          </a:lstStyle>
          <a:p>
            <a:fld id="{7392B679-AE23-4750-8FB0-6513430B8953}"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Lora"/>
        <a:ea typeface="Lora"/>
        <a:cs typeface="Lora" charset="0"/>
      </a:defRPr>
    </a:lvl1pPr>
    <a:lvl2pPr marL="457200" algn="l" defTabSz="914400" rtl="0" eaLnBrk="1" latinLnBrk="0" hangingPunct="1">
      <a:defRPr sz="1200" kern="1200">
        <a:solidFill>
          <a:schemeClr val="tx1"/>
        </a:solidFill>
        <a:latin typeface="Lora"/>
        <a:ea typeface="Lora"/>
        <a:cs typeface="Lora" charset="0"/>
      </a:defRPr>
    </a:lvl2pPr>
    <a:lvl3pPr marL="914400" algn="l" defTabSz="914400" rtl="0" eaLnBrk="1" latinLnBrk="0" hangingPunct="1">
      <a:defRPr sz="1200" kern="1200">
        <a:solidFill>
          <a:schemeClr val="tx1"/>
        </a:solidFill>
        <a:latin typeface="Lora"/>
        <a:ea typeface="Lora"/>
        <a:cs typeface="Lora" charset="0"/>
      </a:defRPr>
    </a:lvl3pPr>
    <a:lvl4pPr marL="1371600" algn="l" defTabSz="914400" rtl="0" eaLnBrk="1" latinLnBrk="0" hangingPunct="1">
      <a:defRPr sz="1200" kern="1200">
        <a:solidFill>
          <a:schemeClr val="tx1"/>
        </a:solidFill>
        <a:latin typeface="Lora"/>
        <a:ea typeface="Lora"/>
        <a:cs typeface="Lora" charset="0"/>
      </a:defRPr>
    </a:lvl4pPr>
    <a:lvl5pPr marL="1828800" algn="l" defTabSz="914400" rtl="0" eaLnBrk="1" latinLnBrk="0" hangingPunct="1">
      <a:defRPr sz="1200" kern="1200">
        <a:solidFill>
          <a:schemeClr val="tx1"/>
        </a:solidFill>
        <a:latin typeface="Lora"/>
        <a:ea typeface="Lora"/>
        <a:cs typeface="Lora"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10</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7</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8</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p:txBody>
          <a:bodyPr>
            <a:normAutofit/>
          </a:bodyPr>
          <a:lstStyle/>
          <a:p>
            <a:r>
              <a:rPr lang="vi-VN" altLang="vi-VN" sz="4300">
                <a:latin typeface="Noto Sans"/>
                <a:ea typeface="Noto Sans"/>
              </a:rPr>
              <a:t>Bấm vào đây để chỉnh</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t>2025/3/28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2025/3/28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65" name="幻灯片编号"/>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8">
            <a:lum/>
          </a:blip>
          <a:stretch>
            <a:fillRect t="-3000" b="-3000"/>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9"/>
            <a:ext cx="8229600" cy="857250"/>
          </a:xfrm>
          <a:prstGeom prst="rect">
            <a:avLst/>
          </a:prstGeom>
        </p:spPr>
        <p:txBody>
          <a:bodyPr vert="horz" lIns="91440" tIns="45720" rIns="91440" bIns="45720" rtlCol="0" anchor="t">
            <a:normAutofit/>
          </a:bodyPr>
          <a:lstStyle/>
          <a:p>
            <a:r>
              <a:rPr lang="vi-VN" altLang="vi-VN" sz="4300">
                <a:latin typeface="Noto Sans"/>
                <a:ea typeface="Noto Sans"/>
              </a:rPr>
              <a:t>Bấm vào đây để chỉnh</a:t>
            </a:r>
            <a:endParaRPr lang="zh-CN" altLang="en-US"/>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vi-VN" altLang="vi-VN">
                <a:latin typeface="Noto Sans"/>
                <a:ea typeface="Noto Sans"/>
              </a:rPr>
              <a:t>Bấm vào đây để</a:t>
            </a:r>
            <a:endParaRPr lang="zh-CN" altLang="en-US"/>
          </a:p>
          <a:p>
            <a:pPr lvl="1"/>
            <a:r>
              <a:rPr lang="vi-VN" altLang="vi-VN">
                <a:latin typeface="Noto Sans"/>
                <a:ea typeface="Noto Sans"/>
              </a:rPr>
              <a:t>Cấp độ thứ hai</a:t>
            </a:r>
            <a:endParaRPr lang="zh-CN" altLang="en-US"/>
          </a:p>
          <a:p>
            <a:pPr lvl="2"/>
            <a:r>
              <a:rPr lang="vi-VN" altLang="vi-VN">
                <a:latin typeface="Noto Sans"/>
                <a:ea typeface="Noto Sans"/>
              </a:rPr>
              <a:t>Cấp 3</a:t>
            </a:r>
            <a:endParaRPr lang="zh-CN" altLang="en-US"/>
          </a:p>
          <a:p>
            <a:pPr lvl="3"/>
            <a:r>
              <a:rPr lang="vi-VN" altLang="vi-VN">
                <a:latin typeface="Noto Sans"/>
                <a:ea typeface="Noto Sans"/>
              </a:rPr>
              <a:t>Cấp 4</a:t>
            </a:r>
            <a:endParaRPr lang="zh-CN" altLang="en-US"/>
          </a:p>
          <a:p>
            <a:pPr lvl="4"/>
            <a:r>
              <a:rPr lang="vi-VN" altLang="vi-VN">
                <a:latin typeface="Noto Sans"/>
                <a:ea typeface="Noto Sans"/>
              </a:rPr>
              <a:t>Cấp 5</a:t>
            </a:r>
            <a:endParaRPr lang="zh-CN" altLang="en-US"/>
          </a:p>
        </p:txBody>
      </p:sp>
      <p:sp>
        <p:nvSpPr>
          <p:cNvPr id="4" name="日期占位符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latin typeface="Lora"/>
                <a:ea typeface="Lora"/>
                <a:cs typeface="Lora" charset="0"/>
              </a:defRPr>
            </a:lvl1pPr>
          </a:lstStyle>
          <a:p>
            <a:fld id="{530820CF-B880-4189-942D-D702A7CBA730}" type="datetimeFigureOut">
              <a:rPr lang="zh-CN" altLang="en-US" smtClean="0"/>
              <a:t>2025/3/28</a:t>
            </a:fld>
            <a:endParaRPr lang="zh-CN" altLang="en-US"/>
          </a:p>
        </p:txBody>
      </p:sp>
      <p:sp>
        <p:nvSpPr>
          <p:cNvPr id="5" name="页脚占位符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latin typeface="Lora"/>
                <a:ea typeface="Lora"/>
                <a:cs typeface="Lora" charset="0"/>
              </a:defRPr>
            </a:lvl1pPr>
          </a:lstStyle>
          <a:p>
            <a:endParaRPr lang="zh-CN" altLang="en-US"/>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latin typeface="Lora"/>
                <a:ea typeface="Lora"/>
                <a:cs typeface="Lora" charset="0"/>
              </a:defRPr>
            </a:lvl1pPr>
          </a:lstStyle>
          <a:p>
            <a:fld id="{0C913308-F349-4B6D-A68A-DD1791B4A57B}" type="slidenum">
              <a:rPr lang="zh-CN" altLang="en-US" smtClean="0"/>
              <a:t>‹#›</a:t>
            </a:fld>
            <a:endParaRPr lang="zh-CN" altLang="en-US"/>
          </a:p>
        </p:txBody>
      </p:sp>
      <p:sp>
        <p:nvSpPr>
          <p:cNvPr id="7" name="矩形 6"/>
          <p:cNvSpPr/>
          <p:nvPr userDrawn="1"/>
        </p:nvSpPr>
        <p:spPr>
          <a:xfrm>
            <a:off x="0" y="0"/>
            <a:ext cx="9144000"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Lora"/>
              <a:ea typeface="Lora"/>
              <a:cs typeface="Lora"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xStyles>
    <p:titleStyle>
      <a:lvl1pPr algn="ctr" defTabSz="914400" rtl="0" eaLnBrk="1" latinLnBrk="0" hangingPunct="1">
        <a:spcBef>
          <a:spcPct val="0"/>
        </a:spcBef>
        <a:buNone/>
        <a:defRPr sz="4400" kern="1200">
          <a:solidFill>
            <a:schemeClr val="tx1"/>
          </a:solidFill>
          <a:latin typeface="Lora"/>
          <a:ea typeface="Lora"/>
          <a:cs typeface="Lora" charset="0"/>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Lora"/>
          <a:ea typeface="Lora"/>
          <a:cs typeface="Lora" charset="0"/>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Lora"/>
          <a:ea typeface="Lora"/>
          <a:cs typeface="Lora" charset="0"/>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Lora"/>
          <a:ea typeface="Lora"/>
          <a:cs typeface="Lora" charset="0"/>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Lora"/>
          <a:ea typeface="Lora"/>
          <a:cs typeface="Lora" charset="0"/>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Lora"/>
          <a:ea typeface="Lora"/>
          <a:cs typeface="Lora"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6" Type="http://schemas.openxmlformats.org/officeDocument/2006/relationships/tags" Target="../tags/tag26.xml"/><Relationship Id="rId21" Type="http://schemas.openxmlformats.org/officeDocument/2006/relationships/tags" Target="../tags/tag21.xml"/><Relationship Id="rId42" Type="http://schemas.openxmlformats.org/officeDocument/2006/relationships/tags" Target="../tags/tag42.xml"/><Relationship Id="rId47" Type="http://schemas.openxmlformats.org/officeDocument/2006/relationships/tags" Target="../tags/tag47.xml"/><Relationship Id="rId63" Type="http://schemas.openxmlformats.org/officeDocument/2006/relationships/notesSlide" Target="../notesSlides/notesSlide1.xml"/><Relationship Id="rId68" Type="http://schemas.openxmlformats.org/officeDocument/2006/relationships/image" Target="../media/image6.png"/><Relationship Id="rId84" Type="http://schemas.openxmlformats.org/officeDocument/2006/relationships/image" Target="../media/image22.png"/><Relationship Id="rId89" Type="http://schemas.openxmlformats.org/officeDocument/2006/relationships/image" Target="../media/image27.svg"/><Relationship Id="rId16" Type="http://schemas.openxmlformats.org/officeDocument/2006/relationships/tags" Target="../tags/tag16.xml"/><Relationship Id="rId11" Type="http://schemas.openxmlformats.org/officeDocument/2006/relationships/tags" Target="../tags/tag11.xml"/><Relationship Id="rId32" Type="http://schemas.openxmlformats.org/officeDocument/2006/relationships/tags" Target="../tags/tag32.xml"/><Relationship Id="rId37" Type="http://schemas.openxmlformats.org/officeDocument/2006/relationships/tags" Target="../tags/tag37.xml"/><Relationship Id="rId53" Type="http://schemas.openxmlformats.org/officeDocument/2006/relationships/tags" Target="../tags/tag53.xml"/><Relationship Id="rId58" Type="http://schemas.openxmlformats.org/officeDocument/2006/relationships/tags" Target="../tags/tag58.xml"/><Relationship Id="rId74" Type="http://schemas.openxmlformats.org/officeDocument/2006/relationships/image" Target="../media/image12.png"/><Relationship Id="rId79" Type="http://schemas.openxmlformats.org/officeDocument/2006/relationships/image" Target="../media/image17.svg"/><Relationship Id="rId5" Type="http://schemas.openxmlformats.org/officeDocument/2006/relationships/tags" Target="../tags/tag5.xml"/><Relationship Id="rId90" Type="http://schemas.openxmlformats.org/officeDocument/2006/relationships/image" Target="../media/image28.png"/><Relationship Id="rId95" Type="http://schemas.openxmlformats.org/officeDocument/2006/relationships/image" Target="../media/image33.svg"/><Relationship Id="rId22" Type="http://schemas.openxmlformats.org/officeDocument/2006/relationships/tags" Target="../tags/tag22.xml"/><Relationship Id="rId27" Type="http://schemas.openxmlformats.org/officeDocument/2006/relationships/tags" Target="../tags/tag27.xml"/><Relationship Id="rId43" Type="http://schemas.openxmlformats.org/officeDocument/2006/relationships/tags" Target="../tags/tag43.xml"/><Relationship Id="rId48" Type="http://schemas.openxmlformats.org/officeDocument/2006/relationships/tags" Target="../tags/tag48.xml"/><Relationship Id="rId64" Type="http://schemas.openxmlformats.org/officeDocument/2006/relationships/image" Target="../media/image2.png"/><Relationship Id="rId69" Type="http://schemas.openxmlformats.org/officeDocument/2006/relationships/image" Target="../media/image7.svg"/><Relationship Id="rId80" Type="http://schemas.openxmlformats.org/officeDocument/2006/relationships/image" Target="../media/image18.png"/><Relationship Id="rId85" Type="http://schemas.openxmlformats.org/officeDocument/2006/relationships/image" Target="../media/image23.svg"/><Relationship Id="rId3" Type="http://schemas.openxmlformats.org/officeDocument/2006/relationships/tags" Target="../tags/tag3.xml"/><Relationship Id="rId12" Type="http://schemas.openxmlformats.org/officeDocument/2006/relationships/tags" Target="../tags/tag12.xml"/><Relationship Id="rId17" Type="http://schemas.openxmlformats.org/officeDocument/2006/relationships/tags" Target="../tags/tag17.xml"/><Relationship Id="rId25" Type="http://schemas.openxmlformats.org/officeDocument/2006/relationships/tags" Target="../tags/tag25.xml"/><Relationship Id="rId33" Type="http://schemas.openxmlformats.org/officeDocument/2006/relationships/tags" Target="../tags/tag33.xml"/><Relationship Id="rId38" Type="http://schemas.openxmlformats.org/officeDocument/2006/relationships/tags" Target="../tags/tag38.xml"/><Relationship Id="rId46" Type="http://schemas.openxmlformats.org/officeDocument/2006/relationships/tags" Target="../tags/tag46.xml"/><Relationship Id="rId59" Type="http://schemas.openxmlformats.org/officeDocument/2006/relationships/tags" Target="../tags/tag59.xml"/><Relationship Id="rId67" Type="http://schemas.openxmlformats.org/officeDocument/2006/relationships/image" Target="../media/image5.svg"/><Relationship Id="rId20" Type="http://schemas.openxmlformats.org/officeDocument/2006/relationships/tags" Target="../tags/tag20.xml"/><Relationship Id="rId41" Type="http://schemas.openxmlformats.org/officeDocument/2006/relationships/tags" Target="../tags/tag41.xml"/><Relationship Id="rId54" Type="http://schemas.openxmlformats.org/officeDocument/2006/relationships/tags" Target="../tags/tag54.xml"/><Relationship Id="rId62" Type="http://schemas.openxmlformats.org/officeDocument/2006/relationships/slideLayout" Target="../slideLayouts/slideLayout1.xml"/><Relationship Id="rId70" Type="http://schemas.openxmlformats.org/officeDocument/2006/relationships/image" Target="../media/image8.png"/><Relationship Id="rId75" Type="http://schemas.openxmlformats.org/officeDocument/2006/relationships/image" Target="../media/image13.svg"/><Relationship Id="rId83" Type="http://schemas.openxmlformats.org/officeDocument/2006/relationships/image" Target="../media/image21.svg"/><Relationship Id="rId88" Type="http://schemas.openxmlformats.org/officeDocument/2006/relationships/image" Target="../media/image26.png"/><Relationship Id="rId91" Type="http://schemas.openxmlformats.org/officeDocument/2006/relationships/image" Target="../media/image29.svg"/><Relationship Id="rId96" Type="http://schemas.openxmlformats.org/officeDocument/2006/relationships/image" Target="../media/image34.png"/><Relationship Id="rId1" Type="http://schemas.openxmlformats.org/officeDocument/2006/relationships/themeOverride" Target="../theme/themeOverride1.xml"/><Relationship Id="rId6" Type="http://schemas.openxmlformats.org/officeDocument/2006/relationships/tags" Target="../tags/tag6.xml"/><Relationship Id="rId15" Type="http://schemas.openxmlformats.org/officeDocument/2006/relationships/tags" Target="../tags/tag15.xml"/><Relationship Id="rId23" Type="http://schemas.openxmlformats.org/officeDocument/2006/relationships/tags" Target="../tags/tag23.xml"/><Relationship Id="rId28" Type="http://schemas.openxmlformats.org/officeDocument/2006/relationships/tags" Target="../tags/tag28.xml"/><Relationship Id="rId36" Type="http://schemas.openxmlformats.org/officeDocument/2006/relationships/tags" Target="../tags/tag36.xml"/><Relationship Id="rId49" Type="http://schemas.openxmlformats.org/officeDocument/2006/relationships/tags" Target="../tags/tag49.xml"/><Relationship Id="rId57" Type="http://schemas.openxmlformats.org/officeDocument/2006/relationships/tags" Target="../tags/tag57.xml"/><Relationship Id="rId10" Type="http://schemas.openxmlformats.org/officeDocument/2006/relationships/tags" Target="../tags/tag10.xml"/><Relationship Id="rId31" Type="http://schemas.openxmlformats.org/officeDocument/2006/relationships/tags" Target="../tags/tag31.xml"/><Relationship Id="rId44" Type="http://schemas.openxmlformats.org/officeDocument/2006/relationships/tags" Target="../tags/tag44.xml"/><Relationship Id="rId52" Type="http://schemas.openxmlformats.org/officeDocument/2006/relationships/tags" Target="../tags/tag52.xml"/><Relationship Id="rId60" Type="http://schemas.openxmlformats.org/officeDocument/2006/relationships/tags" Target="../tags/tag60.xml"/><Relationship Id="rId65" Type="http://schemas.openxmlformats.org/officeDocument/2006/relationships/image" Target="../media/image3.svg"/><Relationship Id="rId73" Type="http://schemas.openxmlformats.org/officeDocument/2006/relationships/image" Target="../media/image11.svg"/><Relationship Id="rId78" Type="http://schemas.openxmlformats.org/officeDocument/2006/relationships/image" Target="../media/image16.png"/><Relationship Id="rId81" Type="http://schemas.openxmlformats.org/officeDocument/2006/relationships/image" Target="../media/image19.svg"/><Relationship Id="rId86" Type="http://schemas.openxmlformats.org/officeDocument/2006/relationships/image" Target="../media/image24.png"/><Relationship Id="rId94" Type="http://schemas.openxmlformats.org/officeDocument/2006/relationships/image" Target="../media/image32.png"/><Relationship Id="rId99" Type="http://schemas.openxmlformats.org/officeDocument/2006/relationships/image" Target="../media/image37.svg"/><Relationship Id="rId4" Type="http://schemas.openxmlformats.org/officeDocument/2006/relationships/tags" Target="../tags/tag4.xml"/><Relationship Id="rId9" Type="http://schemas.openxmlformats.org/officeDocument/2006/relationships/tags" Target="../tags/tag9.xml"/><Relationship Id="rId13" Type="http://schemas.openxmlformats.org/officeDocument/2006/relationships/tags" Target="../tags/tag13.xml"/><Relationship Id="rId18" Type="http://schemas.openxmlformats.org/officeDocument/2006/relationships/tags" Target="../tags/tag18.xml"/><Relationship Id="rId39" Type="http://schemas.openxmlformats.org/officeDocument/2006/relationships/tags" Target="../tags/tag39.xml"/><Relationship Id="rId34" Type="http://schemas.openxmlformats.org/officeDocument/2006/relationships/tags" Target="../tags/tag34.xml"/><Relationship Id="rId50" Type="http://schemas.openxmlformats.org/officeDocument/2006/relationships/tags" Target="../tags/tag50.xml"/><Relationship Id="rId55" Type="http://schemas.openxmlformats.org/officeDocument/2006/relationships/tags" Target="../tags/tag55.xml"/><Relationship Id="rId76" Type="http://schemas.openxmlformats.org/officeDocument/2006/relationships/image" Target="../media/image14.png"/><Relationship Id="rId97" Type="http://schemas.openxmlformats.org/officeDocument/2006/relationships/image" Target="../media/image35.svg"/><Relationship Id="rId7" Type="http://schemas.openxmlformats.org/officeDocument/2006/relationships/tags" Target="../tags/tag7.xml"/><Relationship Id="rId71" Type="http://schemas.openxmlformats.org/officeDocument/2006/relationships/image" Target="../media/image9.svg"/><Relationship Id="rId92" Type="http://schemas.openxmlformats.org/officeDocument/2006/relationships/image" Target="../media/image30.png"/><Relationship Id="rId2" Type="http://schemas.openxmlformats.org/officeDocument/2006/relationships/tags" Target="../tags/tag2.xml"/><Relationship Id="rId29" Type="http://schemas.openxmlformats.org/officeDocument/2006/relationships/tags" Target="../tags/tag29.xml"/><Relationship Id="rId24" Type="http://schemas.openxmlformats.org/officeDocument/2006/relationships/tags" Target="../tags/tag24.xml"/><Relationship Id="rId40" Type="http://schemas.openxmlformats.org/officeDocument/2006/relationships/tags" Target="../tags/tag40.xml"/><Relationship Id="rId45" Type="http://schemas.openxmlformats.org/officeDocument/2006/relationships/tags" Target="../tags/tag45.xml"/><Relationship Id="rId66" Type="http://schemas.openxmlformats.org/officeDocument/2006/relationships/image" Target="../media/image4.png"/><Relationship Id="rId87" Type="http://schemas.openxmlformats.org/officeDocument/2006/relationships/image" Target="../media/image25.svg"/><Relationship Id="rId61" Type="http://schemas.openxmlformats.org/officeDocument/2006/relationships/tags" Target="../tags/tag61.xml"/><Relationship Id="rId82" Type="http://schemas.openxmlformats.org/officeDocument/2006/relationships/image" Target="../media/image20.png"/><Relationship Id="rId19" Type="http://schemas.openxmlformats.org/officeDocument/2006/relationships/tags" Target="../tags/tag19.xml"/><Relationship Id="rId14" Type="http://schemas.openxmlformats.org/officeDocument/2006/relationships/tags" Target="../tags/tag14.xml"/><Relationship Id="rId30" Type="http://schemas.openxmlformats.org/officeDocument/2006/relationships/tags" Target="../tags/tag30.xml"/><Relationship Id="rId35" Type="http://schemas.openxmlformats.org/officeDocument/2006/relationships/tags" Target="../tags/tag35.xml"/><Relationship Id="rId56" Type="http://schemas.openxmlformats.org/officeDocument/2006/relationships/tags" Target="../tags/tag56.xml"/><Relationship Id="rId77" Type="http://schemas.openxmlformats.org/officeDocument/2006/relationships/image" Target="../media/image15.svg"/><Relationship Id="rId100" Type="http://schemas.openxmlformats.org/officeDocument/2006/relationships/image" Target="../media/image38.png"/><Relationship Id="rId8" Type="http://schemas.openxmlformats.org/officeDocument/2006/relationships/tags" Target="../tags/tag8.xml"/><Relationship Id="rId51" Type="http://schemas.openxmlformats.org/officeDocument/2006/relationships/tags" Target="../tags/tag51.xml"/><Relationship Id="rId72" Type="http://schemas.openxmlformats.org/officeDocument/2006/relationships/image" Target="../media/image10.png"/><Relationship Id="rId93" Type="http://schemas.openxmlformats.org/officeDocument/2006/relationships/image" Target="../media/image31.svg"/><Relationship Id="rId98" Type="http://schemas.openxmlformats.org/officeDocument/2006/relationships/image" Target="../media/image36.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hemeOverride" Target="../theme/themeOverride10.xml"/><Relationship Id="rId4" Type="http://schemas.openxmlformats.org/officeDocument/2006/relationships/image" Target="../media/image43.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6.xml"/><Relationship Id="rId1" Type="http://schemas.openxmlformats.org/officeDocument/2006/relationships/tags" Target="../tags/tag85.xml"/><Relationship Id="rId4" Type="http://schemas.openxmlformats.org/officeDocument/2006/relationships/image" Target="../media/image44.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6.xml"/><Relationship Id="rId1" Type="http://schemas.openxmlformats.org/officeDocument/2006/relationships/tags" Target="../tags/tag86.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6.xml"/><Relationship Id="rId1" Type="http://schemas.openxmlformats.org/officeDocument/2006/relationships/tags" Target="../tags/tag87.xml"/></Relationships>
</file>

<file path=ppt/slides/_rels/slide2.xml.rels><?xml version="1.0" encoding="UTF-8" standalone="yes"?>
<Relationships xmlns="http://schemas.openxmlformats.org/package/2006/relationships"><Relationship Id="rId8" Type="http://schemas.openxmlformats.org/officeDocument/2006/relationships/tags" Target="../tags/tag68.xml"/><Relationship Id="rId13" Type="http://schemas.openxmlformats.org/officeDocument/2006/relationships/notesSlide" Target="../notesSlides/notesSlide2.xml"/><Relationship Id="rId3" Type="http://schemas.openxmlformats.org/officeDocument/2006/relationships/tags" Target="../tags/tag63.xml"/><Relationship Id="rId7" Type="http://schemas.openxmlformats.org/officeDocument/2006/relationships/tags" Target="../tags/tag67.xml"/><Relationship Id="rId12" Type="http://schemas.openxmlformats.org/officeDocument/2006/relationships/slideLayout" Target="../slideLayouts/slideLayout2.xml"/><Relationship Id="rId2" Type="http://schemas.openxmlformats.org/officeDocument/2006/relationships/tags" Target="../tags/tag62.xml"/><Relationship Id="rId1" Type="http://schemas.openxmlformats.org/officeDocument/2006/relationships/themeOverride" Target="../theme/themeOverride2.xml"/><Relationship Id="rId6" Type="http://schemas.openxmlformats.org/officeDocument/2006/relationships/tags" Target="../tags/tag66.xml"/><Relationship Id="rId11" Type="http://schemas.openxmlformats.org/officeDocument/2006/relationships/tags" Target="../tags/tag71.xml"/><Relationship Id="rId5" Type="http://schemas.openxmlformats.org/officeDocument/2006/relationships/tags" Target="../tags/tag65.xml"/><Relationship Id="rId10" Type="http://schemas.openxmlformats.org/officeDocument/2006/relationships/tags" Target="../tags/tag70.xml"/><Relationship Id="rId4" Type="http://schemas.openxmlformats.org/officeDocument/2006/relationships/tags" Target="../tags/tag64.xml"/><Relationship Id="rId9" Type="http://schemas.openxmlformats.org/officeDocument/2006/relationships/tags" Target="../tags/tag69.xml"/></Relationships>
</file>

<file path=ppt/slides/_rels/slide3.xml.rels><?xml version="1.0" encoding="UTF-8" standalone="yes"?>
<Relationships xmlns="http://schemas.openxmlformats.org/package/2006/relationships"><Relationship Id="rId8" Type="http://schemas.openxmlformats.org/officeDocument/2006/relationships/tags" Target="../tags/tag78.xml"/><Relationship Id="rId3" Type="http://schemas.openxmlformats.org/officeDocument/2006/relationships/tags" Target="../tags/tag73.xml"/><Relationship Id="rId7" Type="http://schemas.openxmlformats.org/officeDocument/2006/relationships/tags" Target="../tags/tag77.xml"/><Relationship Id="rId2" Type="http://schemas.openxmlformats.org/officeDocument/2006/relationships/tags" Target="../tags/tag72.xml"/><Relationship Id="rId1" Type="http://schemas.openxmlformats.org/officeDocument/2006/relationships/themeOverride" Target="../theme/themeOverride3.xml"/><Relationship Id="rId6" Type="http://schemas.openxmlformats.org/officeDocument/2006/relationships/tags" Target="../tags/tag76.xml"/><Relationship Id="rId11" Type="http://schemas.openxmlformats.org/officeDocument/2006/relationships/notesSlide" Target="../notesSlides/notesSlide3.xml"/><Relationship Id="rId5" Type="http://schemas.openxmlformats.org/officeDocument/2006/relationships/tags" Target="../tags/tag75.xml"/><Relationship Id="rId10" Type="http://schemas.openxmlformats.org/officeDocument/2006/relationships/slideLayout" Target="../slideLayouts/slideLayout2.xml"/><Relationship Id="rId4" Type="http://schemas.openxmlformats.org/officeDocument/2006/relationships/tags" Target="../tags/tag74.xml"/><Relationship Id="rId9" Type="http://schemas.openxmlformats.org/officeDocument/2006/relationships/tags" Target="../tags/tag79.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0.xml"/><Relationship Id="rId1" Type="http://schemas.openxmlformats.org/officeDocument/2006/relationships/themeOverride" Target="../theme/themeOverride4.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tags" Target="../tags/tag82.xml"/><Relationship Id="rId2" Type="http://schemas.openxmlformats.org/officeDocument/2006/relationships/tags" Target="../tags/tag81.xml"/><Relationship Id="rId1" Type="http://schemas.openxmlformats.org/officeDocument/2006/relationships/themeOverride" Target="../theme/themeOverride5.xml"/><Relationship Id="rId6" Type="http://schemas.openxmlformats.org/officeDocument/2006/relationships/image" Target="../media/image39.png"/><Relationship Id="rId5" Type="http://schemas.openxmlformats.org/officeDocument/2006/relationships/notesSlide" Target="../notesSlides/notesSlide5.xml"/><Relationship Id="rId4"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3.xml"/><Relationship Id="rId1" Type="http://schemas.openxmlformats.org/officeDocument/2006/relationships/themeOverride" Target="../theme/themeOverride6.xml"/><Relationship Id="rId4"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4.xml"/><Relationship Id="rId1" Type="http://schemas.openxmlformats.org/officeDocument/2006/relationships/themeOverride" Target="../theme/themeOverride7.xml"/><Relationship Id="rId5" Type="http://schemas.openxmlformats.org/officeDocument/2006/relationships/image" Target="../media/image40.png"/><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hemeOverride" Target="../theme/themeOverride8.xml"/><Relationship Id="rId4" Type="http://schemas.openxmlformats.org/officeDocument/2006/relationships/image" Target="../media/image41.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hemeOverride" Target="../theme/themeOverride9.xml"/><Relationship Id="rId4" Type="http://schemas.openxmlformats.org/officeDocument/2006/relationships/image" Target="../media/image4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6195" y="0"/>
            <a:ext cx="9144000" cy="5143500"/>
          </a:xfrm>
          <a:prstGeom prst="rect">
            <a:avLst/>
          </a:prstGeom>
          <a:solidFill>
            <a:srgbClr val="2566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Lora"/>
              <a:cs typeface="Lora" charset="0"/>
            </a:endParaRPr>
          </a:p>
        </p:txBody>
      </p:sp>
      <p:sp>
        <p:nvSpPr>
          <p:cNvPr id="10" name="TextBox 71"/>
          <p:cNvSpPr txBox="1"/>
          <p:nvPr/>
        </p:nvSpPr>
        <p:spPr>
          <a:xfrm>
            <a:off x="2881630" y="2416175"/>
            <a:ext cx="3112680" cy="1002798"/>
          </a:xfrm>
          <a:prstGeom prst="rect">
            <a:avLst/>
          </a:prstGeom>
          <a:noFill/>
        </p:spPr>
        <p:txBody>
          <a:bodyPr wrap="none" rtlCol="0">
            <a:normAutofit fontScale="97500"/>
          </a:bodyPr>
          <a:lstStyle/>
          <a:p>
            <a:pPr algn="l"/>
            <a:r>
              <a:rPr lang="en-US" altLang="en-US" sz="2400" b="1">
                <a:solidFill>
                  <a:schemeClr val="bg1"/>
                </a:solidFill>
                <a:effectLst>
                  <a:outerShdw blurRad="38100" dist="38100" dir="2700000" algn="tl">
                    <a:srgbClr val="000000">
                      <a:alpha val="43137"/>
                    </a:srgbClr>
                  </a:outerShdw>
                </a:effectLst>
                <a:latin typeface="Lora"/>
                <a:ea typeface="Lora"/>
                <a:cs typeface="Lora" charset="0"/>
              </a:rPr>
              <a:t>Fraud detection </a:t>
            </a:r>
          </a:p>
          <a:p>
            <a:pPr algn="l"/>
            <a:r>
              <a:rPr lang="en-US" altLang="en-US" sz="2400" b="1">
                <a:solidFill>
                  <a:schemeClr val="bg1"/>
                </a:solidFill>
                <a:effectLst>
                  <a:outerShdw blurRad="38100" dist="38100" dir="2700000" algn="tl">
                    <a:srgbClr val="000000">
                      <a:alpha val="43137"/>
                    </a:srgbClr>
                  </a:outerShdw>
                </a:effectLst>
                <a:latin typeface="Lora"/>
                <a:ea typeface="Lora"/>
                <a:cs typeface="Lora" charset="0"/>
              </a:rPr>
              <a:t>using machine learning</a:t>
            </a:r>
            <a:endParaRPr lang="zh-CN" altLang="en-US" sz="2400" b="1">
              <a:solidFill>
                <a:schemeClr val="bg1"/>
              </a:solidFill>
              <a:effectLst>
                <a:outerShdw blurRad="38100" dist="38100" dir="2700000" algn="tl">
                  <a:srgbClr val="000000">
                    <a:alpha val="43137"/>
                  </a:srgbClr>
                </a:outerShdw>
              </a:effectLst>
              <a:latin typeface="Lora"/>
              <a:ea typeface="Lora"/>
              <a:cs typeface="Lora" charset="0"/>
            </a:endParaRPr>
          </a:p>
        </p:txBody>
      </p:sp>
      <p:sp>
        <p:nvSpPr>
          <p:cNvPr id="11" name="矩形 10"/>
          <p:cNvSpPr/>
          <p:nvPr/>
        </p:nvSpPr>
        <p:spPr>
          <a:xfrm>
            <a:off x="3855085" y="1647825"/>
            <a:ext cx="1285875" cy="768350"/>
          </a:xfrm>
          <a:prstGeom prst="rect">
            <a:avLst/>
          </a:prstGeom>
        </p:spPr>
        <p:txBody>
          <a:bodyPr wrap="square">
            <a:normAutofit fontScale="55000" lnSpcReduction="20000"/>
          </a:bodyPr>
          <a:lstStyle/>
          <a:p>
            <a:pPr algn="ctr" fontAlgn="auto">
              <a:spcBef>
                <a:spcPct val="0"/>
              </a:spcBef>
              <a:spcAft>
                <a:spcPct val="0"/>
              </a:spcAft>
              <a:defRPr/>
            </a:pPr>
            <a:r>
              <a:rPr lang="vi-VN" altLang="en-US" sz="4400" b="1" spc="300">
                <a:solidFill>
                  <a:schemeClr val="bg1"/>
                </a:solidFill>
                <a:effectLst>
                  <a:outerShdw blurRad="38100" dist="38100" dir="2700000" algn="tl">
                    <a:srgbClr val="000000">
                      <a:alpha val="43137"/>
                    </a:srgbClr>
                  </a:outerShdw>
                </a:effectLst>
                <a:latin typeface="Lora"/>
                <a:ea typeface="Lora"/>
                <a:cs typeface="Lora" charset="0"/>
                <a:sym typeface="Lora"/>
              </a:rPr>
              <a:t>Nhóm 77</a:t>
            </a:r>
          </a:p>
        </p:txBody>
      </p:sp>
      <p:grpSp>
        <p:nvGrpSpPr>
          <p:cNvPr id="3" name="组合 2"/>
          <p:cNvGrpSpPr/>
          <p:nvPr/>
        </p:nvGrpSpPr>
        <p:grpSpPr>
          <a:xfrm>
            <a:off x="1802130" y="-245110"/>
            <a:ext cx="5198110" cy="5189220"/>
            <a:chOff x="2725" y="-386"/>
            <a:chExt cx="8441" cy="8172"/>
          </a:xfrm>
        </p:grpSpPr>
        <p:sp>
          <p:nvSpPr>
            <p:cNvPr id="4" name="任意多边形 3"/>
            <p:cNvSpPr/>
            <p:nvPr>
              <p:custDataLst>
                <p:tags r:id="rId56"/>
              </p:custDataLst>
            </p:nvPr>
          </p:nvSpPr>
          <p:spPr>
            <a:xfrm rot="8940000">
              <a:off x="2725" y="1683"/>
              <a:ext cx="3137" cy="1583"/>
            </a:xfrm>
            <a:custGeom>
              <a:avLst/>
              <a:gdLst>
                <a:gd name="connsiteX0" fmla="*/ 3137 w 3137"/>
                <a:gd name="connsiteY0" fmla="*/ 0 h 1583"/>
                <a:gd name="connsiteX1" fmla="*/ 0 w 3137"/>
                <a:gd name="connsiteY1" fmla="*/ 1583 h 1583"/>
              </a:gdLst>
              <a:ahLst/>
              <a:cxnLst>
                <a:cxn ang="0">
                  <a:pos x="connsiteX0" y="connsiteY0"/>
                </a:cxn>
                <a:cxn ang="0">
                  <a:pos x="connsiteX1" y="connsiteY1"/>
                </a:cxn>
              </a:cxnLst>
              <a:rect l="l" t="t" r="r" b="b"/>
              <a:pathLst>
                <a:path w="3137" h="1583">
                  <a:moveTo>
                    <a:pt x="3137" y="0"/>
                  </a:moveTo>
                  <a:cubicBezTo>
                    <a:pt x="3120" y="-17"/>
                    <a:pt x="2186" y="1583"/>
                    <a:pt x="0" y="1583"/>
                  </a:cubicBezTo>
                </a:path>
              </a:pathLst>
            </a:custGeom>
            <a:noFill/>
            <a:ln w="47625">
              <a:solidFill>
                <a:schemeClr val="bg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Lora" charset="0"/>
              </a:endParaRPr>
            </a:p>
          </p:txBody>
        </p:sp>
        <p:sp>
          <p:nvSpPr>
            <p:cNvPr id="6" name="任意多边形 5"/>
            <p:cNvSpPr/>
            <p:nvPr>
              <p:custDataLst>
                <p:tags r:id="rId57"/>
              </p:custDataLst>
            </p:nvPr>
          </p:nvSpPr>
          <p:spPr>
            <a:xfrm rot="300000">
              <a:off x="3475" y="5546"/>
              <a:ext cx="1699" cy="1521"/>
            </a:xfrm>
            <a:custGeom>
              <a:avLst/>
              <a:gdLst>
                <a:gd name="connsiteX0" fmla="*/ 1699 w 1699"/>
                <a:gd name="connsiteY0" fmla="*/ 1521 h 1521"/>
                <a:gd name="connsiteX1" fmla="*/ 0 w 1699"/>
                <a:gd name="connsiteY1" fmla="*/ 0 h 1521"/>
              </a:gdLst>
              <a:ahLst/>
              <a:cxnLst>
                <a:cxn ang="0">
                  <a:pos x="connsiteX0" y="connsiteY0"/>
                </a:cxn>
                <a:cxn ang="0">
                  <a:pos x="connsiteX1" y="connsiteY1"/>
                </a:cxn>
              </a:cxnLst>
              <a:rect l="l" t="t" r="r" b="b"/>
              <a:pathLst>
                <a:path w="1699" h="1521">
                  <a:moveTo>
                    <a:pt x="1699" y="1521"/>
                  </a:moveTo>
                  <a:cubicBezTo>
                    <a:pt x="684" y="1128"/>
                    <a:pt x="22" y="35"/>
                    <a:pt x="0" y="0"/>
                  </a:cubicBezTo>
                </a:path>
              </a:pathLst>
            </a:custGeom>
            <a:noFill/>
            <a:ln w="47625">
              <a:solidFill>
                <a:schemeClr val="bg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Lora" charset="0"/>
              </a:endParaRPr>
            </a:p>
          </p:txBody>
        </p:sp>
        <p:sp>
          <p:nvSpPr>
            <p:cNvPr id="7" name="任意多边形 6"/>
            <p:cNvSpPr/>
            <p:nvPr>
              <p:custDataLst>
                <p:tags r:id="rId58"/>
              </p:custDataLst>
            </p:nvPr>
          </p:nvSpPr>
          <p:spPr>
            <a:xfrm rot="13500000">
              <a:off x="6507" y="391"/>
              <a:ext cx="3137" cy="1583"/>
            </a:xfrm>
            <a:custGeom>
              <a:avLst/>
              <a:gdLst>
                <a:gd name="connsiteX0" fmla="*/ 3137 w 3137"/>
                <a:gd name="connsiteY0" fmla="*/ 0 h 1583"/>
                <a:gd name="connsiteX1" fmla="*/ 0 w 3137"/>
                <a:gd name="connsiteY1" fmla="*/ 1583 h 1583"/>
              </a:gdLst>
              <a:ahLst/>
              <a:cxnLst>
                <a:cxn ang="0">
                  <a:pos x="connsiteX0" y="connsiteY0"/>
                </a:cxn>
                <a:cxn ang="0">
                  <a:pos x="connsiteX1" y="connsiteY1"/>
                </a:cxn>
              </a:cxnLst>
              <a:rect l="l" t="t" r="r" b="b"/>
              <a:pathLst>
                <a:path w="3137" h="1583">
                  <a:moveTo>
                    <a:pt x="3137" y="0"/>
                  </a:moveTo>
                  <a:cubicBezTo>
                    <a:pt x="3120" y="-17"/>
                    <a:pt x="2186" y="1583"/>
                    <a:pt x="0" y="1583"/>
                  </a:cubicBezTo>
                </a:path>
              </a:pathLst>
            </a:custGeom>
            <a:noFill/>
            <a:ln w="47625">
              <a:solidFill>
                <a:schemeClr val="bg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Lora" charset="0"/>
              </a:endParaRPr>
            </a:p>
          </p:txBody>
        </p:sp>
        <p:sp>
          <p:nvSpPr>
            <p:cNvPr id="8" name="任意多边形 7"/>
            <p:cNvSpPr/>
            <p:nvPr>
              <p:custDataLst>
                <p:tags r:id="rId59"/>
              </p:custDataLst>
            </p:nvPr>
          </p:nvSpPr>
          <p:spPr>
            <a:xfrm rot="18240000">
              <a:off x="9992" y="3008"/>
              <a:ext cx="1245" cy="1105"/>
            </a:xfrm>
            <a:custGeom>
              <a:avLst/>
              <a:gdLst>
                <a:gd name="connsiteX0" fmla="*/ 1245 w 1245"/>
                <a:gd name="connsiteY0" fmla="*/ 0 h 1105"/>
                <a:gd name="connsiteX1" fmla="*/ 0 w 1245"/>
                <a:gd name="connsiteY1" fmla="*/ 1105 h 1105"/>
              </a:gdLst>
              <a:ahLst/>
              <a:cxnLst>
                <a:cxn ang="0">
                  <a:pos x="connsiteX0" y="connsiteY0"/>
                </a:cxn>
                <a:cxn ang="0">
                  <a:pos x="connsiteX1" y="connsiteY1"/>
                </a:cxn>
              </a:cxnLst>
              <a:rect l="l" t="t" r="r" b="b"/>
              <a:pathLst>
                <a:path w="1245" h="1105">
                  <a:moveTo>
                    <a:pt x="1245" y="0"/>
                  </a:moveTo>
                  <a:cubicBezTo>
                    <a:pt x="1020" y="360"/>
                    <a:pt x="527" y="930"/>
                    <a:pt x="0" y="1105"/>
                  </a:cubicBezTo>
                </a:path>
              </a:pathLst>
            </a:custGeom>
            <a:noFill/>
            <a:ln w="47625">
              <a:solidFill>
                <a:schemeClr val="bg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Lora" charset="0"/>
              </a:endParaRPr>
            </a:p>
          </p:txBody>
        </p:sp>
        <p:sp>
          <p:nvSpPr>
            <p:cNvPr id="9" name="任意多边形 8"/>
            <p:cNvSpPr/>
            <p:nvPr>
              <p:custDataLst>
                <p:tags r:id="rId60"/>
              </p:custDataLst>
            </p:nvPr>
          </p:nvSpPr>
          <p:spPr>
            <a:xfrm rot="20040000">
              <a:off x="9753" y="4724"/>
              <a:ext cx="1259" cy="1071"/>
            </a:xfrm>
            <a:custGeom>
              <a:avLst/>
              <a:gdLst>
                <a:gd name="connsiteX0" fmla="*/ 1259 w 1259"/>
                <a:gd name="connsiteY0" fmla="*/ 0 h 1071"/>
                <a:gd name="connsiteX1" fmla="*/ 0 w 1259"/>
                <a:gd name="connsiteY1" fmla="*/ 1071 h 1071"/>
              </a:gdLst>
              <a:ahLst/>
              <a:cxnLst>
                <a:cxn ang="0">
                  <a:pos x="connsiteX0" y="connsiteY0"/>
                </a:cxn>
                <a:cxn ang="0">
                  <a:pos x="connsiteX1" y="connsiteY1"/>
                </a:cxn>
              </a:cxnLst>
              <a:rect l="l" t="t" r="r" b="b"/>
              <a:pathLst>
                <a:path w="1259" h="1071">
                  <a:moveTo>
                    <a:pt x="1259" y="0"/>
                  </a:moveTo>
                  <a:cubicBezTo>
                    <a:pt x="1034" y="360"/>
                    <a:pt x="527" y="896"/>
                    <a:pt x="0" y="1071"/>
                  </a:cubicBezTo>
                </a:path>
              </a:pathLst>
            </a:custGeom>
            <a:noFill/>
            <a:ln w="47625">
              <a:solidFill>
                <a:schemeClr val="bg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Lora" charset="0"/>
              </a:endParaRPr>
            </a:p>
          </p:txBody>
        </p:sp>
        <p:sp>
          <p:nvSpPr>
            <p:cNvPr id="346" name="任意多边形 345"/>
            <p:cNvSpPr/>
            <p:nvPr>
              <p:custDataLst>
                <p:tags r:id="rId61"/>
              </p:custDataLst>
            </p:nvPr>
          </p:nvSpPr>
          <p:spPr>
            <a:xfrm rot="600000">
              <a:off x="6407" y="6204"/>
              <a:ext cx="3137" cy="1583"/>
            </a:xfrm>
            <a:custGeom>
              <a:avLst/>
              <a:gdLst>
                <a:gd name="connsiteX0" fmla="*/ 3137 w 3137"/>
                <a:gd name="connsiteY0" fmla="*/ 0 h 1583"/>
                <a:gd name="connsiteX1" fmla="*/ 0 w 3137"/>
                <a:gd name="connsiteY1" fmla="*/ 1583 h 1583"/>
              </a:gdLst>
              <a:ahLst/>
              <a:cxnLst>
                <a:cxn ang="0">
                  <a:pos x="connsiteX0" y="connsiteY0"/>
                </a:cxn>
                <a:cxn ang="0">
                  <a:pos x="connsiteX1" y="connsiteY1"/>
                </a:cxn>
              </a:cxnLst>
              <a:rect l="l" t="t" r="r" b="b"/>
              <a:pathLst>
                <a:path w="3137" h="1583">
                  <a:moveTo>
                    <a:pt x="3137" y="0"/>
                  </a:moveTo>
                  <a:cubicBezTo>
                    <a:pt x="3120" y="-17"/>
                    <a:pt x="2186" y="1583"/>
                    <a:pt x="0" y="1583"/>
                  </a:cubicBezTo>
                </a:path>
              </a:pathLst>
            </a:custGeom>
            <a:noFill/>
            <a:ln w="47625">
              <a:solidFill>
                <a:schemeClr val="bg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Lora" charset="0"/>
              </a:endParaRPr>
            </a:p>
          </p:txBody>
        </p:sp>
      </p:grpSp>
      <p:grpSp>
        <p:nvGrpSpPr>
          <p:cNvPr id="347" name="组合 346"/>
          <p:cNvGrpSpPr/>
          <p:nvPr/>
        </p:nvGrpSpPr>
        <p:grpSpPr>
          <a:xfrm>
            <a:off x="2233295" y="177165"/>
            <a:ext cx="4392581" cy="4408709"/>
            <a:chOff x="2725" y="-386"/>
            <a:chExt cx="8287" cy="8173"/>
          </a:xfrm>
        </p:grpSpPr>
        <p:sp>
          <p:nvSpPr>
            <p:cNvPr id="348" name="任意多边形 347"/>
            <p:cNvSpPr/>
            <p:nvPr>
              <p:custDataLst>
                <p:tags r:id="rId51"/>
              </p:custDataLst>
            </p:nvPr>
          </p:nvSpPr>
          <p:spPr>
            <a:xfrm rot="8940000">
              <a:off x="2725" y="1683"/>
              <a:ext cx="3137" cy="1583"/>
            </a:xfrm>
            <a:custGeom>
              <a:avLst/>
              <a:gdLst>
                <a:gd name="connsiteX0" fmla="*/ 3137 w 3137"/>
                <a:gd name="connsiteY0" fmla="*/ 0 h 1583"/>
                <a:gd name="connsiteX1" fmla="*/ 0 w 3137"/>
                <a:gd name="connsiteY1" fmla="*/ 1583 h 1583"/>
              </a:gdLst>
              <a:ahLst/>
              <a:cxnLst>
                <a:cxn ang="0">
                  <a:pos x="connsiteX0" y="connsiteY0"/>
                </a:cxn>
                <a:cxn ang="0">
                  <a:pos x="connsiteX1" y="connsiteY1"/>
                </a:cxn>
              </a:cxnLst>
              <a:rect l="l" t="t" r="r" b="b"/>
              <a:pathLst>
                <a:path w="3137" h="1583">
                  <a:moveTo>
                    <a:pt x="3137" y="0"/>
                  </a:moveTo>
                  <a:cubicBezTo>
                    <a:pt x="3120" y="-17"/>
                    <a:pt x="2186" y="1583"/>
                    <a:pt x="0" y="1583"/>
                  </a:cubicBezTo>
                </a:path>
              </a:pathLst>
            </a:custGeom>
            <a:noFill/>
            <a:ln w="31750">
              <a:solidFill>
                <a:schemeClr val="bg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Lora" charset="0"/>
              </a:endParaRPr>
            </a:p>
          </p:txBody>
        </p:sp>
        <p:sp>
          <p:nvSpPr>
            <p:cNvPr id="349" name="任意多边形 348"/>
            <p:cNvSpPr/>
            <p:nvPr>
              <p:custDataLst>
                <p:tags r:id="rId52"/>
              </p:custDataLst>
            </p:nvPr>
          </p:nvSpPr>
          <p:spPr>
            <a:xfrm rot="300000">
              <a:off x="3475" y="5546"/>
              <a:ext cx="1699" cy="1521"/>
            </a:xfrm>
            <a:custGeom>
              <a:avLst/>
              <a:gdLst>
                <a:gd name="connsiteX0" fmla="*/ 1699 w 1699"/>
                <a:gd name="connsiteY0" fmla="*/ 1521 h 1521"/>
                <a:gd name="connsiteX1" fmla="*/ 0 w 1699"/>
                <a:gd name="connsiteY1" fmla="*/ 0 h 1521"/>
              </a:gdLst>
              <a:ahLst/>
              <a:cxnLst>
                <a:cxn ang="0">
                  <a:pos x="connsiteX0" y="connsiteY0"/>
                </a:cxn>
                <a:cxn ang="0">
                  <a:pos x="connsiteX1" y="connsiteY1"/>
                </a:cxn>
              </a:cxnLst>
              <a:rect l="l" t="t" r="r" b="b"/>
              <a:pathLst>
                <a:path w="1699" h="1521">
                  <a:moveTo>
                    <a:pt x="1699" y="1521"/>
                  </a:moveTo>
                  <a:cubicBezTo>
                    <a:pt x="684" y="1128"/>
                    <a:pt x="22" y="35"/>
                    <a:pt x="0" y="0"/>
                  </a:cubicBezTo>
                </a:path>
              </a:pathLst>
            </a:custGeom>
            <a:noFill/>
            <a:ln w="31750">
              <a:solidFill>
                <a:schemeClr val="bg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Lora" charset="0"/>
              </a:endParaRPr>
            </a:p>
          </p:txBody>
        </p:sp>
        <p:sp>
          <p:nvSpPr>
            <p:cNvPr id="350" name="任意多边形 349"/>
            <p:cNvSpPr/>
            <p:nvPr>
              <p:custDataLst>
                <p:tags r:id="rId53"/>
              </p:custDataLst>
            </p:nvPr>
          </p:nvSpPr>
          <p:spPr>
            <a:xfrm rot="13500000">
              <a:off x="6507" y="391"/>
              <a:ext cx="3137" cy="1583"/>
            </a:xfrm>
            <a:custGeom>
              <a:avLst/>
              <a:gdLst>
                <a:gd name="connsiteX0" fmla="*/ 3137 w 3137"/>
                <a:gd name="connsiteY0" fmla="*/ 0 h 1583"/>
                <a:gd name="connsiteX1" fmla="*/ 0 w 3137"/>
                <a:gd name="connsiteY1" fmla="*/ 1583 h 1583"/>
              </a:gdLst>
              <a:ahLst/>
              <a:cxnLst>
                <a:cxn ang="0">
                  <a:pos x="connsiteX0" y="connsiteY0"/>
                </a:cxn>
                <a:cxn ang="0">
                  <a:pos x="connsiteX1" y="connsiteY1"/>
                </a:cxn>
              </a:cxnLst>
              <a:rect l="l" t="t" r="r" b="b"/>
              <a:pathLst>
                <a:path w="3137" h="1583">
                  <a:moveTo>
                    <a:pt x="3137" y="0"/>
                  </a:moveTo>
                  <a:cubicBezTo>
                    <a:pt x="3120" y="-17"/>
                    <a:pt x="2186" y="1583"/>
                    <a:pt x="0" y="1583"/>
                  </a:cubicBezTo>
                </a:path>
              </a:pathLst>
            </a:custGeom>
            <a:noFill/>
            <a:ln w="31750">
              <a:solidFill>
                <a:schemeClr val="bg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Lora" charset="0"/>
              </a:endParaRPr>
            </a:p>
          </p:txBody>
        </p:sp>
        <p:sp>
          <p:nvSpPr>
            <p:cNvPr id="351" name="任意多边形 350"/>
            <p:cNvSpPr/>
            <p:nvPr>
              <p:custDataLst>
                <p:tags r:id="rId54"/>
              </p:custDataLst>
            </p:nvPr>
          </p:nvSpPr>
          <p:spPr>
            <a:xfrm rot="20040000">
              <a:off x="9753" y="4724"/>
              <a:ext cx="1259" cy="1071"/>
            </a:xfrm>
            <a:custGeom>
              <a:avLst/>
              <a:gdLst>
                <a:gd name="connsiteX0" fmla="*/ 1259 w 1259"/>
                <a:gd name="connsiteY0" fmla="*/ 0 h 1071"/>
                <a:gd name="connsiteX1" fmla="*/ 0 w 1259"/>
                <a:gd name="connsiteY1" fmla="*/ 1071 h 1071"/>
              </a:gdLst>
              <a:ahLst/>
              <a:cxnLst>
                <a:cxn ang="0">
                  <a:pos x="connsiteX0" y="connsiteY0"/>
                </a:cxn>
                <a:cxn ang="0">
                  <a:pos x="connsiteX1" y="connsiteY1"/>
                </a:cxn>
              </a:cxnLst>
              <a:rect l="l" t="t" r="r" b="b"/>
              <a:pathLst>
                <a:path w="1259" h="1071">
                  <a:moveTo>
                    <a:pt x="1259" y="0"/>
                  </a:moveTo>
                  <a:cubicBezTo>
                    <a:pt x="1034" y="360"/>
                    <a:pt x="527" y="896"/>
                    <a:pt x="0" y="1071"/>
                  </a:cubicBezTo>
                </a:path>
              </a:pathLst>
            </a:custGeom>
            <a:noFill/>
            <a:ln w="31750">
              <a:solidFill>
                <a:schemeClr val="bg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Lora" charset="0"/>
              </a:endParaRPr>
            </a:p>
          </p:txBody>
        </p:sp>
        <p:sp>
          <p:nvSpPr>
            <p:cNvPr id="352" name="任意多边形 351"/>
            <p:cNvSpPr/>
            <p:nvPr>
              <p:custDataLst>
                <p:tags r:id="rId55"/>
              </p:custDataLst>
            </p:nvPr>
          </p:nvSpPr>
          <p:spPr>
            <a:xfrm rot="600000">
              <a:off x="6407" y="6204"/>
              <a:ext cx="3137" cy="1583"/>
            </a:xfrm>
            <a:custGeom>
              <a:avLst/>
              <a:gdLst>
                <a:gd name="connsiteX0" fmla="*/ 3137 w 3137"/>
                <a:gd name="connsiteY0" fmla="*/ 0 h 1583"/>
                <a:gd name="connsiteX1" fmla="*/ 0 w 3137"/>
                <a:gd name="connsiteY1" fmla="*/ 1583 h 1583"/>
              </a:gdLst>
              <a:ahLst/>
              <a:cxnLst>
                <a:cxn ang="0">
                  <a:pos x="connsiteX0" y="connsiteY0"/>
                </a:cxn>
                <a:cxn ang="0">
                  <a:pos x="connsiteX1" y="connsiteY1"/>
                </a:cxn>
              </a:cxnLst>
              <a:rect l="l" t="t" r="r" b="b"/>
              <a:pathLst>
                <a:path w="3137" h="1583">
                  <a:moveTo>
                    <a:pt x="3137" y="0"/>
                  </a:moveTo>
                  <a:cubicBezTo>
                    <a:pt x="3120" y="-17"/>
                    <a:pt x="2186" y="1583"/>
                    <a:pt x="0" y="1583"/>
                  </a:cubicBezTo>
                </a:path>
              </a:pathLst>
            </a:custGeom>
            <a:noFill/>
            <a:ln w="31750">
              <a:solidFill>
                <a:schemeClr val="bg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Lora" charset="0"/>
              </a:endParaRPr>
            </a:p>
          </p:txBody>
        </p:sp>
      </p:grpSp>
      <p:pic>
        <p:nvPicPr>
          <p:cNvPr id="353" name="图片 352" descr="报纸折叠_newspaper-folding"/>
          <p:cNvPicPr/>
          <p:nvPr>
            <p:custDataLst>
              <p:tags r:id="rId2"/>
            </p:custDataLst>
          </p:nvPr>
        </p:nvPicPr>
        <p:blipFill>
          <a:blip r:embed="rId64">
            <a:extLst>
              <a:ext uri="{96DAC541-7B7A-43D3-8B79-37D633B846F1}">
                <asvg:svgBlip xmlns:asvg="http://schemas.microsoft.com/office/drawing/2016/SVG/main" r:embed="rId65"/>
              </a:ext>
            </a:extLst>
          </a:blip>
          <a:stretch>
            <a:fillRect/>
          </a:stretch>
        </p:blipFill>
        <p:spPr>
          <a:xfrm>
            <a:off x="3420210" y="411480"/>
            <a:ext cx="215900" cy="216000"/>
          </a:xfrm>
          <a:prstGeom prst="rect">
            <a:avLst/>
          </a:prstGeom>
        </p:spPr>
      </p:pic>
      <p:pic>
        <p:nvPicPr>
          <p:cNvPr id="354" name="图片 353" descr="按摩椅1_massage-chair-one"/>
          <p:cNvPicPr>
            <a:picLocks noChangeAspect="1"/>
          </p:cNvPicPr>
          <p:nvPr>
            <p:custDataLst>
              <p:tags r:id="rId3"/>
            </p:custDataLst>
          </p:nvPr>
        </p:nvPicPr>
        <p:blipFill>
          <a:blip r:embed="rId66">
            <a:extLst>
              <a:ext uri="{96DAC541-7B7A-43D3-8B79-37D633B846F1}">
                <asvg:svgBlip xmlns:asvg="http://schemas.microsoft.com/office/drawing/2016/SVG/main" r:embed="rId67"/>
              </a:ext>
            </a:extLst>
          </a:blip>
          <a:stretch>
            <a:fillRect/>
          </a:stretch>
        </p:blipFill>
        <p:spPr>
          <a:xfrm>
            <a:off x="3780155" y="4227830"/>
            <a:ext cx="228600" cy="228600"/>
          </a:xfrm>
          <a:prstGeom prst="rect">
            <a:avLst/>
          </a:prstGeom>
        </p:spPr>
      </p:pic>
      <p:pic>
        <p:nvPicPr>
          <p:cNvPr id="355" name="图片 354" descr="大头钉_pin"/>
          <p:cNvPicPr>
            <a:picLocks noChangeAspect="1"/>
          </p:cNvPicPr>
          <p:nvPr>
            <p:custDataLst>
              <p:tags r:id="rId4"/>
            </p:custDataLst>
          </p:nvPr>
        </p:nvPicPr>
        <p:blipFill>
          <a:blip r:embed="rId68">
            <a:extLst>
              <a:ext uri="{96DAC541-7B7A-43D3-8B79-37D633B846F1}">
                <asvg:svgBlip xmlns:asvg="http://schemas.microsoft.com/office/drawing/2016/SVG/main" r:embed="rId69"/>
              </a:ext>
            </a:extLst>
          </a:blip>
          <a:stretch>
            <a:fillRect/>
          </a:stretch>
        </p:blipFill>
        <p:spPr>
          <a:xfrm>
            <a:off x="6516370" y="1419225"/>
            <a:ext cx="228600" cy="228600"/>
          </a:xfrm>
          <a:prstGeom prst="rect">
            <a:avLst/>
          </a:prstGeom>
        </p:spPr>
      </p:pic>
      <p:pic>
        <p:nvPicPr>
          <p:cNvPr id="356" name="图片 355" descr="大雾_fog"/>
          <p:cNvPicPr>
            <a:picLocks noChangeAspect="1"/>
          </p:cNvPicPr>
          <p:nvPr>
            <p:custDataLst>
              <p:tags r:id="rId5"/>
            </p:custDataLst>
          </p:nvPr>
        </p:nvPicPr>
        <p:blipFill>
          <a:blip r:embed="rId70">
            <a:extLst>
              <a:ext uri="{96DAC541-7B7A-43D3-8B79-37D633B846F1}">
                <asvg:svgBlip xmlns:asvg="http://schemas.microsoft.com/office/drawing/2016/SVG/main" r:embed="rId71"/>
              </a:ext>
            </a:extLst>
          </a:blip>
          <a:stretch>
            <a:fillRect/>
          </a:stretch>
        </p:blipFill>
        <p:spPr>
          <a:xfrm>
            <a:off x="6187440" y="3850005"/>
            <a:ext cx="228600" cy="228600"/>
          </a:xfrm>
          <a:prstGeom prst="rect">
            <a:avLst/>
          </a:prstGeom>
        </p:spPr>
      </p:pic>
      <p:pic>
        <p:nvPicPr>
          <p:cNvPr id="357" name="图片 356" descr="大虾_shrimp"/>
          <p:cNvPicPr>
            <a:picLocks noChangeAspect="1"/>
          </p:cNvPicPr>
          <p:nvPr>
            <p:custDataLst>
              <p:tags r:id="rId6"/>
            </p:custDataLst>
          </p:nvPr>
        </p:nvPicPr>
        <p:blipFill>
          <a:blip r:embed="rId72">
            <a:extLst>
              <a:ext uri="{96DAC541-7B7A-43D3-8B79-37D633B846F1}">
                <asvg:svgBlip xmlns:asvg="http://schemas.microsoft.com/office/drawing/2016/SVG/main" r:embed="rId73"/>
              </a:ext>
            </a:extLst>
          </a:blip>
          <a:stretch>
            <a:fillRect/>
          </a:stretch>
        </p:blipFill>
        <p:spPr>
          <a:xfrm>
            <a:off x="6417945" y="4481195"/>
            <a:ext cx="228600" cy="228600"/>
          </a:xfrm>
          <a:prstGeom prst="rect">
            <a:avLst/>
          </a:prstGeom>
        </p:spPr>
      </p:pic>
      <p:pic>
        <p:nvPicPr>
          <p:cNvPr id="358" name="图片 357" descr="底部连接_s-turn-down"/>
          <p:cNvPicPr>
            <a:picLocks noChangeAspect="1"/>
          </p:cNvPicPr>
          <p:nvPr>
            <p:custDataLst>
              <p:tags r:id="rId7"/>
            </p:custDataLst>
          </p:nvPr>
        </p:nvPicPr>
        <p:blipFill>
          <a:blip r:embed="rId74">
            <a:extLst>
              <a:ext uri="{96DAC541-7B7A-43D3-8B79-37D633B846F1}">
                <asvg:svgBlip xmlns:asvg="http://schemas.microsoft.com/office/drawing/2016/SVG/main" r:embed="rId75"/>
              </a:ext>
            </a:extLst>
          </a:blip>
          <a:stretch>
            <a:fillRect/>
          </a:stretch>
        </p:blipFill>
        <p:spPr>
          <a:xfrm>
            <a:off x="2051685" y="3147695"/>
            <a:ext cx="228600" cy="228600"/>
          </a:xfrm>
          <a:prstGeom prst="rect">
            <a:avLst/>
          </a:prstGeom>
        </p:spPr>
      </p:pic>
      <p:pic>
        <p:nvPicPr>
          <p:cNvPr id="359" name="图片 358" descr="电池运行_battery-working"/>
          <p:cNvPicPr>
            <a:picLocks noChangeAspect="1"/>
          </p:cNvPicPr>
          <p:nvPr>
            <p:custDataLst>
              <p:tags r:id="rId8"/>
            </p:custDataLst>
          </p:nvPr>
        </p:nvPicPr>
        <p:blipFill>
          <a:blip r:embed="rId76">
            <a:extLst>
              <a:ext uri="{96DAC541-7B7A-43D3-8B79-37D633B846F1}">
                <asvg:svgBlip xmlns:asvg="http://schemas.microsoft.com/office/drawing/2016/SVG/main" r:embed="rId77"/>
              </a:ext>
            </a:extLst>
          </a:blip>
          <a:stretch>
            <a:fillRect/>
          </a:stretch>
        </p:blipFill>
        <p:spPr>
          <a:xfrm>
            <a:off x="3564255" y="4587875"/>
            <a:ext cx="228600" cy="228600"/>
          </a:xfrm>
          <a:prstGeom prst="rect">
            <a:avLst/>
          </a:prstGeom>
        </p:spPr>
      </p:pic>
      <p:pic>
        <p:nvPicPr>
          <p:cNvPr id="487" name="图片 486" descr="文字右对齐_align-right-one"/>
          <p:cNvPicPr>
            <a:picLocks noChangeAspect="1"/>
          </p:cNvPicPr>
          <p:nvPr>
            <p:custDataLst>
              <p:tags r:id="rId9"/>
            </p:custDataLst>
          </p:nvPr>
        </p:nvPicPr>
        <p:blipFill>
          <a:blip r:embed="rId78">
            <a:extLst>
              <a:ext uri="{96DAC541-7B7A-43D3-8B79-37D633B846F1}">
                <asvg:svgBlip xmlns:asvg="http://schemas.microsoft.com/office/drawing/2016/SVG/main" r:embed="rId79"/>
              </a:ext>
            </a:extLst>
          </a:blip>
          <a:stretch>
            <a:fillRect/>
          </a:stretch>
        </p:blipFill>
        <p:spPr>
          <a:xfrm>
            <a:off x="9271000" y="4284345"/>
            <a:ext cx="228600" cy="228600"/>
          </a:xfrm>
          <a:prstGeom prst="rect">
            <a:avLst/>
          </a:prstGeom>
        </p:spPr>
      </p:pic>
      <p:pic>
        <p:nvPicPr>
          <p:cNvPr id="360" name="图片 359" descr="底栏_bottom-bar"/>
          <p:cNvPicPr>
            <a:picLocks noChangeAspect="1"/>
          </p:cNvPicPr>
          <p:nvPr>
            <p:custDataLst>
              <p:tags r:id="rId10"/>
            </p:custDataLst>
          </p:nvPr>
        </p:nvPicPr>
        <p:blipFill>
          <a:blip r:embed="rId80">
            <a:extLst>
              <a:ext uri="{96DAC541-7B7A-43D3-8B79-37D633B846F1}">
                <asvg:svgBlip xmlns:asvg="http://schemas.microsoft.com/office/drawing/2016/SVG/main" r:embed="rId81"/>
              </a:ext>
            </a:extLst>
          </a:blip>
          <a:stretch>
            <a:fillRect/>
          </a:stretch>
        </p:blipFill>
        <p:spPr>
          <a:xfrm>
            <a:off x="2339975" y="4371975"/>
            <a:ext cx="228600" cy="228600"/>
          </a:xfrm>
          <a:prstGeom prst="rect">
            <a:avLst/>
          </a:prstGeom>
        </p:spPr>
      </p:pic>
      <p:pic>
        <p:nvPicPr>
          <p:cNvPr id="361" name="图片 360" descr="点击_click-tap-two"/>
          <p:cNvPicPr>
            <a:picLocks noChangeAspect="1"/>
          </p:cNvPicPr>
          <p:nvPr>
            <p:custDataLst>
              <p:tags r:id="rId11"/>
            </p:custDataLst>
          </p:nvPr>
        </p:nvPicPr>
        <p:blipFill>
          <a:blip r:embed="rId82">
            <a:extLst>
              <a:ext uri="{96DAC541-7B7A-43D3-8B79-37D633B846F1}">
                <asvg:svgBlip xmlns:asvg="http://schemas.microsoft.com/office/drawing/2016/SVG/main" r:embed="rId83"/>
              </a:ext>
            </a:extLst>
          </a:blip>
          <a:stretch>
            <a:fillRect/>
          </a:stretch>
        </p:blipFill>
        <p:spPr>
          <a:xfrm>
            <a:off x="5894070" y="4869815"/>
            <a:ext cx="228600" cy="228600"/>
          </a:xfrm>
          <a:prstGeom prst="rect">
            <a:avLst/>
          </a:prstGeom>
        </p:spPr>
      </p:pic>
      <p:pic>
        <p:nvPicPr>
          <p:cNvPr id="362" name="图片 361" descr="点击_click"/>
          <p:cNvPicPr>
            <a:picLocks noChangeAspect="1"/>
          </p:cNvPicPr>
          <p:nvPr>
            <p:custDataLst>
              <p:tags r:id="rId12"/>
            </p:custDataLst>
          </p:nvPr>
        </p:nvPicPr>
        <p:blipFill>
          <a:blip r:embed="rId84">
            <a:extLst>
              <a:ext uri="{96DAC541-7B7A-43D3-8B79-37D633B846F1}">
                <asvg:svgBlip xmlns:asvg="http://schemas.microsoft.com/office/drawing/2016/SVG/main" r:embed="rId85"/>
              </a:ext>
            </a:extLst>
          </a:blip>
          <a:stretch>
            <a:fillRect/>
          </a:stretch>
        </p:blipFill>
        <p:spPr>
          <a:xfrm>
            <a:off x="6876415" y="4929505"/>
            <a:ext cx="294005" cy="294005"/>
          </a:xfrm>
          <a:prstGeom prst="rect">
            <a:avLst/>
          </a:prstGeom>
        </p:spPr>
      </p:pic>
      <p:pic>
        <p:nvPicPr>
          <p:cNvPr id="363" name="图片 362" descr="订单_order"/>
          <p:cNvPicPr>
            <a:picLocks noChangeAspect="1"/>
          </p:cNvPicPr>
          <p:nvPr>
            <p:custDataLst>
              <p:tags r:id="rId13"/>
            </p:custDataLst>
          </p:nvPr>
        </p:nvPicPr>
        <p:blipFill>
          <a:blip r:embed="rId86">
            <a:extLst>
              <a:ext uri="{96DAC541-7B7A-43D3-8B79-37D633B846F1}">
                <asvg:svgBlip xmlns:asvg="http://schemas.microsoft.com/office/drawing/2016/SVG/main" r:embed="rId87"/>
              </a:ext>
            </a:extLst>
          </a:blip>
          <a:stretch>
            <a:fillRect/>
          </a:stretch>
        </p:blipFill>
        <p:spPr>
          <a:xfrm>
            <a:off x="2771775" y="4914900"/>
            <a:ext cx="228600" cy="228600"/>
          </a:xfrm>
          <a:prstGeom prst="rect">
            <a:avLst/>
          </a:prstGeom>
        </p:spPr>
      </p:pic>
      <p:pic>
        <p:nvPicPr>
          <p:cNvPr id="425" name="图片 424" descr="飞行巡航_in-flight"/>
          <p:cNvPicPr>
            <a:picLocks noChangeAspect="1"/>
          </p:cNvPicPr>
          <p:nvPr>
            <p:custDataLst>
              <p:tags r:id="rId14"/>
            </p:custDataLst>
          </p:nvPr>
        </p:nvPicPr>
        <p:blipFill>
          <a:blip r:embed="rId88">
            <a:extLst>
              <a:ext uri="{96DAC541-7B7A-43D3-8B79-37D633B846F1}">
                <asvg:svgBlip xmlns:asvg="http://schemas.microsoft.com/office/drawing/2016/SVG/main" r:embed="rId89"/>
              </a:ext>
            </a:extLst>
          </a:blip>
          <a:stretch>
            <a:fillRect/>
          </a:stretch>
        </p:blipFill>
        <p:spPr>
          <a:xfrm>
            <a:off x="5999480" y="411480"/>
            <a:ext cx="372745" cy="372745"/>
          </a:xfrm>
          <a:prstGeom prst="rect">
            <a:avLst/>
          </a:prstGeom>
        </p:spPr>
      </p:pic>
      <p:pic>
        <p:nvPicPr>
          <p:cNvPr id="427" name="图片 426" descr="工业油漆_oil-industry"/>
          <p:cNvPicPr>
            <a:picLocks noChangeAspect="1"/>
          </p:cNvPicPr>
          <p:nvPr>
            <p:custDataLst>
              <p:tags r:id="rId15"/>
            </p:custDataLst>
          </p:nvPr>
        </p:nvPicPr>
        <p:blipFill>
          <a:blip r:embed="rId90">
            <a:extLst>
              <a:ext uri="{96DAC541-7B7A-43D3-8B79-37D633B846F1}">
                <asvg:svgBlip xmlns:asvg="http://schemas.microsoft.com/office/drawing/2016/SVG/main" r:embed="rId91"/>
              </a:ext>
            </a:extLst>
          </a:blip>
          <a:stretch>
            <a:fillRect/>
          </a:stretch>
        </p:blipFill>
        <p:spPr>
          <a:xfrm>
            <a:off x="1764030" y="4869815"/>
            <a:ext cx="228600" cy="228600"/>
          </a:xfrm>
          <a:prstGeom prst="rect">
            <a:avLst/>
          </a:prstGeom>
        </p:spPr>
      </p:pic>
      <p:pic>
        <p:nvPicPr>
          <p:cNvPr id="364" name="图片 363" descr="本地_local-two"/>
          <p:cNvPicPr/>
          <p:nvPr>
            <p:custDataLst>
              <p:tags r:id="rId16"/>
            </p:custDataLst>
          </p:nvPr>
        </p:nvPicPr>
        <p:blipFill>
          <a:blip r:embed="rId92">
            <a:extLst>
              <a:ext uri="{96DAC541-7B7A-43D3-8B79-37D633B846F1}">
                <asvg:svgBlip xmlns:asvg="http://schemas.microsoft.com/office/drawing/2016/SVG/main" r:embed="rId93"/>
              </a:ext>
            </a:extLst>
          </a:blip>
          <a:stretch>
            <a:fillRect/>
          </a:stretch>
        </p:blipFill>
        <p:spPr>
          <a:xfrm>
            <a:off x="2411830" y="326390"/>
            <a:ext cx="215900" cy="216000"/>
          </a:xfrm>
          <a:prstGeom prst="rect">
            <a:avLst/>
          </a:prstGeom>
        </p:spPr>
      </p:pic>
      <p:pic>
        <p:nvPicPr>
          <p:cNvPr id="365" name="图片 364" descr="笔记本电脑代码_code-laptop"/>
          <p:cNvPicPr/>
          <p:nvPr>
            <p:custDataLst>
              <p:tags r:id="rId17"/>
            </p:custDataLst>
          </p:nvPr>
        </p:nvPicPr>
        <p:blipFill>
          <a:blip r:embed="rId94">
            <a:extLst>
              <a:ext uri="{96DAC541-7B7A-43D3-8B79-37D633B846F1}">
                <asvg:svgBlip xmlns:asvg="http://schemas.microsoft.com/office/drawing/2016/SVG/main" r:embed="rId95"/>
              </a:ext>
            </a:extLst>
          </a:blip>
          <a:stretch>
            <a:fillRect/>
          </a:stretch>
        </p:blipFill>
        <p:spPr>
          <a:xfrm>
            <a:off x="1776830" y="195580"/>
            <a:ext cx="215900" cy="216000"/>
          </a:xfrm>
          <a:prstGeom prst="rect">
            <a:avLst/>
          </a:prstGeom>
        </p:spPr>
      </p:pic>
      <p:pic>
        <p:nvPicPr>
          <p:cNvPr id="366" name="图片 365" descr="大雨_heavy-rain"/>
          <p:cNvPicPr>
            <a:picLocks noChangeAspect="1"/>
          </p:cNvPicPr>
          <p:nvPr>
            <p:custDataLst>
              <p:tags r:id="rId18"/>
            </p:custDataLst>
          </p:nvPr>
        </p:nvPicPr>
        <p:blipFill>
          <a:blip r:embed="rId96">
            <a:extLst>
              <a:ext uri="{96DAC541-7B7A-43D3-8B79-37D633B846F1}">
                <asvg:svgBlip xmlns:asvg="http://schemas.microsoft.com/office/drawing/2016/SVG/main" r:embed="rId97"/>
              </a:ext>
            </a:extLst>
          </a:blip>
          <a:stretch>
            <a:fillRect/>
          </a:stretch>
        </p:blipFill>
        <p:spPr>
          <a:xfrm>
            <a:off x="1823720" y="915670"/>
            <a:ext cx="228600" cy="228600"/>
          </a:xfrm>
          <a:prstGeom prst="rect">
            <a:avLst/>
          </a:prstGeom>
        </p:spPr>
      </p:pic>
      <p:pic>
        <p:nvPicPr>
          <p:cNvPr id="537" name="图片 536" descr="女孩_girl"/>
          <p:cNvPicPr>
            <a:picLocks noChangeAspect="1"/>
          </p:cNvPicPr>
          <p:nvPr>
            <p:custDataLst>
              <p:tags r:id="rId19"/>
            </p:custDataLst>
          </p:nvPr>
        </p:nvPicPr>
        <p:blipFill>
          <a:blip r:embed="rId98">
            <a:extLst>
              <a:ext uri="{96DAC541-7B7A-43D3-8B79-37D633B846F1}">
                <asvg:svgBlip xmlns:asvg="http://schemas.microsoft.com/office/drawing/2016/SVG/main" r:embed="rId99"/>
              </a:ext>
            </a:extLst>
          </a:blip>
          <a:stretch>
            <a:fillRect/>
          </a:stretch>
        </p:blipFill>
        <p:spPr>
          <a:xfrm>
            <a:off x="6659880" y="292100"/>
            <a:ext cx="228600" cy="228600"/>
          </a:xfrm>
          <a:prstGeom prst="rect">
            <a:avLst/>
          </a:prstGeom>
        </p:spPr>
      </p:pic>
      <p:sp>
        <p:nvSpPr>
          <p:cNvPr id="367" name="加号 366"/>
          <p:cNvSpPr/>
          <p:nvPr>
            <p:custDataLst>
              <p:tags r:id="rId20"/>
            </p:custDataLst>
          </p:nvPr>
        </p:nvSpPr>
        <p:spPr>
          <a:xfrm>
            <a:off x="1835785" y="1564005"/>
            <a:ext cx="157480" cy="179070"/>
          </a:xfrm>
          <a:prstGeom prst="mathPlu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Lora" charset="0"/>
            </a:endParaRPr>
          </a:p>
        </p:txBody>
      </p:sp>
      <p:sp>
        <p:nvSpPr>
          <p:cNvPr id="368" name="加号 367"/>
          <p:cNvSpPr/>
          <p:nvPr>
            <p:custDataLst>
              <p:tags r:id="rId21"/>
            </p:custDataLst>
          </p:nvPr>
        </p:nvSpPr>
        <p:spPr>
          <a:xfrm>
            <a:off x="2724150" y="375920"/>
            <a:ext cx="157480" cy="179070"/>
          </a:xfrm>
          <a:prstGeom prst="mathPlu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Lora" charset="0"/>
            </a:endParaRPr>
          </a:p>
        </p:txBody>
      </p:sp>
      <p:sp>
        <p:nvSpPr>
          <p:cNvPr id="369" name="加号 368"/>
          <p:cNvSpPr/>
          <p:nvPr>
            <p:custDataLst>
              <p:tags r:id="rId22"/>
            </p:custDataLst>
          </p:nvPr>
        </p:nvSpPr>
        <p:spPr>
          <a:xfrm>
            <a:off x="6372225" y="2512060"/>
            <a:ext cx="157480" cy="179070"/>
          </a:xfrm>
          <a:prstGeom prst="mathPlu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Lora" charset="0"/>
            </a:endParaRPr>
          </a:p>
        </p:txBody>
      </p:sp>
      <p:sp>
        <p:nvSpPr>
          <p:cNvPr id="370" name="加号 369"/>
          <p:cNvSpPr/>
          <p:nvPr>
            <p:custDataLst>
              <p:tags r:id="rId23"/>
            </p:custDataLst>
          </p:nvPr>
        </p:nvSpPr>
        <p:spPr>
          <a:xfrm>
            <a:off x="2470150" y="3147695"/>
            <a:ext cx="157480" cy="179070"/>
          </a:xfrm>
          <a:prstGeom prst="mathPlu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Lora" charset="0"/>
            </a:endParaRPr>
          </a:p>
        </p:txBody>
      </p:sp>
      <p:sp>
        <p:nvSpPr>
          <p:cNvPr id="371" name="加号 370"/>
          <p:cNvSpPr/>
          <p:nvPr>
            <p:custDataLst>
              <p:tags r:id="rId24"/>
            </p:custDataLst>
          </p:nvPr>
        </p:nvSpPr>
        <p:spPr>
          <a:xfrm>
            <a:off x="2052320" y="2813050"/>
            <a:ext cx="157480" cy="179070"/>
          </a:xfrm>
          <a:prstGeom prst="mathPlu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Lora" charset="0"/>
            </a:endParaRPr>
          </a:p>
        </p:txBody>
      </p:sp>
      <p:sp>
        <p:nvSpPr>
          <p:cNvPr id="372" name="加号 371"/>
          <p:cNvSpPr/>
          <p:nvPr>
            <p:custDataLst>
              <p:tags r:id="rId25"/>
            </p:custDataLst>
          </p:nvPr>
        </p:nvSpPr>
        <p:spPr>
          <a:xfrm>
            <a:off x="2066925" y="3723640"/>
            <a:ext cx="157480" cy="179070"/>
          </a:xfrm>
          <a:prstGeom prst="mathPlu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Lora" charset="0"/>
            </a:endParaRPr>
          </a:p>
        </p:txBody>
      </p:sp>
      <p:sp>
        <p:nvSpPr>
          <p:cNvPr id="373" name="加号 372"/>
          <p:cNvSpPr/>
          <p:nvPr>
            <p:custDataLst>
              <p:tags r:id="rId26"/>
            </p:custDataLst>
          </p:nvPr>
        </p:nvSpPr>
        <p:spPr>
          <a:xfrm>
            <a:off x="2700020" y="4531360"/>
            <a:ext cx="157480" cy="179070"/>
          </a:xfrm>
          <a:prstGeom prst="mathPlu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Lora" charset="0"/>
            </a:endParaRPr>
          </a:p>
        </p:txBody>
      </p:sp>
      <p:sp>
        <p:nvSpPr>
          <p:cNvPr id="374" name="加号 373"/>
          <p:cNvSpPr/>
          <p:nvPr>
            <p:custDataLst>
              <p:tags r:id="rId27"/>
            </p:custDataLst>
          </p:nvPr>
        </p:nvSpPr>
        <p:spPr>
          <a:xfrm>
            <a:off x="5868035" y="3651885"/>
            <a:ext cx="157480" cy="179070"/>
          </a:xfrm>
          <a:prstGeom prst="mathPlu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Lora" charset="0"/>
            </a:endParaRPr>
          </a:p>
        </p:txBody>
      </p:sp>
      <p:sp>
        <p:nvSpPr>
          <p:cNvPr id="375" name="加号 374"/>
          <p:cNvSpPr/>
          <p:nvPr>
            <p:custDataLst>
              <p:tags r:id="rId28"/>
            </p:custDataLst>
          </p:nvPr>
        </p:nvSpPr>
        <p:spPr>
          <a:xfrm>
            <a:off x="3632200" y="843280"/>
            <a:ext cx="157480" cy="179070"/>
          </a:xfrm>
          <a:prstGeom prst="mathPlu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Lora" charset="0"/>
            </a:endParaRPr>
          </a:p>
        </p:txBody>
      </p:sp>
      <p:sp>
        <p:nvSpPr>
          <p:cNvPr id="376" name="加号 375"/>
          <p:cNvSpPr/>
          <p:nvPr>
            <p:custDataLst>
              <p:tags r:id="rId29"/>
            </p:custDataLst>
          </p:nvPr>
        </p:nvSpPr>
        <p:spPr>
          <a:xfrm>
            <a:off x="3923665" y="699770"/>
            <a:ext cx="157480" cy="179070"/>
          </a:xfrm>
          <a:prstGeom prst="mathPlu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Lora" charset="0"/>
            </a:endParaRPr>
          </a:p>
        </p:txBody>
      </p:sp>
      <p:sp>
        <p:nvSpPr>
          <p:cNvPr id="377" name="加号 376"/>
          <p:cNvSpPr/>
          <p:nvPr>
            <p:custDataLst>
              <p:tags r:id="rId30"/>
            </p:custDataLst>
          </p:nvPr>
        </p:nvSpPr>
        <p:spPr>
          <a:xfrm>
            <a:off x="3707765" y="363220"/>
            <a:ext cx="157480" cy="179070"/>
          </a:xfrm>
          <a:prstGeom prst="mathPlu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Lora" charset="0"/>
            </a:endParaRPr>
          </a:p>
        </p:txBody>
      </p:sp>
      <p:sp>
        <p:nvSpPr>
          <p:cNvPr id="378" name="加号 377"/>
          <p:cNvSpPr/>
          <p:nvPr>
            <p:custDataLst>
              <p:tags r:id="rId31"/>
            </p:custDataLst>
          </p:nvPr>
        </p:nvSpPr>
        <p:spPr>
          <a:xfrm>
            <a:off x="1691640" y="4352290"/>
            <a:ext cx="157480" cy="179070"/>
          </a:xfrm>
          <a:prstGeom prst="mathPlu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Lora" charset="0"/>
            </a:endParaRPr>
          </a:p>
        </p:txBody>
      </p:sp>
      <p:sp>
        <p:nvSpPr>
          <p:cNvPr id="379" name="加号 378"/>
          <p:cNvSpPr/>
          <p:nvPr>
            <p:custDataLst>
              <p:tags r:id="rId32"/>
            </p:custDataLst>
          </p:nvPr>
        </p:nvSpPr>
        <p:spPr>
          <a:xfrm>
            <a:off x="1909445" y="2067560"/>
            <a:ext cx="157480" cy="179070"/>
          </a:xfrm>
          <a:prstGeom prst="mathPlu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Lora" charset="0"/>
            </a:endParaRPr>
          </a:p>
        </p:txBody>
      </p:sp>
      <p:sp>
        <p:nvSpPr>
          <p:cNvPr id="380" name="加号 379"/>
          <p:cNvSpPr/>
          <p:nvPr>
            <p:custDataLst>
              <p:tags r:id="rId33"/>
            </p:custDataLst>
          </p:nvPr>
        </p:nvSpPr>
        <p:spPr>
          <a:xfrm>
            <a:off x="2280285" y="843280"/>
            <a:ext cx="157480" cy="179070"/>
          </a:xfrm>
          <a:prstGeom prst="mathPlu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Lora" charset="0"/>
            </a:endParaRPr>
          </a:p>
        </p:txBody>
      </p:sp>
      <p:sp>
        <p:nvSpPr>
          <p:cNvPr id="381" name="加号 380"/>
          <p:cNvSpPr/>
          <p:nvPr>
            <p:custDataLst>
              <p:tags r:id="rId34"/>
            </p:custDataLst>
          </p:nvPr>
        </p:nvSpPr>
        <p:spPr>
          <a:xfrm>
            <a:off x="1666240" y="699770"/>
            <a:ext cx="157480" cy="179070"/>
          </a:xfrm>
          <a:prstGeom prst="mathPlu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Lora" charset="0"/>
            </a:endParaRPr>
          </a:p>
        </p:txBody>
      </p:sp>
      <p:sp>
        <p:nvSpPr>
          <p:cNvPr id="382" name="加号 381"/>
          <p:cNvSpPr/>
          <p:nvPr>
            <p:custDataLst>
              <p:tags r:id="rId35"/>
            </p:custDataLst>
          </p:nvPr>
        </p:nvSpPr>
        <p:spPr>
          <a:xfrm>
            <a:off x="2051685" y="520700"/>
            <a:ext cx="157480" cy="179070"/>
          </a:xfrm>
          <a:prstGeom prst="mathPlu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Lora" charset="0"/>
            </a:endParaRPr>
          </a:p>
        </p:txBody>
      </p:sp>
      <p:sp>
        <p:nvSpPr>
          <p:cNvPr id="383" name="加号 382"/>
          <p:cNvSpPr/>
          <p:nvPr>
            <p:custDataLst>
              <p:tags r:id="rId36"/>
            </p:custDataLst>
          </p:nvPr>
        </p:nvSpPr>
        <p:spPr>
          <a:xfrm>
            <a:off x="3131820" y="123190"/>
            <a:ext cx="157480" cy="179070"/>
          </a:xfrm>
          <a:prstGeom prst="mathPlu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Lora" charset="0"/>
            </a:endParaRPr>
          </a:p>
        </p:txBody>
      </p:sp>
      <p:sp>
        <p:nvSpPr>
          <p:cNvPr id="384" name="加号 383"/>
          <p:cNvSpPr/>
          <p:nvPr>
            <p:custDataLst>
              <p:tags r:id="rId37"/>
            </p:custDataLst>
          </p:nvPr>
        </p:nvSpPr>
        <p:spPr>
          <a:xfrm>
            <a:off x="6073775" y="1347470"/>
            <a:ext cx="157480" cy="179070"/>
          </a:xfrm>
          <a:prstGeom prst="mathPlu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Lora" charset="0"/>
            </a:endParaRPr>
          </a:p>
        </p:txBody>
      </p:sp>
      <p:sp>
        <p:nvSpPr>
          <p:cNvPr id="385" name="加号 384"/>
          <p:cNvSpPr/>
          <p:nvPr>
            <p:custDataLst>
              <p:tags r:id="rId38"/>
            </p:custDataLst>
          </p:nvPr>
        </p:nvSpPr>
        <p:spPr>
          <a:xfrm>
            <a:off x="6300470" y="1707515"/>
            <a:ext cx="157480" cy="179070"/>
          </a:xfrm>
          <a:prstGeom prst="mathPlu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Lora" charset="0"/>
            </a:endParaRPr>
          </a:p>
        </p:txBody>
      </p:sp>
      <p:sp>
        <p:nvSpPr>
          <p:cNvPr id="386" name="加号 385"/>
          <p:cNvSpPr/>
          <p:nvPr>
            <p:custDataLst>
              <p:tags r:id="rId39"/>
            </p:custDataLst>
          </p:nvPr>
        </p:nvSpPr>
        <p:spPr>
          <a:xfrm flipH="1">
            <a:off x="7069455" y="1564005"/>
            <a:ext cx="157480" cy="179070"/>
          </a:xfrm>
          <a:prstGeom prst="mathPlu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Lora" charset="0"/>
            </a:endParaRPr>
          </a:p>
        </p:txBody>
      </p:sp>
      <p:sp>
        <p:nvSpPr>
          <p:cNvPr id="387" name="加号 386"/>
          <p:cNvSpPr/>
          <p:nvPr>
            <p:custDataLst>
              <p:tags r:id="rId40"/>
            </p:custDataLst>
          </p:nvPr>
        </p:nvSpPr>
        <p:spPr>
          <a:xfrm flipH="1">
            <a:off x="6029960" y="4443730"/>
            <a:ext cx="157480" cy="179070"/>
          </a:xfrm>
          <a:prstGeom prst="mathPlu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Lora" charset="0"/>
            </a:endParaRPr>
          </a:p>
        </p:txBody>
      </p:sp>
      <p:sp>
        <p:nvSpPr>
          <p:cNvPr id="388" name="加号 387"/>
          <p:cNvSpPr/>
          <p:nvPr>
            <p:custDataLst>
              <p:tags r:id="rId41"/>
            </p:custDataLst>
          </p:nvPr>
        </p:nvSpPr>
        <p:spPr>
          <a:xfrm flipH="1">
            <a:off x="6995795" y="2067560"/>
            <a:ext cx="157480" cy="179070"/>
          </a:xfrm>
          <a:prstGeom prst="mathPlu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Lora" charset="0"/>
            </a:endParaRPr>
          </a:p>
        </p:txBody>
      </p:sp>
      <p:sp>
        <p:nvSpPr>
          <p:cNvPr id="389" name="加号 388"/>
          <p:cNvSpPr/>
          <p:nvPr>
            <p:custDataLst>
              <p:tags r:id="rId42"/>
            </p:custDataLst>
          </p:nvPr>
        </p:nvSpPr>
        <p:spPr>
          <a:xfrm flipH="1">
            <a:off x="6624955" y="843280"/>
            <a:ext cx="157480" cy="179070"/>
          </a:xfrm>
          <a:prstGeom prst="mathPlu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Lora" charset="0"/>
            </a:endParaRPr>
          </a:p>
        </p:txBody>
      </p:sp>
      <p:sp>
        <p:nvSpPr>
          <p:cNvPr id="390" name="加号 389"/>
          <p:cNvSpPr/>
          <p:nvPr>
            <p:custDataLst>
              <p:tags r:id="rId43"/>
            </p:custDataLst>
          </p:nvPr>
        </p:nvSpPr>
        <p:spPr>
          <a:xfrm flipH="1">
            <a:off x="7239000" y="699770"/>
            <a:ext cx="157480" cy="179070"/>
          </a:xfrm>
          <a:prstGeom prst="mathPlu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Lora" charset="0"/>
            </a:endParaRPr>
          </a:p>
        </p:txBody>
      </p:sp>
      <p:sp>
        <p:nvSpPr>
          <p:cNvPr id="391" name="加号 390"/>
          <p:cNvSpPr/>
          <p:nvPr>
            <p:custDataLst>
              <p:tags r:id="rId44"/>
            </p:custDataLst>
          </p:nvPr>
        </p:nvSpPr>
        <p:spPr>
          <a:xfrm flipH="1">
            <a:off x="7020560" y="123190"/>
            <a:ext cx="157480" cy="179070"/>
          </a:xfrm>
          <a:prstGeom prst="mathPlu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Lora" charset="0"/>
            </a:endParaRPr>
          </a:p>
        </p:txBody>
      </p:sp>
      <p:sp>
        <p:nvSpPr>
          <p:cNvPr id="392" name="加号 391"/>
          <p:cNvSpPr/>
          <p:nvPr>
            <p:custDataLst>
              <p:tags r:id="rId45"/>
            </p:custDataLst>
          </p:nvPr>
        </p:nvSpPr>
        <p:spPr>
          <a:xfrm flipH="1">
            <a:off x="5773420" y="123190"/>
            <a:ext cx="157480" cy="179070"/>
          </a:xfrm>
          <a:prstGeom prst="mathPlu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Lora" charset="0"/>
            </a:endParaRPr>
          </a:p>
        </p:txBody>
      </p:sp>
      <p:sp>
        <p:nvSpPr>
          <p:cNvPr id="393" name="加号 392"/>
          <p:cNvSpPr/>
          <p:nvPr>
            <p:custDataLst>
              <p:tags r:id="rId46"/>
            </p:custDataLst>
          </p:nvPr>
        </p:nvSpPr>
        <p:spPr>
          <a:xfrm>
            <a:off x="6708775" y="4799330"/>
            <a:ext cx="157480" cy="179070"/>
          </a:xfrm>
          <a:prstGeom prst="mathPlu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Lora" charset="0"/>
            </a:endParaRPr>
          </a:p>
        </p:txBody>
      </p:sp>
      <p:sp>
        <p:nvSpPr>
          <p:cNvPr id="394" name="加号 393"/>
          <p:cNvSpPr/>
          <p:nvPr>
            <p:custDataLst>
              <p:tags r:id="rId47"/>
            </p:custDataLst>
          </p:nvPr>
        </p:nvSpPr>
        <p:spPr>
          <a:xfrm>
            <a:off x="6782435" y="5302885"/>
            <a:ext cx="157480" cy="179070"/>
          </a:xfrm>
          <a:prstGeom prst="mathPlu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Lora" charset="0"/>
            </a:endParaRPr>
          </a:p>
        </p:txBody>
      </p:sp>
      <p:sp>
        <p:nvSpPr>
          <p:cNvPr id="395" name="加号 394"/>
          <p:cNvSpPr/>
          <p:nvPr>
            <p:custDataLst>
              <p:tags r:id="rId48"/>
            </p:custDataLst>
          </p:nvPr>
        </p:nvSpPr>
        <p:spPr>
          <a:xfrm>
            <a:off x="6995795" y="4421505"/>
            <a:ext cx="157480" cy="179070"/>
          </a:xfrm>
          <a:prstGeom prst="mathPlu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Lora" charset="0"/>
            </a:endParaRPr>
          </a:p>
        </p:txBody>
      </p:sp>
      <p:sp>
        <p:nvSpPr>
          <p:cNvPr id="396" name="加号 395"/>
          <p:cNvSpPr/>
          <p:nvPr>
            <p:custDataLst>
              <p:tags r:id="rId49"/>
            </p:custDataLst>
          </p:nvPr>
        </p:nvSpPr>
        <p:spPr>
          <a:xfrm>
            <a:off x="6924675" y="3756025"/>
            <a:ext cx="157480" cy="179070"/>
          </a:xfrm>
          <a:prstGeom prst="mathPlu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Lora" charset="0"/>
            </a:endParaRPr>
          </a:p>
        </p:txBody>
      </p:sp>
      <p:pic>
        <p:nvPicPr>
          <p:cNvPr id="400" name="图片 399" descr="—Pngtree—earth day blue flat earth_5446406"/>
          <p:cNvPicPr>
            <a:picLocks noChangeAspect="1"/>
          </p:cNvPicPr>
          <p:nvPr>
            <p:custDataLst>
              <p:tags r:id="rId50"/>
            </p:custDataLst>
          </p:nvPr>
        </p:nvPicPr>
        <p:blipFill>
          <a:blip r:embed="rId100"/>
          <a:srcRect l="13593" t="3802" r="10802" b="30407"/>
          <a:stretch>
            <a:fillRect/>
          </a:stretch>
        </p:blipFill>
        <p:spPr>
          <a:xfrm>
            <a:off x="2857500" y="518795"/>
            <a:ext cx="1060450" cy="92329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checkerboard(across)">
                                      <p:cBhvr>
                                        <p:cTn id="7" dur="500"/>
                                        <p:tgtEl>
                                          <p:spTgt spid="11"/>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1000"/>
                                        <p:tgtEl>
                                          <p:spTgt spid="10"/>
                                        </p:tgtEl>
                                      </p:cBhvr>
                                    </p:animEffect>
                                    <p:anim calcmode="lin" valueType="num">
                                      <p:cBhvr>
                                        <p:cTn id="12" dur="1000" fill="hold"/>
                                        <p:tgtEl>
                                          <p:spTgt spid="10"/>
                                        </p:tgtEl>
                                        <p:attrNameLst>
                                          <p:attrName>ppt_x</p:attrName>
                                        </p:attrNameLst>
                                      </p:cBhvr>
                                      <p:tavLst>
                                        <p:tav tm="0">
                                          <p:val>
                                            <p:strVal val="#ppt_x"/>
                                          </p:val>
                                        </p:tav>
                                        <p:tav tm="100000">
                                          <p:val>
                                            <p:strVal val="#ppt_x"/>
                                          </p:val>
                                        </p:tav>
                                      </p:tavLst>
                                    </p:anim>
                                    <p:anim calcmode="lin" valueType="num">
                                      <p:cBhvr>
                                        <p:cTn id="13"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Title 1"/>
          <p:cNvSpPr txBox="1"/>
          <p:nvPr/>
        </p:nvSpPr>
        <p:spPr>
          <a:xfrm>
            <a:off x="611505" y="175895"/>
            <a:ext cx="7321550" cy="379730"/>
          </a:xfrm>
          <a:prstGeom prst="rect">
            <a:avLst/>
          </a:prstGeom>
        </p:spPr>
        <p:txBody>
          <a:bodyPr lIns="0" rIns="0" anchor="t">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vi-VN" altLang="en-GB" sz="2000">
                <a:solidFill>
                  <a:schemeClr val="tx1">
                    <a:lumMod val="75000"/>
                    <a:lumOff val="25000"/>
                  </a:schemeClr>
                </a:solidFill>
                <a:latin typeface="Lora"/>
                <a:ea typeface="Lora"/>
                <a:cs typeface="Lora" charset="0"/>
              </a:rPr>
              <a:t>Biểu đồ phân bố độ dài tin </a:t>
            </a:r>
          </a:p>
        </p:txBody>
      </p:sp>
      <p:pic>
        <p:nvPicPr>
          <p:cNvPr id="5" name="Picture 5" descr="A graph with purple lines&#10;&#10;Description automatically generated"/>
          <p:cNvPicPr>
            <a:picLocks noChangeAspect="1"/>
          </p:cNvPicPr>
          <p:nvPr/>
        </p:nvPicPr>
        <p:blipFill>
          <a:blip r:embed="rId4"/>
          <a:stretch>
            <a:fillRect/>
          </a:stretch>
        </p:blipFill>
        <p:spPr>
          <a:xfrm>
            <a:off x="1600200" y="627380"/>
            <a:ext cx="5943600" cy="371475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Title 1"/>
          <p:cNvSpPr txBox="1"/>
          <p:nvPr/>
        </p:nvSpPr>
        <p:spPr>
          <a:xfrm>
            <a:off x="611505" y="175895"/>
            <a:ext cx="3960495" cy="379730"/>
          </a:xfrm>
          <a:prstGeom prst="rect">
            <a:avLst/>
          </a:prstGeom>
        </p:spPr>
        <p:txBody>
          <a:bodyPr lIns="0" rIns="0" anchor="t">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vi-VN" altLang="en-GB" sz="2400">
                <a:solidFill>
                  <a:schemeClr val="tx1">
                    <a:lumMod val="75000"/>
                    <a:lumOff val="25000"/>
                  </a:schemeClr>
                </a:solidFill>
                <a:latin typeface="+mj-lt"/>
                <a:ea typeface="Lora"/>
                <a:cs typeface="Lora" charset="0"/>
              </a:rPr>
              <a:t>Biểu đồ phân bố độ dài tin (tt)</a:t>
            </a:r>
          </a:p>
          <a:p>
            <a:pPr algn="l"/>
            <a:endParaRPr lang="vi-VN" altLang="en-GB" sz="2400">
              <a:solidFill>
                <a:schemeClr val="tx1">
                  <a:lumMod val="75000"/>
                  <a:lumOff val="25000"/>
                </a:schemeClr>
              </a:solidFill>
              <a:latin typeface="+mj-lt"/>
              <a:ea typeface="Lora"/>
              <a:cs typeface="Lora" charset="0"/>
            </a:endParaRPr>
          </a:p>
        </p:txBody>
      </p:sp>
      <p:sp>
        <p:nvSpPr>
          <p:cNvPr id="2" name="Text Box 1"/>
          <p:cNvSpPr txBox="1"/>
          <p:nvPr/>
        </p:nvSpPr>
        <p:spPr>
          <a:xfrm>
            <a:off x="773578" y="699542"/>
            <a:ext cx="7611297" cy="4196055"/>
          </a:xfrm>
          <a:prstGeom prst="rect">
            <a:avLst/>
          </a:prstGeom>
        </p:spPr>
        <p:txBody>
          <a:bodyPr>
            <a:noAutofit/>
          </a:bodyPr>
          <a:lstStyle/>
          <a:p>
            <a:pPr defTabSz="266700">
              <a:lnSpc>
                <a:spcPct val="107000"/>
              </a:lnSpc>
            </a:pPr>
            <a:r>
              <a:rPr lang="en-US" altLang="zh-CN" b="1">
                <a:latin typeface="Times New Roman" panose="02020603050405020304"/>
                <a:ea typeface="Times New Roman" panose="02020603050405020304"/>
              </a:rPr>
              <a:t>1. Phân bố lệch phải (Right-Skewed Distribution)</a:t>
            </a:r>
            <a:r>
              <a:rPr lang="en-US" altLang="zh-CN">
                <a:latin typeface="Times New Roman" panose="02020603050405020304"/>
                <a:ea typeface="Times New Roman" panose="02020603050405020304"/>
              </a:rPr>
              <a:t>:</a:t>
            </a:r>
          </a:p>
          <a:p>
            <a:pPr defTabSz="266700">
              <a:lnSpc>
                <a:spcPct val="107000"/>
              </a:lnSpc>
            </a:pPr>
            <a:r>
              <a:rPr lang="en-US" altLang="zh-CN">
                <a:latin typeface="Courier New" panose="02070309020205020404"/>
                <a:ea typeface="Times New Roman" panose="02020603050405020304"/>
              </a:rPr>
              <a:t>o </a:t>
            </a:r>
            <a:r>
              <a:rPr lang="en-US" altLang="zh-CN">
                <a:latin typeface="Times New Roman" panose="02020603050405020304"/>
                <a:ea typeface="Times New Roman" panose="02020603050405020304"/>
              </a:rPr>
              <a:t>Hầu hết các email có độ dài ngắn, tập trung nhiều ở khoảng </a:t>
            </a:r>
            <a:r>
              <a:rPr lang="en-US" altLang="zh-CN" b="1">
                <a:latin typeface="Times New Roman" panose="02020603050405020304"/>
                <a:ea typeface="Times New Roman" panose="02020603050405020304"/>
              </a:rPr>
              <a:t>0 - 200 ký tự</a:t>
            </a:r>
            <a:r>
              <a:rPr lang="en-US" altLang="zh-CN">
                <a:latin typeface="Times New Roman" panose="02020603050405020304"/>
                <a:ea typeface="Times New Roman" panose="02020603050405020304"/>
              </a:rPr>
              <a:t>.</a:t>
            </a:r>
          </a:p>
          <a:p>
            <a:pPr defTabSz="266700">
              <a:lnSpc>
                <a:spcPct val="107000"/>
              </a:lnSpc>
            </a:pPr>
            <a:r>
              <a:rPr lang="en-US" altLang="zh-CN">
                <a:latin typeface="Courier New" panose="02070309020205020404"/>
                <a:ea typeface="Times New Roman" panose="02020603050405020304"/>
              </a:rPr>
              <a:t>o </a:t>
            </a:r>
            <a:r>
              <a:rPr lang="en-US" altLang="zh-CN">
                <a:latin typeface="Times New Roman" panose="02020603050405020304"/>
                <a:ea typeface="Times New Roman" panose="02020603050405020304"/>
              </a:rPr>
              <a:t>Một số ít email có độ dài vượt </a:t>
            </a:r>
            <a:r>
              <a:rPr lang="en-US" altLang="zh-CN" b="1">
                <a:latin typeface="Times New Roman" panose="02020603050405020304"/>
                <a:ea typeface="Times New Roman" panose="02020603050405020304"/>
              </a:rPr>
              <a:t>200 ký tự</a:t>
            </a:r>
            <a:r>
              <a:rPr lang="en-US" altLang="zh-CN">
                <a:latin typeface="Times New Roman" panose="02020603050405020304"/>
                <a:ea typeface="Times New Roman" panose="02020603050405020304"/>
              </a:rPr>
              <a:t>, và rất hiếm email có độ dài trên </a:t>
            </a:r>
          </a:p>
          <a:p>
            <a:pPr defTabSz="266700">
              <a:lnSpc>
                <a:spcPct val="107000"/>
              </a:lnSpc>
            </a:pPr>
            <a:r>
              <a:rPr lang="en-US" altLang="zh-CN" b="1">
                <a:latin typeface="Times New Roman" panose="02020603050405020304"/>
                <a:ea typeface="Times New Roman" panose="02020603050405020304"/>
              </a:rPr>
              <a:t>600 - 800 ký tự</a:t>
            </a:r>
            <a:r>
              <a:rPr lang="en-US" altLang="zh-CN">
                <a:latin typeface="Times New Roman" panose="02020603050405020304"/>
                <a:ea typeface="Times New Roman" panose="02020603050405020304"/>
              </a:rPr>
              <a:t>.</a:t>
            </a:r>
          </a:p>
          <a:p>
            <a:pPr defTabSz="266700">
              <a:lnSpc>
                <a:spcPct val="107000"/>
              </a:lnSpc>
            </a:pPr>
            <a:r>
              <a:rPr lang="en-US" altLang="zh-CN" b="1">
                <a:latin typeface="Times New Roman" panose="02020603050405020304"/>
                <a:ea typeface="Times New Roman" panose="02020603050405020304"/>
              </a:rPr>
              <a:t>2. Đỉnh cao nhất ở khoảng 0 - 50 ký tự</a:t>
            </a:r>
            <a:r>
              <a:rPr lang="en-US" altLang="zh-CN">
                <a:latin typeface="Times New Roman" panose="02020603050405020304"/>
                <a:ea typeface="Times New Roman" panose="02020603050405020304"/>
              </a:rPr>
              <a:t>:</a:t>
            </a:r>
          </a:p>
          <a:p>
            <a:pPr defTabSz="266700">
              <a:lnSpc>
                <a:spcPct val="107000"/>
              </a:lnSpc>
            </a:pPr>
            <a:r>
              <a:rPr lang="en-US" altLang="zh-CN">
                <a:latin typeface="Courier New" panose="02070309020205020404"/>
                <a:ea typeface="Times New Roman" panose="02020603050405020304"/>
              </a:rPr>
              <a:t>o </a:t>
            </a:r>
            <a:r>
              <a:rPr lang="en-US" altLang="zh-CN">
                <a:latin typeface="Times New Roman" panose="02020603050405020304"/>
                <a:ea typeface="Times New Roman" panose="02020603050405020304"/>
              </a:rPr>
              <a:t>Điều này cho thấy phần lớn email trong tập dữ liệu là </a:t>
            </a:r>
            <a:r>
              <a:rPr lang="en-US" altLang="zh-CN" b="1">
                <a:latin typeface="Times New Roman" panose="02020603050405020304"/>
                <a:ea typeface="Times New Roman" panose="02020603050405020304"/>
              </a:rPr>
              <a:t>ngắn gọn</a:t>
            </a:r>
            <a:r>
              <a:rPr lang="en-US" altLang="zh-CN">
                <a:latin typeface="Times New Roman" panose="02020603050405020304"/>
                <a:ea typeface="Times New Roman" panose="02020603050405020304"/>
              </a:rPr>
              <a:t>.</a:t>
            </a:r>
          </a:p>
          <a:p>
            <a:pPr defTabSz="266700">
              <a:lnSpc>
                <a:spcPct val="107000"/>
              </a:lnSpc>
            </a:pPr>
            <a:r>
              <a:rPr lang="en-US" altLang="zh-CN">
                <a:latin typeface="Courier New" panose="02070309020205020404"/>
                <a:ea typeface="Times New Roman" panose="02020603050405020304"/>
              </a:rPr>
              <a:t>o </a:t>
            </a:r>
            <a:r>
              <a:rPr lang="en-US" altLang="zh-CN">
                <a:latin typeface="Times New Roman" panose="02020603050405020304"/>
                <a:ea typeface="Times New Roman" panose="02020603050405020304"/>
              </a:rPr>
              <a:t>Những email này có thể là hội thoại thông thường (ham) hoặc tin nhắn quảng cáo ngắn.</a:t>
            </a:r>
          </a:p>
          <a:p>
            <a:pPr defTabSz="266700">
              <a:lnSpc>
                <a:spcPct val="107000"/>
              </a:lnSpc>
            </a:pPr>
            <a:r>
              <a:rPr lang="en-US" altLang="zh-CN" b="1">
                <a:latin typeface="Times New Roman" panose="02020603050405020304"/>
                <a:ea typeface="Times New Roman" panose="02020603050405020304"/>
              </a:rPr>
              <a:t>3. Hai đỉnh phụ quanh 100 - 150 ký tự và 180 - 200 ký tự</a:t>
            </a:r>
            <a:r>
              <a:rPr lang="en-US" altLang="zh-CN">
                <a:latin typeface="Times New Roman" panose="02020603050405020304"/>
                <a:ea typeface="Times New Roman" panose="02020603050405020304"/>
              </a:rPr>
              <a:t>:</a:t>
            </a:r>
          </a:p>
          <a:p>
            <a:pPr defTabSz="266700">
              <a:lnSpc>
                <a:spcPct val="107000"/>
              </a:lnSpc>
            </a:pPr>
            <a:r>
              <a:rPr lang="en-US" altLang="zh-CN">
                <a:latin typeface="Courier New" panose="02070309020205020404"/>
                <a:ea typeface="Times New Roman" panose="02020603050405020304"/>
              </a:rPr>
              <a:t>o </a:t>
            </a:r>
            <a:r>
              <a:rPr lang="en-US" altLang="zh-CN">
                <a:latin typeface="Times New Roman" panose="02020603050405020304"/>
                <a:ea typeface="Times New Roman" panose="02020603050405020304"/>
              </a:rPr>
              <a:t>Đây có thể là nhóm email có nội dung dài hơn, có khả năng chứa nội dung quảng cáo hoặc thông báo quan trọng.</a:t>
            </a:r>
          </a:p>
          <a:p>
            <a:pPr defTabSz="266700">
              <a:lnSpc>
                <a:spcPct val="107000"/>
              </a:lnSpc>
            </a:pPr>
            <a:r>
              <a:rPr lang="en-US" altLang="zh-CN" b="1">
                <a:latin typeface="Times New Roman" panose="02020603050405020304"/>
                <a:ea typeface="Times New Roman" panose="02020603050405020304"/>
              </a:rPr>
              <a:t>4. Có một số email rất dài (outliers)</a:t>
            </a:r>
            <a:r>
              <a:rPr lang="en-US" altLang="zh-CN">
                <a:latin typeface="Times New Roman" panose="02020603050405020304"/>
                <a:ea typeface="Times New Roman" panose="02020603050405020304"/>
              </a:rPr>
              <a:t>:</a:t>
            </a:r>
          </a:p>
          <a:p>
            <a:pPr defTabSz="266700">
              <a:lnSpc>
                <a:spcPct val="107000"/>
              </a:lnSpc>
            </a:pPr>
            <a:r>
              <a:rPr lang="en-US" altLang="zh-CN">
                <a:latin typeface="Courier New" panose="02070309020205020404"/>
                <a:ea typeface="Times New Roman" panose="02020603050405020304"/>
              </a:rPr>
              <a:t>o </a:t>
            </a:r>
            <a:r>
              <a:rPr lang="en-US" altLang="zh-CN">
                <a:latin typeface="Times New Roman" panose="02020603050405020304"/>
                <a:ea typeface="Times New Roman" panose="02020603050405020304"/>
              </a:rPr>
              <a:t>Các email có độ dài trên </a:t>
            </a:r>
            <a:r>
              <a:rPr lang="en-US" altLang="zh-CN" b="1">
                <a:latin typeface="Times New Roman" panose="02020603050405020304"/>
                <a:ea typeface="Times New Roman" panose="02020603050405020304"/>
              </a:rPr>
              <a:t>400 ký tự</a:t>
            </a:r>
            <a:r>
              <a:rPr lang="en-US" altLang="zh-CN">
                <a:latin typeface="Times New Roman" panose="02020603050405020304"/>
                <a:ea typeface="Times New Roman" panose="02020603050405020304"/>
              </a:rPr>
              <a:t> rất hiếm, có thể là email chi tiết hoặc chứa nội dung spam có nhiều thông tin quảng cáo.</a:t>
            </a:r>
          </a:p>
          <a:p>
            <a:pPr defTabSz="266700"/>
            <a:r>
              <a:rPr lang="en-US" altLang="zh-CN">
                <a:latin typeface="Times New Roman" panose="02020603050405020304"/>
                <a:ea typeface="Times New Roman" panose="02020603050405020304"/>
              </a:rPr>
              <a:t> </a:t>
            </a: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
          <p:cNvSpPr txBox="1"/>
          <p:nvPr>
            <p:custDataLst>
              <p:tags r:id="rId1"/>
            </p:custDataLst>
          </p:nvPr>
        </p:nvSpPr>
        <p:spPr>
          <a:xfrm>
            <a:off x="611505" y="175895"/>
            <a:ext cx="8310245" cy="379730"/>
          </a:xfrm>
          <a:prstGeom prst="rect">
            <a:avLst/>
          </a:prstGeom>
        </p:spPr>
        <p:txBody>
          <a:bodyPr lIns="0" rIns="0" anchor="t">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vi-VN" altLang="en-GB" sz="2400">
                <a:solidFill>
                  <a:schemeClr val="tx1">
                    <a:lumMod val="75000"/>
                    <a:lumOff val="25000"/>
                  </a:schemeClr>
                </a:solidFill>
                <a:latin typeface="+mj-lt"/>
                <a:ea typeface="Lora"/>
                <a:cs typeface="Lora" charset="0"/>
              </a:rPr>
              <a:t>Biểu đồ hộp (Boxplot) so sánh độ dài tin nhắn giữa Ham &amp; Spam</a:t>
            </a:r>
          </a:p>
        </p:txBody>
      </p:sp>
      <p:pic>
        <p:nvPicPr>
          <p:cNvPr id="6" name="Picture 6" descr="A graph of a number of lines&#10;&#10;Description automatically generated with medium confidence"/>
          <p:cNvPicPr>
            <a:picLocks noChangeAspect="1"/>
          </p:cNvPicPr>
          <p:nvPr/>
        </p:nvPicPr>
        <p:blipFill>
          <a:blip r:embed="rId4"/>
          <a:stretch>
            <a:fillRect/>
          </a:stretch>
        </p:blipFill>
        <p:spPr>
          <a:xfrm>
            <a:off x="1600200" y="714375"/>
            <a:ext cx="5943600" cy="371475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467360" y="267335"/>
            <a:ext cx="8323580" cy="461665"/>
          </a:xfrm>
          <a:prstGeom prst="rect">
            <a:avLst/>
          </a:prstGeom>
          <a:noFill/>
        </p:spPr>
        <p:txBody>
          <a:bodyPr wrap="square" rtlCol="0" anchor="t">
            <a:spAutoFit/>
          </a:bodyPr>
          <a:lstStyle/>
          <a:p>
            <a:pPr algn="l"/>
            <a:r>
              <a:rPr lang="vi-VN" altLang="en-GB" sz="2400">
                <a:solidFill>
                  <a:schemeClr val="tx1">
                    <a:lumMod val="75000"/>
                    <a:lumOff val="25000"/>
                  </a:schemeClr>
                </a:solidFill>
                <a:latin typeface="Times New Roman" panose="02020603050405020304" pitchFamily="18" charset="0"/>
                <a:ea typeface="Lora"/>
                <a:cs typeface="Times New Roman" panose="02020603050405020304" pitchFamily="18" charset="0"/>
                <a:sym typeface="+mn-ea"/>
              </a:rPr>
              <a:t>Biểu đồ hộp (Boxplot) so sánh độ dài tin nhắn giữa Ham &amp; Spam</a:t>
            </a:r>
            <a:endParaRPr lang="vi-VN" altLang="en-GB" sz="2400" dirty="0">
              <a:solidFill>
                <a:schemeClr val="tx1">
                  <a:lumMod val="75000"/>
                  <a:lumOff val="25000"/>
                </a:schemeClr>
              </a:solidFill>
              <a:latin typeface="Times New Roman" panose="02020603050405020304" pitchFamily="18" charset="0"/>
              <a:ea typeface="Lora"/>
              <a:cs typeface="Times New Roman" panose="02020603050405020304" pitchFamily="18" charset="0"/>
              <a:sym typeface="+mn-ea"/>
            </a:endParaRPr>
          </a:p>
        </p:txBody>
      </p:sp>
      <p:sp>
        <p:nvSpPr>
          <p:cNvPr id="6" name="Text Box 5"/>
          <p:cNvSpPr txBox="1"/>
          <p:nvPr/>
        </p:nvSpPr>
        <p:spPr>
          <a:xfrm>
            <a:off x="111955" y="881162"/>
            <a:ext cx="4320664" cy="1754326"/>
          </a:xfrm>
          <a:prstGeom prst="rect">
            <a:avLst/>
          </a:prstGeom>
          <a:noFill/>
        </p:spPr>
        <p:txBody>
          <a:bodyPr wrap="square" rtlCol="0">
            <a:spAutoFit/>
          </a:bodyPr>
          <a:lstStyle/>
          <a:p>
            <a:r>
              <a:rPr lang="en-US" altLang="en-US" b="1">
                <a:solidFill>
                  <a:schemeClr val="tx1">
                    <a:lumMod val="75000"/>
                    <a:lumOff val="25000"/>
                  </a:schemeClr>
                </a:solidFill>
                <a:latin typeface="Times New Roman" panose="02020603050405020304" pitchFamily="18" charset="0"/>
                <a:ea typeface="Microsoft YaHei" panose="020B0503020204020204" pitchFamily="34" charset="-122"/>
                <a:cs typeface="Times New Roman" panose="02020603050405020304" pitchFamily="18" charset="0"/>
              </a:rPr>
              <a:t>1. Email Spam có </a:t>
            </a:r>
            <a:r>
              <a:rPr lang="" altLang="en-US" b="1">
                <a:solidFill>
                  <a:schemeClr val="tx1">
                    <a:lumMod val="75000"/>
                    <a:lumOff val="25000"/>
                  </a:schemeClr>
                </a:solidFill>
                <a:latin typeface="Times New Roman" panose="02020603050405020304" pitchFamily="18" charset="0"/>
                <a:ea typeface="Microsoft YaHei" panose="020B0503020204020204" pitchFamily="34" charset="-122"/>
                <a:cs typeface="Times New Roman" panose="02020603050405020304" pitchFamily="18" charset="0"/>
              </a:rPr>
              <a:t>đ</a:t>
            </a:r>
            <a:r>
              <a:rPr lang="en-US" altLang="en-US" b="1">
                <a:solidFill>
                  <a:schemeClr val="tx1">
                    <a:lumMod val="75000"/>
                    <a:lumOff val="25000"/>
                  </a:schemeClr>
                </a:solidFill>
                <a:latin typeface="Times New Roman" panose="02020603050405020304" pitchFamily="18" charset="0"/>
                <a:ea typeface="Microsoft YaHei" panose="020B0503020204020204" pitchFamily="34" charset="-122"/>
                <a:cs typeface="Times New Roman" panose="02020603050405020304" pitchFamily="18" charset="0"/>
              </a:rPr>
              <a:t>ộ dài trung bình lớn hơn Email Ham:</a:t>
            </a:r>
          </a:p>
          <a:p>
            <a:r>
              <a:rPr lang="en-US" altLang="en-US">
                <a:solidFill>
                  <a:schemeClr val="tx1">
                    <a:lumMod val="75000"/>
                    <a:lumOff val="25000"/>
                  </a:schemeClr>
                </a:solidFill>
                <a:latin typeface="Times New Roman" panose="02020603050405020304" pitchFamily="18" charset="0"/>
                <a:ea typeface="Microsoft YaHei" panose="020B0503020204020204" pitchFamily="34" charset="-122"/>
                <a:cs typeface="Times New Roman" panose="02020603050405020304" pitchFamily="18" charset="0"/>
              </a:rPr>
              <a:t>+ Hộp của Email Spam (1) dài hơn và nằm ở mức cao hơn so với Email Ham (0).</a:t>
            </a:r>
          </a:p>
          <a:p>
            <a:r>
              <a:rPr lang="en-US" altLang="en-US">
                <a:solidFill>
                  <a:schemeClr val="tx1">
                    <a:lumMod val="75000"/>
                    <a:lumOff val="25000"/>
                  </a:schemeClr>
                </a:solidFill>
                <a:latin typeface="Times New Roman" panose="02020603050405020304" pitchFamily="18" charset="0"/>
                <a:ea typeface="Microsoft YaHei" panose="020B0503020204020204" pitchFamily="34" charset="-122"/>
                <a:cs typeface="Times New Roman" panose="02020603050405020304" pitchFamily="18" charset="0"/>
              </a:rPr>
              <a:t>+ </a:t>
            </a:r>
            <a:r>
              <a:rPr lang="" altLang="en-US">
                <a:solidFill>
                  <a:schemeClr val="tx1">
                    <a:lumMod val="75000"/>
                    <a:lumOff val="25000"/>
                  </a:schemeClr>
                </a:solidFill>
                <a:latin typeface="Times New Roman" panose="02020603050405020304" pitchFamily="18" charset="0"/>
                <a:ea typeface="Microsoft YaHei" panose="020B0503020204020204" pitchFamily="34" charset="-122"/>
                <a:cs typeface="Times New Roman" panose="02020603050405020304" pitchFamily="18" charset="0"/>
              </a:rPr>
              <a:t>Đ</a:t>
            </a:r>
            <a:r>
              <a:rPr lang="en-US" altLang="en-US" dirty="0">
                <a:solidFill>
                  <a:schemeClr val="tx1">
                    <a:lumMod val="75000"/>
                    <a:lumOff val="25000"/>
                  </a:schemeClr>
                </a:solidFill>
                <a:latin typeface="Times New Roman" panose="02020603050405020304" pitchFamily="18" charset="0"/>
                <a:ea typeface="Microsoft YaHei" panose="020B0503020204020204" pitchFamily="34" charset="-122"/>
                <a:cs typeface="Times New Roman" panose="02020603050405020304" pitchFamily="18" charset="0"/>
              </a:rPr>
              <a:t>iều này cho thấy email spam th</a:t>
            </a:r>
            <a:r>
              <a:rPr lang="" altLang="en-US" dirty="0">
                <a:solidFill>
                  <a:schemeClr val="tx1">
                    <a:lumMod val="75000"/>
                    <a:lumOff val="25000"/>
                  </a:schemeClr>
                </a:solidFill>
                <a:latin typeface="Times New Roman" panose="02020603050405020304" pitchFamily="18" charset="0"/>
                <a:ea typeface="Microsoft YaHei" panose="020B0503020204020204" pitchFamily="34" charset="-122"/>
                <a:cs typeface="Times New Roman" panose="02020603050405020304" pitchFamily="18" charset="0"/>
              </a:rPr>
              <a:t>ư</a:t>
            </a:r>
            <a:r>
              <a:rPr lang="en-US" altLang="en-US" dirty="0">
                <a:solidFill>
                  <a:schemeClr val="tx1">
                    <a:lumMod val="75000"/>
                    <a:lumOff val="25000"/>
                  </a:schemeClr>
                </a:solidFill>
                <a:latin typeface="Times New Roman" panose="02020603050405020304" pitchFamily="18" charset="0"/>
                <a:ea typeface="Microsoft YaHei" panose="020B0503020204020204" pitchFamily="34" charset="-122"/>
                <a:cs typeface="Times New Roman" panose="02020603050405020304" pitchFamily="18" charset="0"/>
              </a:rPr>
              <a:t>ờng có nội dung dài hơn so với email thông th</a:t>
            </a:r>
            <a:r>
              <a:rPr lang="" altLang="en-US" dirty="0">
                <a:solidFill>
                  <a:schemeClr val="tx1">
                    <a:lumMod val="75000"/>
                    <a:lumOff val="25000"/>
                  </a:schemeClr>
                </a:solidFill>
                <a:latin typeface="Times New Roman" panose="02020603050405020304" pitchFamily="18" charset="0"/>
                <a:ea typeface="Microsoft YaHei" panose="020B0503020204020204" pitchFamily="34" charset="-122"/>
                <a:cs typeface="Times New Roman" panose="02020603050405020304" pitchFamily="18" charset="0"/>
              </a:rPr>
              <a:t>ư</a:t>
            </a:r>
            <a:r>
              <a:rPr lang="en-US" altLang="en-US" dirty="0">
                <a:solidFill>
                  <a:schemeClr val="tx1">
                    <a:lumMod val="75000"/>
                    <a:lumOff val="25000"/>
                  </a:schemeClr>
                </a:solidFill>
                <a:latin typeface="Times New Roman" panose="02020603050405020304" pitchFamily="18" charset="0"/>
                <a:ea typeface="Microsoft YaHei" panose="020B0503020204020204" pitchFamily="34" charset="-122"/>
                <a:cs typeface="Times New Roman" panose="02020603050405020304" pitchFamily="18" charset="0"/>
              </a:rPr>
              <a:t>ờng.</a:t>
            </a:r>
          </a:p>
        </p:txBody>
      </p:sp>
      <p:sp>
        <p:nvSpPr>
          <p:cNvPr id="7" name="Text Box 6"/>
          <p:cNvSpPr txBox="1"/>
          <p:nvPr/>
        </p:nvSpPr>
        <p:spPr>
          <a:xfrm>
            <a:off x="107504" y="2870082"/>
            <a:ext cx="4320664" cy="1754326"/>
          </a:xfrm>
          <a:prstGeom prst="rect">
            <a:avLst/>
          </a:prstGeom>
          <a:noFill/>
        </p:spPr>
        <p:txBody>
          <a:bodyPr wrap="square" rtlCol="0">
            <a:spAutoFit/>
          </a:bodyPr>
          <a:lstStyle/>
          <a:p>
            <a:r>
              <a:rPr lang="en-US" altLang="en-US" b="1">
                <a:solidFill>
                  <a:schemeClr val="tx1">
                    <a:lumMod val="75000"/>
                    <a:lumOff val="25000"/>
                  </a:schemeClr>
                </a:solidFill>
                <a:latin typeface="Times New Roman" panose="02020603050405020304" pitchFamily="18" charset="0"/>
                <a:ea typeface="Microsoft YaHei" panose="020B0503020204020204" pitchFamily="34" charset="-122"/>
                <a:cs typeface="Times New Roman" panose="02020603050405020304" pitchFamily="18" charset="0"/>
              </a:rPr>
              <a:t>2. Email </a:t>
            </a:r>
            <a:r>
              <a:rPr lang="en-US" altLang="en-US" b="1" dirty="0">
                <a:solidFill>
                  <a:schemeClr val="tx1">
                    <a:lumMod val="75000"/>
                    <a:lumOff val="25000"/>
                  </a:schemeClr>
                </a:solidFill>
                <a:latin typeface="Times New Roman" panose="02020603050405020304" pitchFamily="18" charset="0"/>
                <a:ea typeface="Microsoft YaHei" panose="020B0503020204020204" pitchFamily="34" charset="-122"/>
                <a:cs typeface="Times New Roman" panose="02020603050405020304" pitchFamily="18" charset="0"/>
              </a:rPr>
              <a:t>Ham có sự phân tán rộng hơn:</a:t>
            </a:r>
          </a:p>
          <a:p>
            <a:r>
              <a:rPr lang="en-US" altLang="en-US">
                <a:solidFill>
                  <a:schemeClr val="tx1">
                    <a:lumMod val="75000"/>
                    <a:lumOff val="25000"/>
                  </a:schemeClr>
                </a:solidFill>
                <a:latin typeface="Times New Roman" panose="02020603050405020304" pitchFamily="18" charset="0"/>
                <a:ea typeface="Microsoft YaHei" panose="020B0503020204020204" pitchFamily="34" charset="-122"/>
                <a:cs typeface="Times New Roman" panose="02020603050405020304" pitchFamily="18" charset="0"/>
              </a:rPr>
              <a:t>+</a:t>
            </a:r>
            <a:r>
              <a:rPr lang="en-US" altLang="en-US" dirty="0">
                <a:solidFill>
                  <a:schemeClr val="tx1">
                    <a:lumMod val="75000"/>
                    <a:lumOff val="25000"/>
                  </a:schemeClr>
                </a:solidFill>
                <a:latin typeface="Times New Roman" panose="02020603050405020304" pitchFamily="18" charset="0"/>
                <a:ea typeface="Microsoft YaHei" panose="020B0503020204020204" pitchFamily="34" charset="-122"/>
                <a:cs typeface="Times New Roman" panose="02020603050405020304" pitchFamily="18" charset="0"/>
              </a:rPr>
              <a:t> </a:t>
            </a:r>
            <a:r>
              <a:rPr lang="" altLang="en-US">
                <a:solidFill>
                  <a:schemeClr val="tx1">
                    <a:lumMod val="75000"/>
                    <a:lumOff val="25000"/>
                  </a:schemeClr>
                </a:solidFill>
                <a:latin typeface="Times New Roman" panose="02020603050405020304" pitchFamily="18" charset="0"/>
                <a:ea typeface="Microsoft YaHei" panose="020B0503020204020204" pitchFamily="34" charset="-122"/>
                <a:cs typeface="Times New Roman" panose="02020603050405020304" pitchFamily="18" charset="0"/>
              </a:rPr>
              <a:t>Đ</a:t>
            </a:r>
            <a:r>
              <a:rPr lang="en-US" altLang="en-US" dirty="0">
                <a:solidFill>
                  <a:schemeClr val="tx1">
                    <a:lumMod val="75000"/>
                    <a:lumOff val="25000"/>
                  </a:schemeClr>
                </a:solidFill>
                <a:latin typeface="Times New Roman" panose="02020603050405020304" pitchFamily="18" charset="0"/>
                <a:ea typeface="Microsoft YaHei" panose="020B0503020204020204" pitchFamily="34" charset="-122"/>
                <a:cs typeface="Times New Roman" panose="02020603050405020304" pitchFamily="18" charset="0"/>
              </a:rPr>
              <a:t>ộ dài tin nhắn của email ham rất </a:t>
            </a:r>
            <a:r>
              <a:rPr lang="" altLang="en-US" dirty="0">
                <a:solidFill>
                  <a:schemeClr val="tx1">
                    <a:lumMod val="75000"/>
                    <a:lumOff val="25000"/>
                  </a:schemeClr>
                </a:solidFill>
                <a:latin typeface="Times New Roman" panose="02020603050405020304" pitchFamily="18" charset="0"/>
                <a:ea typeface="Microsoft YaHei" panose="020B0503020204020204" pitchFamily="34" charset="-122"/>
                <a:cs typeface="Times New Roman" panose="02020603050405020304" pitchFamily="18" charset="0"/>
              </a:rPr>
              <a:t>đ</a:t>
            </a:r>
            <a:r>
              <a:rPr lang="en-US" altLang="en-US" dirty="0">
                <a:solidFill>
                  <a:schemeClr val="tx1">
                    <a:lumMod val="75000"/>
                    <a:lumOff val="25000"/>
                  </a:schemeClr>
                </a:solidFill>
                <a:latin typeface="Times New Roman" panose="02020603050405020304" pitchFamily="18" charset="0"/>
                <a:ea typeface="Microsoft YaHei" panose="020B0503020204020204" pitchFamily="34" charset="-122"/>
                <a:cs typeface="Times New Roman" panose="02020603050405020304" pitchFamily="18" charset="0"/>
              </a:rPr>
              <a:t>a dạng, trải dài từ d</a:t>
            </a:r>
            <a:r>
              <a:rPr lang="" altLang="en-US" dirty="0">
                <a:solidFill>
                  <a:schemeClr val="tx1">
                    <a:lumMod val="75000"/>
                    <a:lumOff val="25000"/>
                  </a:schemeClr>
                </a:solidFill>
                <a:latin typeface="Times New Roman" panose="02020603050405020304" pitchFamily="18" charset="0"/>
                <a:ea typeface="Microsoft YaHei" panose="020B0503020204020204" pitchFamily="34" charset="-122"/>
                <a:cs typeface="Times New Roman" panose="02020603050405020304" pitchFamily="18" charset="0"/>
              </a:rPr>
              <a:t>ư</a:t>
            </a:r>
            <a:r>
              <a:rPr lang="en-US" altLang="en-US" dirty="0">
                <a:solidFill>
                  <a:schemeClr val="tx1">
                    <a:lumMod val="75000"/>
                    <a:lumOff val="25000"/>
                  </a:schemeClr>
                </a:solidFill>
                <a:latin typeface="Times New Roman" panose="02020603050405020304" pitchFamily="18" charset="0"/>
                <a:ea typeface="Microsoft YaHei" panose="020B0503020204020204" pitchFamily="34" charset="-122"/>
                <a:cs typeface="Times New Roman" panose="02020603050405020304" pitchFamily="18" charset="0"/>
              </a:rPr>
              <a:t>ới 50 k</a:t>
            </a:r>
            <a:r>
              <a:rPr lang="" altLang="en-US" dirty="0">
                <a:solidFill>
                  <a:schemeClr val="tx1">
                    <a:lumMod val="75000"/>
                    <a:lumOff val="25000"/>
                  </a:schemeClr>
                </a:solidFill>
                <a:latin typeface="Times New Roman" panose="02020603050405020304" pitchFamily="18" charset="0"/>
                <a:ea typeface="Microsoft YaHei" panose="020B0503020204020204" pitchFamily="34" charset="-122"/>
                <a:cs typeface="Times New Roman" panose="02020603050405020304" pitchFamily="18" charset="0"/>
              </a:rPr>
              <a:t>ý</a:t>
            </a:r>
            <a:r>
              <a:rPr lang="en-US" altLang="en-US" dirty="0">
                <a:solidFill>
                  <a:schemeClr val="tx1">
                    <a:lumMod val="75000"/>
                    <a:lumOff val="25000"/>
                  </a:schemeClr>
                </a:solidFill>
                <a:latin typeface="Times New Roman" panose="02020603050405020304" pitchFamily="18" charset="0"/>
                <a:ea typeface="Microsoft YaHei" panose="020B0503020204020204" pitchFamily="34" charset="-122"/>
                <a:cs typeface="Times New Roman" panose="02020603050405020304" pitchFamily="18" charset="0"/>
              </a:rPr>
              <a:t> tự </a:t>
            </a:r>
            <a:r>
              <a:rPr lang="" altLang="en-US" dirty="0">
                <a:solidFill>
                  <a:schemeClr val="tx1">
                    <a:lumMod val="75000"/>
                    <a:lumOff val="25000"/>
                  </a:schemeClr>
                </a:solidFill>
                <a:latin typeface="Times New Roman" panose="02020603050405020304" pitchFamily="18" charset="0"/>
                <a:ea typeface="Microsoft YaHei" panose="020B0503020204020204" pitchFamily="34" charset="-122"/>
                <a:cs typeface="Times New Roman" panose="02020603050405020304" pitchFamily="18" charset="0"/>
              </a:rPr>
              <a:t>đ</a:t>
            </a:r>
            <a:r>
              <a:rPr lang="en-US" altLang="en-US" dirty="0">
                <a:solidFill>
                  <a:schemeClr val="tx1">
                    <a:lumMod val="75000"/>
                    <a:lumOff val="25000"/>
                  </a:schemeClr>
                </a:solidFill>
                <a:latin typeface="Times New Roman" panose="02020603050405020304" pitchFamily="18" charset="0"/>
                <a:ea typeface="Microsoft YaHei" panose="020B0503020204020204" pitchFamily="34" charset="-122"/>
                <a:cs typeface="Times New Roman" panose="02020603050405020304" pitchFamily="18" charset="0"/>
              </a:rPr>
              <a:t>ến hơn 200 k</a:t>
            </a:r>
            <a:r>
              <a:rPr lang="" altLang="en-US" dirty="0">
                <a:solidFill>
                  <a:schemeClr val="tx1">
                    <a:lumMod val="75000"/>
                    <a:lumOff val="25000"/>
                  </a:schemeClr>
                </a:solidFill>
                <a:latin typeface="Times New Roman" panose="02020603050405020304" pitchFamily="18" charset="0"/>
                <a:ea typeface="Microsoft YaHei" panose="020B0503020204020204" pitchFamily="34" charset="-122"/>
                <a:cs typeface="Times New Roman" panose="02020603050405020304" pitchFamily="18" charset="0"/>
              </a:rPr>
              <a:t>ý</a:t>
            </a:r>
            <a:r>
              <a:rPr lang="en-US" altLang="en-US" dirty="0">
                <a:solidFill>
                  <a:schemeClr val="tx1">
                    <a:lumMod val="75000"/>
                    <a:lumOff val="25000"/>
                  </a:schemeClr>
                </a:solidFill>
                <a:latin typeface="Times New Roman" panose="02020603050405020304" pitchFamily="18" charset="0"/>
                <a:ea typeface="Microsoft YaHei" panose="020B0503020204020204" pitchFamily="34" charset="-122"/>
                <a:cs typeface="Times New Roman" panose="02020603050405020304" pitchFamily="18" charset="0"/>
              </a:rPr>
              <a:t> tự.</a:t>
            </a:r>
          </a:p>
          <a:p>
            <a:r>
              <a:rPr lang="en-US" altLang="en-US">
                <a:solidFill>
                  <a:schemeClr val="tx1">
                    <a:lumMod val="75000"/>
                    <a:lumOff val="25000"/>
                  </a:schemeClr>
                </a:solidFill>
                <a:latin typeface="Times New Roman" panose="02020603050405020304" pitchFamily="18" charset="0"/>
                <a:ea typeface="Microsoft YaHei" panose="020B0503020204020204" pitchFamily="34" charset="-122"/>
                <a:cs typeface="Times New Roman" panose="02020603050405020304" pitchFamily="18" charset="0"/>
              </a:rPr>
              <a:t>+</a:t>
            </a:r>
            <a:r>
              <a:rPr lang="en-US" altLang="en-US" dirty="0">
                <a:solidFill>
                  <a:schemeClr val="tx1">
                    <a:lumMod val="75000"/>
                    <a:lumOff val="25000"/>
                  </a:schemeClr>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en-US">
                <a:solidFill>
                  <a:schemeClr val="tx1">
                    <a:lumMod val="75000"/>
                    <a:lumOff val="25000"/>
                  </a:schemeClr>
                </a:solidFill>
                <a:latin typeface="Times New Roman" panose="02020603050405020304" pitchFamily="18" charset="0"/>
                <a:ea typeface="Microsoft YaHei" panose="020B0503020204020204" pitchFamily="34" charset="-122"/>
                <a:cs typeface="Times New Roman" panose="02020603050405020304" pitchFamily="18" charset="0"/>
              </a:rPr>
              <a:t>Có </a:t>
            </a:r>
            <a:r>
              <a:rPr lang="en-US" altLang="en-US" dirty="0">
                <a:solidFill>
                  <a:schemeClr val="tx1">
                    <a:lumMod val="75000"/>
                    <a:lumOff val="25000"/>
                  </a:schemeClr>
                </a:solidFill>
                <a:latin typeface="Times New Roman" panose="02020603050405020304" pitchFamily="18" charset="0"/>
                <a:ea typeface="Microsoft YaHei" panose="020B0503020204020204" pitchFamily="34" charset="-122"/>
                <a:cs typeface="Times New Roman" panose="02020603050405020304" pitchFamily="18" charset="0"/>
              </a:rPr>
              <a:t>nhiều outliers (</a:t>
            </a:r>
            <a:r>
              <a:rPr lang="" altLang="en-US" dirty="0">
                <a:solidFill>
                  <a:schemeClr val="tx1">
                    <a:lumMod val="75000"/>
                    <a:lumOff val="25000"/>
                  </a:schemeClr>
                </a:solidFill>
                <a:latin typeface="Times New Roman" panose="02020603050405020304" pitchFamily="18" charset="0"/>
                <a:ea typeface="Microsoft YaHei" panose="020B0503020204020204" pitchFamily="34" charset="-122"/>
                <a:cs typeface="Times New Roman" panose="02020603050405020304" pitchFamily="18" charset="0"/>
              </a:rPr>
              <a:t>đ</a:t>
            </a:r>
            <a:r>
              <a:rPr lang="en-US" altLang="en-US" dirty="0">
                <a:solidFill>
                  <a:schemeClr val="tx1">
                    <a:lumMod val="75000"/>
                    <a:lumOff val="25000"/>
                  </a:schemeClr>
                </a:solidFill>
                <a:latin typeface="Times New Roman" panose="02020603050405020304" pitchFamily="18" charset="0"/>
                <a:ea typeface="Microsoft YaHei" panose="020B0503020204020204" pitchFamily="34" charset="-122"/>
                <a:cs typeface="Times New Roman" panose="02020603050405020304" pitchFamily="18" charset="0"/>
              </a:rPr>
              <a:t>iểm ngoại lai) trong nhóm email ham, có một số tin nhắn rất dài (trên 800 k</a:t>
            </a:r>
            <a:r>
              <a:rPr lang="" altLang="en-US" dirty="0">
                <a:solidFill>
                  <a:schemeClr val="tx1">
                    <a:lumMod val="75000"/>
                    <a:lumOff val="25000"/>
                  </a:schemeClr>
                </a:solidFill>
                <a:latin typeface="Times New Roman" panose="02020603050405020304" pitchFamily="18" charset="0"/>
                <a:ea typeface="Microsoft YaHei" panose="020B0503020204020204" pitchFamily="34" charset="-122"/>
                <a:cs typeface="Times New Roman" panose="02020603050405020304" pitchFamily="18" charset="0"/>
              </a:rPr>
              <a:t>ý</a:t>
            </a:r>
            <a:r>
              <a:rPr lang="en-US" altLang="en-US" dirty="0">
                <a:solidFill>
                  <a:schemeClr val="tx1">
                    <a:lumMod val="75000"/>
                    <a:lumOff val="25000"/>
                  </a:schemeClr>
                </a:solidFill>
                <a:latin typeface="Times New Roman" panose="02020603050405020304" pitchFamily="18" charset="0"/>
                <a:ea typeface="Microsoft YaHei" panose="020B0503020204020204" pitchFamily="34" charset="-122"/>
                <a:cs typeface="Times New Roman" panose="02020603050405020304" pitchFamily="18" charset="0"/>
              </a:rPr>
              <a:t> tự).</a:t>
            </a:r>
          </a:p>
        </p:txBody>
      </p:sp>
      <p:sp>
        <p:nvSpPr>
          <p:cNvPr id="8" name="Text Box 7"/>
          <p:cNvSpPr txBox="1"/>
          <p:nvPr/>
        </p:nvSpPr>
        <p:spPr>
          <a:xfrm>
            <a:off x="4612247" y="915035"/>
            <a:ext cx="4320664" cy="1754326"/>
          </a:xfrm>
          <a:prstGeom prst="rect">
            <a:avLst/>
          </a:prstGeom>
          <a:noFill/>
        </p:spPr>
        <p:txBody>
          <a:bodyPr wrap="square" rtlCol="0">
            <a:spAutoFit/>
          </a:bodyPr>
          <a:lstStyle/>
          <a:p>
            <a:r>
              <a:rPr lang="en-US" altLang="en-US" b="1">
                <a:solidFill>
                  <a:schemeClr val="tx1">
                    <a:lumMod val="75000"/>
                    <a:lumOff val="25000"/>
                  </a:schemeClr>
                </a:solidFill>
                <a:latin typeface="Times New Roman" panose="02020603050405020304" pitchFamily="18" charset="0"/>
                <a:ea typeface="Microsoft YaHei" panose="020B0503020204020204" pitchFamily="34" charset="-122"/>
                <a:cs typeface="Times New Roman" panose="02020603050405020304" pitchFamily="18" charset="0"/>
              </a:rPr>
              <a:t>3. Email </a:t>
            </a:r>
            <a:r>
              <a:rPr lang="en-US" altLang="en-US" b="1" dirty="0">
                <a:solidFill>
                  <a:schemeClr val="tx1">
                    <a:lumMod val="75000"/>
                    <a:lumOff val="25000"/>
                  </a:schemeClr>
                </a:solidFill>
                <a:latin typeface="Times New Roman" panose="02020603050405020304" pitchFamily="18" charset="0"/>
                <a:ea typeface="Microsoft YaHei" panose="020B0503020204020204" pitchFamily="34" charset="-122"/>
                <a:cs typeface="Times New Roman" panose="02020603050405020304" pitchFamily="18" charset="0"/>
              </a:rPr>
              <a:t>Spam có phân bố tập trung hơn:</a:t>
            </a:r>
          </a:p>
          <a:p>
            <a:r>
              <a:rPr lang="en-US" altLang="en-US">
                <a:solidFill>
                  <a:schemeClr val="tx1">
                    <a:lumMod val="75000"/>
                    <a:lumOff val="25000"/>
                  </a:schemeClr>
                </a:solidFill>
                <a:latin typeface="Times New Roman" panose="02020603050405020304" pitchFamily="18" charset="0"/>
                <a:ea typeface="Microsoft YaHei" panose="020B0503020204020204" pitchFamily="34" charset="-122"/>
                <a:cs typeface="Times New Roman" panose="02020603050405020304" pitchFamily="18" charset="0"/>
              </a:rPr>
              <a:t>+</a:t>
            </a:r>
            <a:r>
              <a:rPr lang="en-US" altLang="en-US" dirty="0">
                <a:solidFill>
                  <a:schemeClr val="tx1">
                    <a:lumMod val="75000"/>
                    <a:lumOff val="25000"/>
                  </a:schemeClr>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en-US">
                <a:solidFill>
                  <a:schemeClr val="tx1">
                    <a:lumMod val="75000"/>
                    <a:lumOff val="25000"/>
                  </a:schemeClr>
                </a:solidFill>
                <a:latin typeface="Times New Roman" panose="02020603050405020304" pitchFamily="18" charset="0"/>
                <a:ea typeface="Microsoft YaHei" panose="020B0503020204020204" pitchFamily="34" charset="-122"/>
                <a:cs typeface="Times New Roman" panose="02020603050405020304" pitchFamily="18" charset="0"/>
              </a:rPr>
              <a:t>Phần </a:t>
            </a:r>
            <a:r>
              <a:rPr lang="en-US" altLang="en-US" dirty="0">
                <a:solidFill>
                  <a:schemeClr val="tx1">
                    <a:lumMod val="75000"/>
                    <a:lumOff val="25000"/>
                  </a:schemeClr>
                </a:solidFill>
                <a:latin typeface="Times New Roman" panose="02020603050405020304" pitchFamily="18" charset="0"/>
                <a:ea typeface="Microsoft YaHei" panose="020B0503020204020204" pitchFamily="34" charset="-122"/>
                <a:cs typeface="Times New Roman" panose="02020603050405020304" pitchFamily="18" charset="0"/>
              </a:rPr>
              <a:t>lớn email spam có </a:t>
            </a:r>
            <a:r>
              <a:rPr lang="" altLang="en-US" dirty="0">
                <a:solidFill>
                  <a:schemeClr val="tx1">
                    <a:lumMod val="75000"/>
                    <a:lumOff val="25000"/>
                  </a:schemeClr>
                </a:solidFill>
                <a:latin typeface="Times New Roman" panose="02020603050405020304" pitchFamily="18" charset="0"/>
                <a:ea typeface="Microsoft YaHei" panose="020B0503020204020204" pitchFamily="34" charset="-122"/>
                <a:cs typeface="Times New Roman" panose="02020603050405020304" pitchFamily="18" charset="0"/>
              </a:rPr>
              <a:t>đ</a:t>
            </a:r>
            <a:r>
              <a:rPr lang="en-US" altLang="en-US" dirty="0">
                <a:solidFill>
                  <a:schemeClr val="tx1">
                    <a:lumMod val="75000"/>
                    <a:lumOff val="25000"/>
                  </a:schemeClr>
                </a:solidFill>
                <a:latin typeface="Times New Roman" panose="02020603050405020304" pitchFamily="18" charset="0"/>
                <a:ea typeface="Microsoft YaHei" panose="020B0503020204020204" pitchFamily="34" charset="-122"/>
                <a:cs typeface="Times New Roman" panose="02020603050405020304" pitchFamily="18" charset="0"/>
              </a:rPr>
              <a:t>ộ dài từ 100 </a:t>
            </a:r>
            <a:r>
              <a:rPr lang="" altLang="en-US" dirty="0">
                <a:solidFill>
                  <a:schemeClr val="tx1">
                    <a:lumMod val="75000"/>
                    <a:lumOff val="25000"/>
                  </a:schemeClr>
                </a:solidFill>
                <a:latin typeface="Times New Roman" panose="02020603050405020304" pitchFamily="18" charset="0"/>
                <a:ea typeface="Microsoft YaHei" panose="020B0503020204020204" pitchFamily="34" charset="-122"/>
                <a:cs typeface="Times New Roman" panose="02020603050405020304" pitchFamily="18" charset="0"/>
              </a:rPr>
              <a:t>đ</a:t>
            </a:r>
            <a:r>
              <a:rPr lang="en-US" altLang="en-US" dirty="0">
                <a:solidFill>
                  <a:schemeClr val="tx1">
                    <a:lumMod val="75000"/>
                    <a:lumOff val="25000"/>
                  </a:schemeClr>
                </a:solidFill>
                <a:latin typeface="Times New Roman" panose="02020603050405020304" pitchFamily="18" charset="0"/>
                <a:ea typeface="Microsoft YaHei" panose="020B0503020204020204" pitchFamily="34" charset="-122"/>
                <a:cs typeface="Times New Roman" panose="02020603050405020304" pitchFamily="18" charset="0"/>
              </a:rPr>
              <a:t>ến 200 k</a:t>
            </a:r>
            <a:r>
              <a:rPr lang="" altLang="en-US" dirty="0">
                <a:solidFill>
                  <a:schemeClr val="tx1">
                    <a:lumMod val="75000"/>
                    <a:lumOff val="25000"/>
                  </a:schemeClr>
                </a:solidFill>
                <a:latin typeface="Times New Roman" panose="02020603050405020304" pitchFamily="18" charset="0"/>
                <a:ea typeface="Microsoft YaHei" panose="020B0503020204020204" pitchFamily="34" charset="-122"/>
                <a:cs typeface="Times New Roman" panose="02020603050405020304" pitchFamily="18" charset="0"/>
              </a:rPr>
              <a:t>ý</a:t>
            </a:r>
            <a:r>
              <a:rPr lang="en-US" altLang="en-US" dirty="0">
                <a:solidFill>
                  <a:schemeClr val="tx1">
                    <a:lumMod val="75000"/>
                    <a:lumOff val="25000"/>
                  </a:schemeClr>
                </a:solidFill>
                <a:latin typeface="Times New Roman" panose="02020603050405020304" pitchFamily="18" charset="0"/>
                <a:ea typeface="Microsoft YaHei" panose="020B0503020204020204" pitchFamily="34" charset="-122"/>
                <a:cs typeface="Times New Roman" panose="02020603050405020304" pitchFamily="18" charset="0"/>
              </a:rPr>
              <a:t> tự.</a:t>
            </a:r>
          </a:p>
          <a:p>
            <a:r>
              <a:rPr lang="en-US" altLang="en-US">
                <a:solidFill>
                  <a:schemeClr val="tx1">
                    <a:lumMod val="75000"/>
                    <a:lumOff val="25000"/>
                  </a:schemeClr>
                </a:solidFill>
                <a:latin typeface="Times New Roman" panose="02020603050405020304" pitchFamily="18" charset="0"/>
                <a:ea typeface="Microsoft YaHei" panose="020B0503020204020204" pitchFamily="34" charset="-122"/>
                <a:cs typeface="Times New Roman" panose="02020603050405020304" pitchFamily="18" charset="0"/>
              </a:rPr>
              <a:t>+</a:t>
            </a:r>
            <a:r>
              <a:rPr lang="en-US" altLang="en-US" dirty="0">
                <a:solidFill>
                  <a:schemeClr val="tx1">
                    <a:lumMod val="75000"/>
                    <a:lumOff val="25000"/>
                  </a:schemeClr>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en-US">
                <a:solidFill>
                  <a:schemeClr val="tx1">
                    <a:lumMod val="75000"/>
                    <a:lumOff val="25000"/>
                  </a:schemeClr>
                </a:solidFill>
                <a:latin typeface="Times New Roman" panose="02020603050405020304" pitchFamily="18" charset="0"/>
                <a:ea typeface="Microsoft YaHei" panose="020B0503020204020204" pitchFamily="34" charset="-122"/>
                <a:cs typeface="Times New Roman" panose="02020603050405020304" pitchFamily="18" charset="0"/>
              </a:rPr>
              <a:t>Có </a:t>
            </a:r>
            <a:r>
              <a:rPr lang="en-US" altLang="en-US" dirty="0">
                <a:solidFill>
                  <a:schemeClr val="tx1">
                    <a:lumMod val="75000"/>
                    <a:lumOff val="25000"/>
                  </a:schemeClr>
                </a:solidFill>
                <a:latin typeface="Times New Roman" panose="02020603050405020304" pitchFamily="18" charset="0"/>
                <a:ea typeface="Microsoft YaHei" panose="020B0503020204020204" pitchFamily="34" charset="-122"/>
                <a:cs typeface="Times New Roman" panose="02020603050405020304" pitchFamily="18" charset="0"/>
              </a:rPr>
              <a:t>một số ít email spam có </a:t>
            </a:r>
            <a:r>
              <a:rPr lang="" altLang="en-US" dirty="0">
                <a:solidFill>
                  <a:schemeClr val="tx1">
                    <a:lumMod val="75000"/>
                    <a:lumOff val="25000"/>
                  </a:schemeClr>
                </a:solidFill>
                <a:latin typeface="Times New Roman" panose="02020603050405020304" pitchFamily="18" charset="0"/>
                <a:ea typeface="Microsoft YaHei" panose="020B0503020204020204" pitchFamily="34" charset="-122"/>
                <a:cs typeface="Times New Roman" panose="02020603050405020304" pitchFamily="18" charset="0"/>
              </a:rPr>
              <a:t>đ</a:t>
            </a:r>
            <a:r>
              <a:rPr lang="en-US" altLang="en-US" dirty="0">
                <a:solidFill>
                  <a:schemeClr val="tx1">
                    <a:lumMod val="75000"/>
                    <a:lumOff val="25000"/>
                  </a:schemeClr>
                </a:solidFill>
                <a:latin typeface="Times New Roman" panose="02020603050405020304" pitchFamily="18" charset="0"/>
                <a:ea typeface="Microsoft YaHei" panose="020B0503020204020204" pitchFamily="34" charset="-122"/>
                <a:cs typeface="Times New Roman" panose="02020603050405020304" pitchFamily="18" charset="0"/>
              </a:rPr>
              <a:t>ộ dài v</a:t>
            </a:r>
            <a:r>
              <a:rPr lang="" altLang="en-US" dirty="0">
                <a:solidFill>
                  <a:schemeClr val="tx1">
                    <a:lumMod val="75000"/>
                    <a:lumOff val="25000"/>
                  </a:schemeClr>
                </a:solidFill>
                <a:latin typeface="Times New Roman" panose="02020603050405020304" pitchFamily="18" charset="0"/>
                <a:ea typeface="Microsoft YaHei" panose="020B0503020204020204" pitchFamily="34" charset="-122"/>
                <a:cs typeface="Times New Roman" panose="02020603050405020304" pitchFamily="18" charset="0"/>
              </a:rPr>
              <a:t>ư</a:t>
            </a:r>
            <a:r>
              <a:rPr lang="en-US" altLang="en-US" dirty="0">
                <a:solidFill>
                  <a:schemeClr val="tx1">
                    <a:lumMod val="75000"/>
                    <a:lumOff val="25000"/>
                  </a:schemeClr>
                </a:solidFill>
                <a:latin typeface="Times New Roman" panose="02020603050405020304" pitchFamily="18" charset="0"/>
                <a:ea typeface="Microsoft YaHei" panose="020B0503020204020204" pitchFamily="34" charset="-122"/>
                <a:cs typeface="Times New Roman" panose="02020603050405020304" pitchFamily="18" charset="0"/>
              </a:rPr>
              <a:t>ợt 200 k</a:t>
            </a:r>
            <a:r>
              <a:rPr lang="" altLang="en-US" dirty="0">
                <a:solidFill>
                  <a:schemeClr val="tx1">
                    <a:lumMod val="75000"/>
                    <a:lumOff val="25000"/>
                  </a:schemeClr>
                </a:solidFill>
                <a:latin typeface="Times New Roman" panose="02020603050405020304" pitchFamily="18" charset="0"/>
                <a:ea typeface="Microsoft YaHei" panose="020B0503020204020204" pitchFamily="34" charset="-122"/>
                <a:cs typeface="Times New Roman" panose="02020603050405020304" pitchFamily="18" charset="0"/>
              </a:rPr>
              <a:t>ý</a:t>
            </a:r>
            <a:r>
              <a:rPr lang="en-US" altLang="en-US" dirty="0">
                <a:solidFill>
                  <a:schemeClr val="tx1">
                    <a:lumMod val="75000"/>
                    <a:lumOff val="25000"/>
                  </a:schemeClr>
                </a:solidFill>
                <a:latin typeface="Times New Roman" panose="02020603050405020304" pitchFamily="18" charset="0"/>
                <a:ea typeface="Microsoft YaHei" panose="020B0503020204020204" pitchFamily="34" charset="-122"/>
                <a:cs typeface="Times New Roman" panose="02020603050405020304" pitchFamily="18" charset="0"/>
              </a:rPr>
              <a:t> tự, nh</a:t>
            </a:r>
            <a:r>
              <a:rPr lang="" altLang="en-US" dirty="0">
                <a:solidFill>
                  <a:schemeClr val="tx1">
                    <a:lumMod val="75000"/>
                    <a:lumOff val="25000"/>
                  </a:schemeClr>
                </a:solidFill>
                <a:latin typeface="Times New Roman" panose="02020603050405020304" pitchFamily="18" charset="0"/>
                <a:ea typeface="Microsoft YaHei" panose="020B0503020204020204" pitchFamily="34" charset="-122"/>
                <a:cs typeface="Times New Roman" panose="02020603050405020304" pitchFamily="18" charset="0"/>
              </a:rPr>
              <a:t>ư</a:t>
            </a:r>
            <a:r>
              <a:rPr lang="en-US" altLang="en-US" dirty="0">
                <a:solidFill>
                  <a:schemeClr val="tx1">
                    <a:lumMod val="75000"/>
                    <a:lumOff val="25000"/>
                  </a:schemeClr>
                </a:solidFill>
                <a:latin typeface="Times New Roman" panose="02020603050405020304" pitchFamily="18" charset="0"/>
                <a:ea typeface="Microsoft YaHei" panose="020B0503020204020204" pitchFamily="34" charset="-122"/>
                <a:cs typeface="Times New Roman" panose="02020603050405020304" pitchFamily="18" charset="0"/>
              </a:rPr>
              <a:t>ng không có nhiều </a:t>
            </a:r>
            <a:r>
              <a:rPr lang="" altLang="en-US" dirty="0">
                <a:solidFill>
                  <a:schemeClr val="tx1">
                    <a:lumMod val="75000"/>
                    <a:lumOff val="25000"/>
                  </a:schemeClr>
                </a:solidFill>
                <a:latin typeface="Times New Roman" panose="02020603050405020304" pitchFamily="18" charset="0"/>
                <a:ea typeface="Microsoft YaHei" panose="020B0503020204020204" pitchFamily="34" charset="-122"/>
                <a:cs typeface="Times New Roman" panose="02020603050405020304" pitchFamily="18" charset="0"/>
              </a:rPr>
              <a:t>đ</a:t>
            </a:r>
            <a:r>
              <a:rPr lang="en-US" altLang="en-US" dirty="0">
                <a:solidFill>
                  <a:schemeClr val="tx1">
                    <a:lumMod val="75000"/>
                    <a:lumOff val="25000"/>
                  </a:schemeClr>
                </a:solidFill>
                <a:latin typeface="Times New Roman" panose="02020603050405020304" pitchFamily="18" charset="0"/>
                <a:ea typeface="Microsoft YaHei" panose="020B0503020204020204" pitchFamily="34" charset="-122"/>
                <a:cs typeface="Times New Roman" panose="02020603050405020304" pitchFamily="18" charset="0"/>
              </a:rPr>
              <a:t>iểm ngoại lai nh</a:t>
            </a:r>
            <a:r>
              <a:rPr lang="" altLang="en-US" dirty="0">
                <a:solidFill>
                  <a:schemeClr val="tx1">
                    <a:lumMod val="75000"/>
                    <a:lumOff val="25000"/>
                  </a:schemeClr>
                </a:solidFill>
                <a:latin typeface="Times New Roman" panose="02020603050405020304" pitchFamily="18" charset="0"/>
                <a:ea typeface="Microsoft YaHei" panose="020B0503020204020204" pitchFamily="34" charset="-122"/>
                <a:cs typeface="Times New Roman" panose="02020603050405020304" pitchFamily="18" charset="0"/>
              </a:rPr>
              <a:t>ư</a:t>
            </a:r>
            <a:r>
              <a:rPr lang="en-US" altLang="en-US" dirty="0">
                <a:solidFill>
                  <a:schemeClr val="tx1">
                    <a:lumMod val="75000"/>
                    <a:lumOff val="25000"/>
                  </a:schemeClr>
                </a:solidFill>
                <a:latin typeface="Times New Roman" panose="02020603050405020304" pitchFamily="18" charset="0"/>
                <a:ea typeface="Microsoft YaHei" panose="020B0503020204020204" pitchFamily="34" charset="-122"/>
                <a:cs typeface="Times New Roman" panose="02020603050405020304" pitchFamily="18" charset="0"/>
              </a:rPr>
              <a:t> email ham.</a:t>
            </a:r>
          </a:p>
        </p:txBody>
      </p:sp>
      <p:sp>
        <p:nvSpPr>
          <p:cNvPr id="9" name="Text Box 8"/>
          <p:cNvSpPr txBox="1"/>
          <p:nvPr/>
        </p:nvSpPr>
        <p:spPr>
          <a:xfrm>
            <a:off x="4453508" y="2690493"/>
            <a:ext cx="4337432" cy="2113503"/>
          </a:xfrm>
          <a:prstGeom prst="rect">
            <a:avLst/>
          </a:prstGeom>
          <a:noFill/>
        </p:spPr>
        <p:txBody>
          <a:bodyPr wrap="square" rtlCol="0">
            <a:noAutofit/>
          </a:bodyPr>
          <a:lstStyle/>
          <a:p>
            <a:r>
              <a:rPr lang="en-US" altLang="en-US" b="1">
                <a:solidFill>
                  <a:schemeClr val="tx1">
                    <a:lumMod val="75000"/>
                    <a:lumOff val="25000"/>
                  </a:schemeClr>
                </a:solidFill>
                <a:latin typeface="Times New Roman" panose="02020603050405020304" pitchFamily="18" charset="0"/>
                <a:ea typeface="Microsoft YaHei" panose="020B0503020204020204" pitchFamily="34" charset="-122"/>
                <a:cs typeface="Times New Roman" panose="02020603050405020304" pitchFamily="18" charset="0"/>
              </a:rPr>
              <a:t>4. Khả </a:t>
            </a:r>
            <a:r>
              <a:rPr lang="en-US" altLang="en-US" b="1" dirty="0">
                <a:solidFill>
                  <a:schemeClr val="tx1">
                    <a:lumMod val="75000"/>
                    <a:lumOff val="25000"/>
                  </a:schemeClr>
                </a:solidFill>
                <a:latin typeface="Times New Roman" panose="02020603050405020304" pitchFamily="18" charset="0"/>
                <a:ea typeface="Microsoft YaHei" panose="020B0503020204020204" pitchFamily="34" charset="-122"/>
                <a:cs typeface="Times New Roman" panose="02020603050405020304" pitchFamily="18" charset="0"/>
              </a:rPr>
              <a:t>n</a:t>
            </a:r>
            <a:r>
              <a:rPr lang="" altLang="en-US" b="1" dirty="0">
                <a:solidFill>
                  <a:schemeClr val="tx1">
                    <a:lumMod val="75000"/>
                    <a:lumOff val="25000"/>
                  </a:schemeClr>
                </a:solidFill>
                <a:latin typeface="Times New Roman" panose="02020603050405020304" pitchFamily="18" charset="0"/>
                <a:ea typeface="Microsoft YaHei" panose="020B0503020204020204" pitchFamily="34" charset="-122"/>
                <a:cs typeface="Times New Roman" panose="02020603050405020304" pitchFamily="18" charset="0"/>
              </a:rPr>
              <a:t>ă</a:t>
            </a:r>
            <a:r>
              <a:rPr lang="en-US" altLang="en-US" b="1" dirty="0">
                <a:solidFill>
                  <a:schemeClr val="tx1">
                    <a:lumMod val="75000"/>
                    <a:lumOff val="25000"/>
                  </a:schemeClr>
                </a:solidFill>
                <a:latin typeface="Times New Roman" panose="02020603050405020304" pitchFamily="18" charset="0"/>
                <a:ea typeface="Microsoft YaHei" panose="020B0503020204020204" pitchFamily="34" charset="-122"/>
                <a:cs typeface="Times New Roman" panose="02020603050405020304" pitchFamily="18" charset="0"/>
              </a:rPr>
              <a:t>ng nhận diện spam qua </a:t>
            </a:r>
            <a:r>
              <a:rPr lang="" altLang="en-US" b="1" dirty="0">
                <a:solidFill>
                  <a:schemeClr val="tx1">
                    <a:lumMod val="75000"/>
                    <a:lumOff val="25000"/>
                  </a:schemeClr>
                </a:solidFill>
                <a:latin typeface="Times New Roman" panose="02020603050405020304" pitchFamily="18" charset="0"/>
                <a:ea typeface="Microsoft YaHei" panose="020B0503020204020204" pitchFamily="34" charset="-122"/>
                <a:cs typeface="Times New Roman" panose="02020603050405020304" pitchFamily="18" charset="0"/>
              </a:rPr>
              <a:t>đ</a:t>
            </a:r>
            <a:r>
              <a:rPr lang="en-US" altLang="en-US" b="1" dirty="0">
                <a:solidFill>
                  <a:schemeClr val="tx1">
                    <a:lumMod val="75000"/>
                    <a:lumOff val="25000"/>
                  </a:schemeClr>
                </a:solidFill>
                <a:latin typeface="Times New Roman" panose="02020603050405020304" pitchFamily="18" charset="0"/>
                <a:ea typeface="Microsoft YaHei" panose="020B0503020204020204" pitchFamily="34" charset="-122"/>
                <a:cs typeface="Times New Roman" panose="02020603050405020304" pitchFamily="18" charset="0"/>
              </a:rPr>
              <a:t>ộ dài tin nhắn:</a:t>
            </a:r>
          </a:p>
          <a:p>
            <a:r>
              <a:rPr lang="en-US" altLang="en-US">
                <a:solidFill>
                  <a:schemeClr val="tx1">
                    <a:lumMod val="75000"/>
                    <a:lumOff val="25000"/>
                  </a:schemeClr>
                </a:solidFill>
                <a:latin typeface="Times New Roman" panose="02020603050405020304" pitchFamily="18" charset="0"/>
                <a:ea typeface="Microsoft YaHei" panose="020B0503020204020204" pitchFamily="34" charset="-122"/>
                <a:cs typeface="Times New Roman" panose="02020603050405020304" pitchFamily="18" charset="0"/>
              </a:rPr>
              <a:t>+</a:t>
            </a:r>
            <a:r>
              <a:rPr lang="en-US" altLang="en-US" dirty="0">
                <a:solidFill>
                  <a:schemeClr val="tx1">
                    <a:lumMod val="75000"/>
                    <a:lumOff val="25000"/>
                  </a:schemeClr>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en-US">
                <a:solidFill>
                  <a:schemeClr val="tx1">
                    <a:lumMod val="75000"/>
                    <a:lumOff val="25000"/>
                  </a:schemeClr>
                </a:solidFill>
                <a:latin typeface="Times New Roman" panose="02020603050405020304" pitchFamily="18" charset="0"/>
                <a:ea typeface="Microsoft YaHei" panose="020B0503020204020204" pitchFamily="34" charset="-122"/>
                <a:cs typeface="Times New Roman" panose="02020603050405020304" pitchFamily="18" charset="0"/>
              </a:rPr>
              <a:t>Nếu </a:t>
            </a:r>
            <a:r>
              <a:rPr lang="en-US" altLang="en-US" dirty="0">
                <a:solidFill>
                  <a:schemeClr val="tx1">
                    <a:lumMod val="75000"/>
                    <a:lumOff val="25000"/>
                  </a:schemeClr>
                </a:solidFill>
                <a:latin typeface="Times New Roman" panose="02020603050405020304" pitchFamily="18" charset="0"/>
                <a:ea typeface="Microsoft YaHei" panose="020B0503020204020204" pitchFamily="34" charset="-122"/>
                <a:cs typeface="Times New Roman" panose="02020603050405020304" pitchFamily="18" charset="0"/>
              </a:rPr>
              <a:t>chỉ dựa vào </a:t>
            </a:r>
            <a:r>
              <a:rPr lang="" altLang="en-US" dirty="0">
                <a:solidFill>
                  <a:schemeClr val="tx1">
                    <a:lumMod val="75000"/>
                    <a:lumOff val="25000"/>
                  </a:schemeClr>
                </a:solidFill>
                <a:latin typeface="Times New Roman" panose="02020603050405020304" pitchFamily="18" charset="0"/>
                <a:ea typeface="Microsoft YaHei" panose="020B0503020204020204" pitchFamily="34" charset="-122"/>
                <a:cs typeface="Times New Roman" panose="02020603050405020304" pitchFamily="18" charset="0"/>
              </a:rPr>
              <a:t>đ</a:t>
            </a:r>
            <a:r>
              <a:rPr lang="en-US" altLang="en-US" dirty="0">
                <a:solidFill>
                  <a:schemeClr val="tx1">
                    <a:lumMod val="75000"/>
                    <a:lumOff val="25000"/>
                  </a:schemeClr>
                </a:solidFill>
                <a:latin typeface="Times New Roman" panose="02020603050405020304" pitchFamily="18" charset="0"/>
                <a:ea typeface="Microsoft YaHei" panose="020B0503020204020204" pitchFamily="34" charset="-122"/>
                <a:cs typeface="Times New Roman" panose="02020603050405020304" pitchFamily="18" charset="0"/>
              </a:rPr>
              <a:t>ộ dài tin nhắn, có thể thấy rằng email spam có xu h</a:t>
            </a:r>
            <a:r>
              <a:rPr lang="" altLang="en-US" dirty="0">
                <a:solidFill>
                  <a:schemeClr val="tx1">
                    <a:lumMod val="75000"/>
                    <a:lumOff val="25000"/>
                  </a:schemeClr>
                </a:solidFill>
                <a:latin typeface="Times New Roman" panose="02020603050405020304" pitchFamily="18" charset="0"/>
                <a:ea typeface="Microsoft YaHei" panose="020B0503020204020204" pitchFamily="34" charset="-122"/>
                <a:cs typeface="Times New Roman" panose="02020603050405020304" pitchFamily="18" charset="0"/>
              </a:rPr>
              <a:t>ư</a:t>
            </a:r>
            <a:r>
              <a:rPr lang="en-US" altLang="en-US" dirty="0">
                <a:solidFill>
                  <a:schemeClr val="tx1">
                    <a:lumMod val="75000"/>
                    <a:lumOff val="25000"/>
                  </a:schemeClr>
                </a:solidFill>
                <a:latin typeface="Times New Roman" panose="02020603050405020304" pitchFamily="18" charset="0"/>
                <a:ea typeface="Microsoft YaHei" panose="020B0503020204020204" pitchFamily="34" charset="-122"/>
                <a:cs typeface="Times New Roman" panose="02020603050405020304" pitchFamily="18" charset="0"/>
              </a:rPr>
              <a:t>ớng dài hơn.</a:t>
            </a:r>
          </a:p>
          <a:p>
            <a:r>
              <a:rPr lang="en-US" altLang="en-US">
                <a:solidFill>
                  <a:schemeClr val="tx1">
                    <a:lumMod val="75000"/>
                    <a:lumOff val="25000"/>
                  </a:schemeClr>
                </a:solidFill>
                <a:latin typeface="Times New Roman" panose="02020603050405020304" pitchFamily="18" charset="0"/>
                <a:ea typeface="Microsoft YaHei" panose="020B0503020204020204" pitchFamily="34" charset="-122"/>
                <a:cs typeface="Times New Roman" panose="02020603050405020304" pitchFamily="18" charset="0"/>
              </a:rPr>
              <a:t>+</a:t>
            </a:r>
            <a:r>
              <a:rPr lang="en-US" altLang="en-US" dirty="0">
                <a:solidFill>
                  <a:schemeClr val="tx1">
                    <a:lumMod val="75000"/>
                    <a:lumOff val="25000"/>
                  </a:schemeClr>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en-US">
                <a:solidFill>
                  <a:schemeClr val="tx1">
                    <a:lumMod val="75000"/>
                    <a:lumOff val="25000"/>
                  </a:schemeClr>
                </a:solidFill>
                <a:latin typeface="Times New Roman" panose="02020603050405020304" pitchFamily="18" charset="0"/>
                <a:ea typeface="Microsoft YaHei" panose="020B0503020204020204" pitchFamily="34" charset="-122"/>
                <a:cs typeface="Times New Roman" panose="02020603050405020304" pitchFamily="18" charset="0"/>
              </a:rPr>
              <a:t>Tuy </a:t>
            </a:r>
            <a:r>
              <a:rPr lang="en-US" altLang="en-US" dirty="0">
                <a:solidFill>
                  <a:schemeClr val="tx1">
                    <a:lumMod val="75000"/>
                    <a:lumOff val="25000"/>
                  </a:schemeClr>
                </a:solidFill>
                <a:latin typeface="Times New Roman" panose="02020603050405020304" pitchFamily="18" charset="0"/>
                <a:ea typeface="Microsoft YaHei" panose="020B0503020204020204" pitchFamily="34" charset="-122"/>
                <a:cs typeface="Times New Roman" panose="02020603050405020304" pitchFamily="18" charset="0"/>
              </a:rPr>
              <a:t>nhiên, vẫn có sự chồng lấn giữa hai nhóm, vì vậy cần thêm các yếu tố khác nh</a:t>
            </a:r>
            <a:r>
              <a:rPr lang="" altLang="en-US" dirty="0">
                <a:solidFill>
                  <a:schemeClr val="tx1">
                    <a:lumMod val="75000"/>
                    <a:lumOff val="25000"/>
                  </a:schemeClr>
                </a:solidFill>
                <a:latin typeface="Times New Roman" panose="02020603050405020304" pitchFamily="18" charset="0"/>
                <a:ea typeface="Microsoft YaHei" panose="020B0503020204020204" pitchFamily="34" charset="-122"/>
                <a:cs typeface="Times New Roman" panose="02020603050405020304" pitchFamily="18" charset="0"/>
              </a:rPr>
              <a:t>ư</a:t>
            </a:r>
            <a:r>
              <a:rPr lang="en-US" altLang="en-US" dirty="0">
                <a:solidFill>
                  <a:schemeClr val="tx1">
                    <a:lumMod val="75000"/>
                    <a:lumOff val="25000"/>
                  </a:schemeClr>
                </a:solidFill>
                <a:latin typeface="Times New Roman" panose="02020603050405020304" pitchFamily="18" charset="0"/>
                <a:ea typeface="Microsoft YaHei" panose="020B0503020204020204" pitchFamily="34" charset="-122"/>
                <a:cs typeface="Times New Roman" panose="02020603050405020304" pitchFamily="18" charset="0"/>
              </a:rPr>
              <a:t> từ khóa, số l</a:t>
            </a:r>
            <a:r>
              <a:rPr lang="" altLang="en-US" dirty="0">
                <a:solidFill>
                  <a:schemeClr val="tx1">
                    <a:lumMod val="75000"/>
                    <a:lumOff val="25000"/>
                  </a:schemeClr>
                </a:solidFill>
                <a:latin typeface="Times New Roman" panose="02020603050405020304" pitchFamily="18" charset="0"/>
                <a:ea typeface="Microsoft YaHei" panose="020B0503020204020204" pitchFamily="34" charset="-122"/>
                <a:cs typeface="Times New Roman" panose="02020603050405020304" pitchFamily="18" charset="0"/>
              </a:rPr>
              <a:t>ư</a:t>
            </a:r>
            <a:r>
              <a:rPr lang="en-US" altLang="en-US" dirty="0">
                <a:solidFill>
                  <a:schemeClr val="tx1">
                    <a:lumMod val="75000"/>
                    <a:lumOff val="25000"/>
                  </a:schemeClr>
                </a:solidFill>
                <a:latin typeface="Times New Roman" panose="02020603050405020304" pitchFamily="18" charset="0"/>
                <a:ea typeface="Microsoft YaHei" panose="020B0503020204020204" pitchFamily="34" charset="-122"/>
                <a:cs typeface="Times New Roman" panose="02020603050405020304" pitchFamily="18" charset="0"/>
              </a:rPr>
              <a:t>ợng k</a:t>
            </a:r>
            <a:r>
              <a:rPr lang="" altLang="en-US" dirty="0">
                <a:solidFill>
                  <a:schemeClr val="tx1">
                    <a:lumMod val="75000"/>
                    <a:lumOff val="25000"/>
                  </a:schemeClr>
                </a:solidFill>
                <a:latin typeface="Times New Roman" panose="02020603050405020304" pitchFamily="18" charset="0"/>
                <a:ea typeface="Microsoft YaHei" panose="020B0503020204020204" pitchFamily="34" charset="-122"/>
                <a:cs typeface="Times New Roman" panose="02020603050405020304" pitchFamily="18" charset="0"/>
              </a:rPr>
              <a:t>ý</a:t>
            </a:r>
            <a:r>
              <a:rPr lang="en-US" altLang="en-US" dirty="0">
                <a:solidFill>
                  <a:schemeClr val="tx1">
                    <a:lumMod val="75000"/>
                    <a:lumOff val="25000"/>
                  </a:schemeClr>
                </a:solidFill>
                <a:latin typeface="Times New Roman" panose="02020603050405020304" pitchFamily="18" charset="0"/>
                <a:ea typeface="Microsoft YaHei" panose="020B0503020204020204" pitchFamily="34" charset="-122"/>
                <a:cs typeface="Times New Roman" panose="02020603050405020304" pitchFamily="18" charset="0"/>
              </a:rPr>
              <a:t> tự </a:t>
            </a:r>
            <a:r>
              <a:rPr lang="" altLang="en-US" dirty="0">
                <a:solidFill>
                  <a:schemeClr val="tx1">
                    <a:lumMod val="75000"/>
                    <a:lumOff val="25000"/>
                  </a:schemeClr>
                </a:solidFill>
                <a:latin typeface="Times New Roman" panose="02020603050405020304" pitchFamily="18" charset="0"/>
                <a:ea typeface="Microsoft YaHei" panose="020B0503020204020204" pitchFamily="34" charset="-122"/>
                <a:cs typeface="Times New Roman" panose="02020603050405020304" pitchFamily="18" charset="0"/>
              </a:rPr>
              <a:t>đ</a:t>
            </a:r>
            <a:r>
              <a:rPr lang="en-US" altLang="en-US" dirty="0">
                <a:solidFill>
                  <a:schemeClr val="tx1">
                    <a:lumMod val="75000"/>
                    <a:lumOff val="25000"/>
                  </a:schemeClr>
                </a:solidFill>
                <a:latin typeface="Times New Roman" panose="02020603050405020304" pitchFamily="18" charset="0"/>
                <a:ea typeface="Microsoft YaHei" panose="020B0503020204020204" pitchFamily="34" charset="-122"/>
                <a:cs typeface="Times New Roman" panose="02020603050405020304" pitchFamily="18" charset="0"/>
              </a:rPr>
              <a:t>ặc biệt, hoặc tỷ lệ từ khóa spam </a:t>
            </a:r>
            <a:r>
              <a:rPr lang="" altLang="en-US" dirty="0">
                <a:solidFill>
                  <a:schemeClr val="tx1">
                    <a:lumMod val="75000"/>
                    <a:lumOff val="25000"/>
                  </a:schemeClr>
                </a:solidFill>
                <a:latin typeface="Times New Roman" panose="02020603050405020304" pitchFamily="18" charset="0"/>
                <a:ea typeface="Microsoft YaHei" panose="020B0503020204020204" pitchFamily="34" charset="-122"/>
                <a:cs typeface="Times New Roman" panose="02020603050405020304" pitchFamily="18" charset="0"/>
              </a:rPr>
              <a:t>đ</a:t>
            </a:r>
            <a:r>
              <a:rPr lang="en-US" altLang="en-US" dirty="0">
                <a:solidFill>
                  <a:schemeClr val="tx1">
                    <a:lumMod val="75000"/>
                    <a:lumOff val="25000"/>
                  </a:schemeClr>
                </a:solidFill>
                <a:latin typeface="Times New Roman" panose="02020603050405020304" pitchFamily="18" charset="0"/>
                <a:ea typeface="Microsoft YaHei" panose="020B0503020204020204" pitchFamily="34" charset="-122"/>
                <a:cs typeface="Times New Roman" panose="02020603050405020304" pitchFamily="18" charset="0"/>
              </a:rPr>
              <a:t>ể phân loại chính xác hơn.</a:t>
            </a: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
          <p:cNvSpPr txBox="1"/>
          <p:nvPr>
            <p:custDataLst>
              <p:tags r:id="rId1"/>
            </p:custDataLst>
          </p:nvPr>
        </p:nvSpPr>
        <p:spPr>
          <a:xfrm>
            <a:off x="179705" y="51470"/>
            <a:ext cx="1439967" cy="504190"/>
          </a:xfrm>
          <a:prstGeom prst="rect">
            <a:avLst/>
          </a:prstGeom>
        </p:spPr>
        <p:txBody>
          <a:bodyPr lIns="0" rIns="0" anchor="t">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vi-VN" altLang="en-GB" sz="2800">
                <a:solidFill>
                  <a:schemeClr val="tx1">
                    <a:lumMod val="75000"/>
                    <a:lumOff val="25000"/>
                  </a:schemeClr>
                </a:solidFill>
                <a:latin typeface="Times New Roman" panose="02020603050405020304" pitchFamily="18" charset="0"/>
                <a:ea typeface="Lora"/>
                <a:cs typeface="Times New Roman" panose="02020603050405020304" pitchFamily="18" charset="0"/>
              </a:rPr>
              <a:t>Kết luận:</a:t>
            </a:r>
          </a:p>
          <a:p>
            <a:pPr algn="l"/>
            <a:endParaRPr lang="vi-VN" altLang="en-GB" sz="2800">
              <a:solidFill>
                <a:schemeClr val="tx1">
                  <a:lumMod val="75000"/>
                  <a:lumOff val="25000"/>
                </a:schemeClr>
              </a:solidFill>
              <a:latin typeface="Times New Roman" panose="02020603050405020304" pitchFamily="18" charset="0"/>
              <a:ea typeface="Lora"/>
              <a:cs typeface="Times New Roman" panose="02020603050405020304" pitchFamily="18" charset="0"/>
            </a:endParaRPr>
          </a:p>
        </p:txBody>
      </p:sp>
      <p:sp>
        <p:nvSpPr>
          <p:cNvPr id="2" name="Text Box 1"/>
          <p:cNvSpPr txBox="1"/>
          <p:nvPr/>
        </p:nvSpPr>
        <p:spPr>
          <a:xfrm>
            <a:off x="143065" y="555526"/>
            <a:ext cx="8605520" cy="646331"/>
          </a:xfrm>
          <a:prstGeom prst="rect">
            <a:avLst/>
          </a:prstGeom>
          <a:noFill/>
        </p:spPr>
        <p:txBody>
          <a:bodyPr wrap="square" rtlCol="0">
            <a:spAutoFit/>
          </a:bodyPr>
          <a:lstStyle/>
          <a:p>
            <a:pPr marL="285750" indent="-285750">
              <a:buFont typeface="Courier New" panose="02070309020205020404" pitchFamily="49" charset="0"/>
              <a:buChar char="o"/>
            </a:pPr>
            <a:r>
              <a:rPr lang="en-US" altLang="en-US">
                <a:solidFill>
                  <a:schemeClr val="tx1">
                    <a:lumMod val="75000"/>
                    <a:lumOff val="25000"/>
                  </a:schemeClr>
                </a:solidFill>
                <a:latin typeface="Times New Roman" panose="02020603050405020304" pitchFamily="18" charset="0"/>
                <a:ea typeface="Microsoft YaHei" panose="020B0503020204020204" pitchFamily="34" charset="-122"/>
                <a:cs typeface="Times New Roman" panose="02020603050405020304" pitchFamily="18" charset="0"/>
              </a:rPr>
              <a:t>Phát </a:t>
            </a:r>
            <a:r>
              <a:rPr lang="en-US" altLang="en-US" dirty="0">
                <a:solidFill>
                  <a:schemeClr val="tx1">
                    <a:lumMod val="75000"/>
                    <a:lumOff val="25000"/>
                  </a:schemeClr>
                </a:solidFill>
                <a:latin typeface="Times New Roman" panose="02020603050405020304" pitchFamily="18" charset="0"/>
                <a:ea typeface="Microsoft YaHei" panose="020B0503020204020204" pitchFamily="34" charset="-122"/>
                <a:cs typeface="Times New Roman" panose="02020603050405020304" pitchFamily="18" charset="0"/>
              </a:rPr>
              <a:t>hiện email lừa </a:t>
            </a:r>
            <a:r>
              <a:rPr lang="" altLang="en-US" dirty="0">
                <a:solidFill>
                  <a:schemeClr val="tx1">
                    <a:lumMod val="75000"/>
                    <a:lumOff val="25000"/>
                  </a:schemeClr>
                </a:solidFill>
                <a:latin typeface="Times New Roman" panose="02020603050405020304" pitchFamily="18" charset="0"/>
                <a:ea typeface="Microsoft YaHei" panose="020B0503020204020204" pitchFamily="34" charset="-122"/>
                <a:cs typeface="Times New Roman" panose="02020603050405020304" pitchFamily="18" charset="0"/>
              </a:rPr>
              <a:t>đ</a:t>
            </a:r>
            <a:r>
              <a:rPr lang="en-US" altLang="en-US" dirty="0">
                <a:solidFill>
                  <a:schemeClr val="tx1">
                    <a:lumMod val="75000"/>
                    <a:lumOff val="25000"/>
                  </a:schemeClr>
                </a:solidFill>
                <a:latin typeface="Times New Roman" panose="02020603050405020304" pitchFamily="18" charset="0"/>
                <a:ea typeface="Microsoft YaHei" panose="020B0503020204020204" pitchFamily="34" charset="-122"/>
                <a:cs typeface="Times New Roman" panose="02020603050405020304" pitchFamily="18" charset="0"/>
              </a:rPr>
              <a:t>ảo </a:t>
            </a:r>
            <a:r>
              <a:rPr lang="" altLang="en-US" dirty="0">
                <a:solidFill>
                  <a:schemeClr val="tx1">
                    <a:lumMod val="75000"/>
                    <a:lumOff val="25000"/>
                  </a:schemeClr>
                </a:solidFill>
                <a:latin typeface="Times New Roman" panose="02020603050405020304" pitchFamily="18" charset="0"/>
                <a:ea typeface="Microsoft YaHei" panose="020B0503020204020204" pitchFamily="34" charset="-122"/>
                <a:cs typeface="Times New Roman" panose="02020603050405020304" pitchFamily="18" charset="0"/>
              </a:rPr>
              <a:t>đ</a:t>
            </a:r>
            <a:r>
              <a:rPr lang="en-US" altLang="en-US" dirty="0">
                <a:solidFill>
                  <a:schemeClr val="tx1">
                    <a:lumMod val="75000"/>
                    <a:lumOff val="25000"/>
                  </a:schemeClr>
                </a:solidFill>
                <a:latin typeface="Times New Roman" panose="02020603050405020304" pitchFamily="18" charset="0"/>
                <a:ea typeface="Microsoft YaHei" panose="020B0503020204020204" pitchFamily="34" charset="-122"/>
                <a:cs typeface="Times New Roman" panose="02020603050405020304" pitchFamily="18" charset="0"/>
              </a:rPr>
              <a:t>óng vai trò quan trọng trong việc bảo vệ ng</a:t>
            </a:r>
            <a:r>
              <a:rPr lang="" altLang="en-US" dirty="0">
                <a:solidFill>
                  <a:schemeClr val="tx1">
                    <a:lumMod val="75000"/>
                    <a:lumOff val="25000"/>
                  </a:schemeClr>
                </a:solidFill>
                <a:latin typeface="Times New Roman" panose="02020603050405020304" pitchFamily="18" charset="0"/>
                <a:ea typeface="Microsoft YaHei" panose="020B0503020204020204" pitchFamily="34" charset="-122"/>
                <a:cs typeface="Times New Roman" panose="02020603050405020304" pitchFamily="18" charset="0"/>
              </a:rPr>
              <a:t>ư</a:t>
            </a:r>
            <a:r>
              <a:rPr lang="en-US" altLang="en-US" dirty="0">
                <a:solidFill>
                  <a:schemeClr val="tx1">
                    <a:lumMod val="75000"/>
                    <a:lumOff val="25000"/>
                  </a:schemeClr>
                </a:solidFill>
                <a:latin typeface="Times New Roman" panose="02020603050405020304" pitchFamily="18" charset="0"/>
                <a:ea typeface="Microsoft YaHei" panose="020B0503020204020204" pitchFamily="34" charset="-122"/>
                <a:cs typeface="Times New Roman" panose="02020603050405020304" pitchFamily="18" charset="0"/>
              </a:rPr>
              <a:t>ời dùng khỏi các cuộc tấn công mạng, </a:t>
            </a:r>
            <a:r>
              <a:rPr lang="" altLang="en-US" dirty="0">
                <a:solidFill>
                  <a:schemeClr val="tx1">
                    <a:lumMod val="75000"/>
                    <a:lumOff val="25000"/>
                  </a:schemeClr>
                </a:solidFill>
                <a:latin typeface="Times New Roman" panose="02020603050405020304" pitchFamily="18" charset="0"/>
                <a:ea typeface="Microsoft YaHei" panose="020B0503020204020204" pitchFamily="34" charset="-122"/>
                <a:cs typeface="Times New Roman" panose="02020603050405020304" pitchFamily="18" charset="0"/>
              </a:rPr>
              <a:t>đ</a:t>
            </a:r>
            <a:r>
              <a:rPr lang="en-US" altLang="en-US" dirty="0">
                <a:solidFill>
                  <a:schemeClr val="tx1">
                    <a:lumMod val="75000"/>
                    <a:lumOff val="25000"/>
                  </a:schemeClr>
                </a:solidFill>
                <a:latin typeface="Times New Roman" panose="02020603050405020304" pitchFamily="18" charset="0"/>
                <a:ea typeface="Microsoft YaHei" panose="020B0503020204020204" pitchFamily="34" charset="-122"/>
                <a:cs typeface="Times New Roman" panose="02020603050405020304" pitchFamily="18" charset="0"/>
              </a:rPr>
              <a:t>ặc biệt là phishing và spam có mục </a:t>
            </a:r>
            <a:r>
              <a:rPr lang="" altLang="en-US" dirty="0">
                <a:solidFill>
                  <a:schemeClr val="tx1">
                    <a:lumMod val="75000"/>
                    <a:lumOff val="25000"/>
                  </a:schemeClr>
                </a:solidFill>
                <a:latin typeface="Times New Roman" panose="02020603050405020304" pitchFamily="18" charset="0"/>
                <a:ea typeface="Microsoft YaHei" panose="020B0503020204020204" pitchFamily="34" charset="-122"/>
                <a:cs typeface="Times New Roman" panose="02020603050405020304" pitchFamily="18" charset="0"/>
              </a:rPr>
              <a:t>đ</a:t>
            </a:r>
            <a:r>
              <a:rPr lang="en-US" altLang="en-US" dirty="0">
                <a:solidFill>
                  <a:schemeClr val="tx1">
                    <a:lumMod val="75000"/>
                    <a:lumOff val="25000"/>
                  </a:schemeClr>
                </a:solidFill>
                <a:latin typeface="Times New Roman" panose="02020603050405020304" pitchFamily="18" charset="0"/>
                <a:ea typeface="Microsoft YaHei" panose="020B0503020204020204" pitchFamily="34" charset="-122"/>
                <a:cs typeface="Times New Roman" panose="02020603050405020304" pitchFamily="18" charset="0"/>
              </a:rPr>
              <a:t>ích xấu.</a:t>
            </a:r>
          </a:p>
        </p:txBody>
      </p:sp>
      <p:sp>
        <p:nvSpPr>
          <p:cNvPr id="3" name="Text Box 2"/>
          <p:cNvSpPr txBox="1"/>
          <p:nvPr/>
        </p:nvSpPr>
        <p:spPr>
          <a:xfrm>
            <a:off x="107503" y="1131590"/>
            <a:ext cx="8893431" cy="646331"/>
          </a:xfrm>
          <a:prstGeom prst="rect">
            <a:avLst/>
          </a:prstGeom>
          <a:noFill/>
        </p:spPr>
        <p:txBody>
          <a:bodyPr wrap="square" rtlCol="0">
            <a:spAutoFit/>
          </a:bodyPr>
          <a:lstStyle/>
          <a:p>
            <a:pPr marL="285750" indent="-285750">
              <a:buFont typeface="Courier New" panose="02070309020205020404" pitchFamily="49" charset="0"/>
              <a:buChar char="o"/>
            </a:pPr>
            <a:r>
              <a:rPr lang="en-US" altLang="en-US" dirty="0">
                <a:solidFill>
                  <a:schemeClr val="tx1">
                    <a:lumMod val="75000"/>
                    <a:lumOff val="25000"/>
                  </a:schemeClr>
                </a:solidFill>
                <a:latin typeface="Times New Roman" panose="02020603050405020304" pitchFamily="18" charset="0"/>
                <a:ea typeface="Microsoft YaHei" panose="020B0503020204020204" pitchFamily="34" charset="-122"/>
                <a:cs typeface="Times New Roman" panose="02020603050405020304" pitchFamily="18" charset="0"/>
              </a:rPr>
              <a:t> Từ khóa phổ biến trong email cho thấy rằng các email spam th</a:t>
            </a:r>
            <a:r>
              <a:rPr lang="" altLang="en-US" dirty="0">
                <a:solidFill>
                  <a:schemeClr val="tx1">
                    <a:lumMod val="75000"/>
                    <a:lumOff val="25000"/>
                  </a:schemeClr>
                </a:solidFill>
                <a:latin typeface="Times New Roman" panose="02020603050405020304" pitchFamily="18" charset="0"/>
                <a:ea typeface="Microsoft YaHei" panose="020B0503020204020204" pitchFamily="34" charset="-122"/>
                <a:cs typeface="Times New Roman" panose="02020603050405020304" pitchFamily="18" charset="0"/>
              </a:rPr>
              <a:t>ư</a:t>
            </a:r>
            <a:r>
              <a:rPr lang="en-US" altLang="en-US" dirty="0">
                <a:solidFill>
                  <a:schemeClr val="tx1">
                    <a:lumMod val="75000"/>
                    <a:lumOff val="25000"/>
                  </a:schemeClr>
                </a:solidFill>
                <a:latin typeface="Times New Roman" panose="02020603050405020304" pitchFamily="18" charset="0"/>
                <a:ea typeface="Microsoft YaHei" panose="020B0503020204020204" pitchFamily="34" charset="-122"/>
                <a:cs typeface="Times New Roman" panose="02020603050405020304" pitchFamily="18" charset="0"/>
              </a:rPr>
              <a:t>ờng chứa các cụm từ nh</a:t>
            </a:r>
            <a:r>
              <a:rPr lang="" altLang="en-US" dirty="0">
                <a:solidFill>
                  <a:schemeClr val="tx1">
                    <a:lumMod val="75000"/>
                    <a:lumOff val="25000"/>
                  </a:schemeClr>
                </a:solidFill>
                <a:latin typeface="Times New Roman" panose="02020603050405020304" pitchFamily="18" charset="0"/>
                <a:ea typeface="Microsoft YaHei" panose="020B0503020204020204" pitchFamily="34" charset="-122"/>
                <a:cs typeface="Times New Roman" panose="02020603050405020304" pitchFamily="18" charset="0"/>
              </a:rPr>
              <a:t>ư</a:t>
            </a:r>
            <a:r>
              <a:rPr lang="en-US" altLang="en-US" dirty="0">
                <a:solidFill>
                  <a:schemeClr val="tx1">
                    <a:lumMod val="75000"/>
                    <a:lumOff val="25000"/>
                  </a:schemeClr>
                </a:solidFill>
                <a:latin typeface="Times New Roman" panose="02020603050405020304" pitchFamily="18" charset="0"/>
                <a:ea typeface="Microsoft YaHei" panose="020B0503020204020204" pitchFamily="34" charset="-122"/>
                <a:cs typeface="Times New Roman" panose="02020603050405020304" pitchFamily="18" charset="0"/>
              </a:rPr>
              <a:t> "free", "urgent", "prize", "win", v.v., trong khi email hợp lệ (ham) có nội dung tự nhiên hơn.</a:t>
            </a:r>
          </a:p>
        </p:txBody>
      </p:sp>
      <p:sp>
        <p:nvSpPr>
          <p:cNvPr id="4" name="Text Box 3"/>
          <p:cNvSpPr txBox="1"/>
          <p:nvPr/>
        </p:nvSpPr>
        <p:spPr>
          <a:xfrm>
            <a:off x="107502" y="1748426"/>
            <a:ext cx="8893431" cy="646331"/>
          </a:xfrm>
          <a:prstGeom prst="rect">
            <a:avLst/>
          </a:prstGeom>
          <a:noFill/>
        </p:spPr>
        <p:txBody>
          <a:bodyPr wrap="square" rtlCol="0">
            <a:spAutoFit/>
          </a:bodyPr>
          <a:lstStyle/>
          <a:p>
            <a:pPr marL="285750" indent="-285750">
              <a:buFont typeface="Courier New" panose="02070309020205020404" pitchFamily="49" charset="0"/>
              <a:buChar char="o"/>
            </a:pPr>
            <a:r>
              <a:rPr lang="en-US" altLang="en-US" dirty="0">
                <a:solidFill>
                  <a:schemeClr val="tx1">
                    <a:lumMod val="75000"/>
                    <a:lumOff val="25000"/>
                  </a:schemeClr>
                </a:solidFill>
                <a:latin typeface="Times New Roman" panose="02020603050405020304" pitchFamily="18" charset="0"/>
                <a:ea typeface="Microsoft YaHei" panose="020B0503020204020204" pitchFamily="34" charset="-122"/>
                <a:cs typeface="Times New Roman" panose="02020603050405020304" pitchFamily="18" charset="0"/>
              </a:rPr>
              <a:t> </a:t>
            </a:r>
            <a:r>
              <a:rPr lang="" altLang="en-US" dirty="0">
                <a:solidFill>
                  <a:schemeClr val="tx1">
                    <a:lumMod val="75000"/>
                    <a:lumOff val="25000"/>
                  </a:schemeClr>
                </a:solidFill>
                <a:latin typeface="Times New Roman" panose="02020603050405020304" pitchFamily="18" charset="0"/>
                <a:ea typeface="Microsoft YaHei" panose="020B0503020204020204" pitchFamily="34" charset="-122"/>
                <a:cs typeface="Times New Roman" panose="02020603050405020304" pitchFamily="18" charset="0"/>
              </a:rPr>
              <a:t>Đ</a:t>
            </a:r>
            <a:r>
              <a:rPr lang="en-US" altLang="en-US" dirty="0">
                <a:solidFill>
                  <a:schemeClr val="tx1">
                    <a:lumMod val="75000"/>
                    <a:lumOff val="25000"/>
                  </a:schemeClr>
                </a:solidFill>
                <a:latin typeface="Times New Roman" panose="02020603050405020304" pitchFamily="18" charset="0"/>
                <a:ea typeface="Microsoft YaHei" panose="020B0503020204020204" pitchFamily="34" charset="-122"/>
                <a:cs typeface="Times New Roman" panose="02020603050405020304" pitchFamily="18" charset="0"/>
              </a:rPr>
              <a:t>ộ dài tin nhắn là một yếu tố phân biệt: Email lừa </a:t>
            </a:r>
            <a:r>
              <a:rPr lang="" altLang="en-US" dirty="0">
                <a:solidFill>
                  <a:schemeClr val="tx1">
                    <a:lumMod val="75000"/>
                    <a:lumOff val="25000"/>
                  </a:schemeClr>
                </a:solidFill>
                <a:latin typeface="Times New Roman" panose="02020603050405020304" pitchFamily="18" charset="0"/>
                <a:ea typeface="Microsoft YaHei" panose="020B0503020204020204" pitchFamily="34" charset="-122"/>
                <a:cs typeface="Times New Roman" panose="02020603050405020304" pitchFamily="18" charset="0"/>
              </a:rPr>
              <a:t>đ</a:t>
            </a:r>
            <a:r>
              <a:rPr lang="en-US" altLang="en-US" dirty="0">
                <a:solidFill>
                  <a:schemeClr val="tx1">
                    <a:lumMod val="75000"/>
                    <a:lumOff val="25000"/>
                  </a:schemeClr>
                </a:solidFill>
                <a:latin typeface="Times New Roman" panose="02020603050405020304" pitchFamily="18" charset="0"/>
                <a:ea typeface="Microsoft YaHei" panose="020B0503020204020204" pitchFamily="34" charset="-122"/>
                <a:cs typeface="Times New Roman" panose="02020603050405020304" pitchFamily="18" charset="0"/>
              </a:rPr>
              <a:t>ảo (spam) th</a:t>
            </a:r>
            <a:r>
              <a:rPr lang="" altLang="en-US" dirty="0">
                <a:solidFill>
                  <a:schemeClr val="tx1">
                    <a:lumMod val="75000"/>
                    <a:lumOff val="25000"/>
                  </a:schemeClr>
                </a:solidFill>
                <a:latin typeface="Times New Roman" panose="02020603050405020304" pitchFamily="18" charset="0"/>
                <a:ea typeface="Microsoft YaHei" panose="020B0503020204020204" pitchFamily="34" charset="-122"/>
                <a:cs typeface="Times New Roman" panose="02020603050405020304" pitchFamily="18" charset="0"/>
              </a:rPr>
              <a:t>ư</a:t>
            </a:r>
            <a:r>
              <a:rPr lang="en-US" altLang="en-US" dirty="0">
                <a:solidFill>
                  <a:schemeClr val="tx1">
                    <a:lumMod val="75000"/>
                    <a:lumOff val="25000"/>
                  </a:schemeClr>
                </a:solidFill>
                <a:latin typeface="Times New Roman" panose="02020603050405020304" pitchFamily="18" charset="0"/>
                <a:ea typeface="Microsoft YaHei" panose="020B0503020204020204" pitchFamily="34" charset="-122"/>
                <a:cs typeface="Times New Roman" panose="02020603050405020304" pitchFamily="18" charset="0"/>
              </a:rPr>
              <a:t>ờng có </a:t>
            </a:r>
            <a:r>
              <a:rPr lang="" altLang="en-US" dirty="0">
                <a:solidFill>
                  <a:schemeClr val="tx1">
                    <a:lumMod val="75000"/>
                    <a:lumOff val="25000"/>
                  </a:schemeClr>
                </a:solidFill>
                <a:latin typeface="Times New Roman" panose="02020603050405020304" pitchFamily="18" charset="0"/>
                <a:ea typeface="Microsoft YaHei" panose="020B0503020204020204" pitchFamily="34" charset="-122"/>
                <a:cs typeface="Times New Roman" panose="02020603050405020304" pitchFamily="18" charset="0"/>
              </a:rPr>
              <a:t>đ</a:t>
            </a:r>
            <a:r>
              <a:rPr lang="en-US" altLang="en-US" dirty="0">
                <a:solidFill>
                  <a:schemeClr val="tx1">
                    <a:lumMod val="75000"/>
                    <a:lumOff val="25000"/>
                  </a:schemeClr>
                </a:solidFill>
                <a:latin typeface="Times New Roman" panose="02020603050405020304" pitchFamily="18" charset="0"/>
                <a:ea typeface="Microsoft YaHei" panose="020B0503020204020204" pitchFamily="34" charset="-122"/>
                <a:cs typeface="Times New Roman" panose="02020603050405020304" pitchFamily="18" charset="0"/>
              </a:rPr>
              <a:t>ộ dài ngắn hơn nh</a:t>
            </a:r>
            <a:r>
              <a:rPr lang="" altLang="en-US" dirty="0">
                <a:solidFill>
                  <a:schemeClr val="tx1">
                    <a:lumMod val="75000"/>
                    <a:lumOff val="25000"/>
                  </a:schemeClr>
                </a:solidFill>
                <a:latin typeface="Times New Roman" panose="02020603050405020304" pitchFamily="18" charset="0"/>
                <a:ea typeface="Microsoft YaHei" panose="020B0503020204020204" pitchFamily="34" charset="-122"/>
                <a:cs typeface="Times New Roman" panose="02020603050405020304" pitchFamily="18" charset="0"/>
              </a:rPr>
              <a:t>ư</a:t>
            </a:r>
            <a:r>
              <a:rPr lang="en-US" altLang="en-US" dirty="0">
                <a:solidFill>
                  <a:schemeClr val="tx1">
                    <a:lumMod val="75000"/>
                    <a:lumOff val="25000"/>
                  </a:schemeClr>
                </a:solidFill>
                <a:latin typeface="Times New Roman" panose="02020603050405020304" pitchFamily="18" charset="0"/>
                <a:ea typeface="Microsoft YaHei" panose="020B0503020204020204" pitchFamily="34" charset="-122"/>
                <a:cs typeface="Times New Roman" panose="02020603050405020304" pitchFamily="18" charset="0"/>
              </a:rPr>
              <a:t>ng chứa nhiều từ ngữ quảng cáo hoặc mang tính thúc giục hành </a:t>
            </a:r>
            <a:r>
              <a:rPr lang="" altLang="en-US" dirty="0">
                <a:solidFill>
                  <a:schemeClr val="tx1">
                    <a:lumMod val="75000"/>
                    <a:lumOff val="25000"/>
                  </a:schemeClr>
                </a:solidFill>
                <a:latin typeface="Times New Roman" panose="02020603050405020304" pitchFamily="18" charset="0"/>
                <a:ea typeface="Microsoft YaHei" panose="020B0503020204020204" pitchFamily="34" charset="-122"/>
                <a:cs typeface="Times New Roman" panose="02020603050405020304" pitchFamily="18" charset="0"/>
              </a:rPr>
              <a:t>đ</a:t>
            </a:r>
            <a:r>
              <a:rPr lang="en-US" altLang="en-US" dirty="0">
                <a:solidFill>
                  <a:schemeClr val="tx1">
                    <a:lumMod val="75000"/>
                    <a:lumOff val="25000"/>
                  </a:schemeClr>
                </a:solidFill>
                <a:latin typeface="Times New Roman" panose="02020603050405020304" pitchFamily="18" charset="0"/>
                <a:ea typeface="Microsoft YaHei" panose="020B0503020204020204" pitchFamily="34" charset="-122"/>
                <a:cs typeface="Times New Roman" panose="02020603050405020304" pitchFamily="18" charset="0"/>
              </a:rPr>
              <a:t>ộng ngay lập tức.</a:t>
            </a:r>
          </a:p>
        </p:txBody>
      </p:sp>
      <p:sp>
        <p:nvSpPr>
          <p:cNvPr id="5" name="Text Box 4"/>
          <p:cNvSpPr txBox="1"/>
          <p:nvPr/>
        </p:nvSpPr>
        <p:spPr>
          <a:xfrm>
            <a:off x="142447" y="2387101"/>
            <a:ext cx="8823539" cy="646331"/>
          </a:xfrm>
          <a:prstGeom prst="rect">
            <a:avLst/>
          </a:prstGeom>
          <a:noFill/>
        </p:spPr>
        <p:txBody>
          <a:bodyPr wrap="square" rtlCol="0">
            <a:spAutoFit/>
          </a:bodyPr>
          <a:lstStyle/>
          <a:p>
            <a:pPr marL="285750" indent="-285750">
              <a:buFont typeface="Courier New" panose="02070309020205020404" pitchFamily="49" charset="0"/>
              <a:buChar char="o"/>
            </a:pPr>
            <a:r>
              <a:rPr lang="en-US" altLang="en-US">
                <a:solidFill>
                  <a:schemeClr val="tx1">
                    <a:lumMod val="75000"/>
                    <a:lumOff val="25000"/>
                  </a:schemeClr>
                </a:solidFill>
                <a:latin typeface="Times New Roman" panose="02020603050405020304" pitchFamily="18" charset="0"/>
                <a:ea typeface="Microsoft YaHei" panose="020B0503020204020204" pitchFamily="34" charset="-122"/>
                <a:cs typeface="Times New Roman" panose="02020603050405020304" pitchFamily="18" charset="0"/>
              </a:rPr>
              <a:t> Tỷ </a:t>
            </a:r>
            <a:r>
              <a:rPr lang="en-US" altLang="en-US" dirty="0">
                <a:solidFill>
                  <a:schemeClr val="tx1">
                    <a:lumMod val="75000"/>
                    <a:lumOff val="25000"/>
                  </a:schemeClr>
                </a:solidFill>
                <a:latin typeface="Times New Roman" panose="02020603050405020304" pitchFamily="18" charset="0"/>
                <a:ea typeface="Microsoft YaHei" panose="020B0503020204020204" pitchFamily="34" charset="-122"/>
                <a:cs typeface="Times New Roman" panose="02020603050405020304" pitchFamily="18" charset="0"/>
              </a:rPr>
              <a:t>lệ hủy </a:t>
            </a:r>
            <a:r>
              <a:rPr lang="" altLang="en-US" dirty="0">
                <a:solidFill>
                  <a:schemeClr val="tx1">
                    <a:lumMod val="75000"/>
                    <a:lumOff val="25000"/>
                  </a:schemeClr>
                </a:solidFill>
                <a:latin typeface="Times New Roman" panose="02020603050405020304" pitchFamily="18" charset="0"/>
                <a:ea typeface="Microsoft YaHei" panose="020B0503020204020204" pitchFamily="34" charset="-122"/>
                <a:cs typeface="Times New Roman" panose="02020603050405020304" pitchFamily="18" charset="0"/>
              </a:rPr>
              <a:t>đ</a:t>
            </a:r>
            <a:r>
              <a:rPr lang="en-US" altLang="en-US" dirty="0">
                <a:solidFill>
                  <a:schemeClr val="tx1">
                    <a:lumMod val="75000"/>
                    <a:lumOff val="25000"/>
                  </a:schemeClr>
                </a:solidFill>
                <a:latin typeface="Times New Roman" panose="02020603050405020304" pitchFamily="18" charset="0"/>
                <a:ea typeface="Microsoft YaHei" panose="020B0503020204020204" pitchFamily="34" charset="-122"/>
                <a:cs typeface="Times New Roman" panose="02020603050405020304" pitchFamily="18" charset="0"/>
              </a:rPr>
              <a:t>ơn của email spam cao: Ng</a:t>
            </a:r>
            <a:r>
              <a:rPr lang="" altLang="en-US" dirty="0">
                <a:solidFill>
                  <a:schemeClr val="tx1">
                    <a:lumMod val="75000"/>
                    <a:lumOff val="25000"/>
                  </a:schemeClr>
                </a:solidFill>
                <a:latin typeface="Times New Roman" panose="02020603050405020304" pitchFamily="18" charset="0"/>
                <a:ea typeface="Microsoft YaHei" panose="020B0503020204020204" pitchFamily="34" charset="-122"/>
                <a:cs typeface="Times New Roman" panose="02020603050405020304" pitchFamily="18" charset="0"/>
              </a:rPr>
              <a:t>ư</a:t>
            </a:r>
            <a:r>
              <a:rPr lang="en-US" altLang="en-US" dirty="0">
                <a:solidFill>
                  <a:schemeClr val="tx1">
                    <a:lumMod val="75000"/>
                    <a:lumOff val="25000"/>
                  </a:schemeClr>
                </a:solidFill>
                <a:latin typeface="Times New Roman" panose="02020603050405020304" pitchFamily="18" charset="0"/>
                <a:ea typeface="Microsoft YaHei" panose="020B0503020204020204" pitchFamily="34" charset="-122"/>
                <a:cs typeface="Times New Roman" panose="02020603050405020304" pitchFamily="18" charset="0"/>
              </a:rPr>
              <a:t>ời dùng th</a:t>
            </a:r>
            <a:r>
              <a:rPr lang="" altLang="en-US" dirty="0">
                <a:solidFill>
                  <a:schemeClr val="tx1">
                    <a:lumMod val="75000"/>
                    <a:lumOff val="25000"/>
                  </a:schemeClr>
                </a:solidFill>
                <a:latin typeface="Times New Roman" panose="02020603050405020304" pitchFamily="18" charset="0"/>
                <a:ea typeface="Microsoft YaHei" panose="020B0503020204020204" pitchFamily="34" charset="-122"/>
                <a:cs typeface="Times New Roman" panose="02020603050405020304" pitchFamily="18" charset="0"/>
              </a:rPr>
              <a:t>ư</a:t>
            </a:r>
            <a:r>
              <a:rPr lang="en-US" altLang="en-US" dirty="0">
                <a:solidFill>
                  <a:schemeClr val="tx1">
                    <a:lumMod val="75000"/>
                    <a:lumOff val="25000"/>
                  </a:schemeClr>
                </a:solidFill>
                <a:latin typeface="Times New Roman" panose="02020603050405020304" pitchFamily="18" charset="0"/>
                <a:ea typeface="Microsoft YaHei" panose="020B0503020204020204" pitchFamily="34" charset="-122"/>
                <a:cs typeface="Times New Roman" panose="02020603050405020304" pitchFamily="18" charset="0"/>
              </a:rPr>
              <a:t>ờng không phản hồi hoặc t</a:t>
            </a:r>
            <a:r>
              <a:rPr lang="" altLang="en-US" dirty="0">
                <a:solidFill>
                  <a:schemeClr val="tx1">
                    <a:lumMod val="75000"/>
                    <a:lumOff val="25000"/>
                  </a:schemeClr>
                </a:solidFill>
                <a:latin typeface="Times New Roman" panose="02020603050405020304" pitchFamily="18" charset="0"/>
                <a:ea typeface="Microsoft YaHei" panose="020B0503020204020204" pitchFamily="34" charset="-122"/>
                <a:cs typeface="Times New Roman" panose="02020603050405020304" pitchFamily="18" charset="0"/>
              </a:rPr>
              <a:t>ư</a:t>
            </a:r>
            <a:r>
              <a:rPr lang="en-US" altLang="en-US" dirty="0">
                <a:solidFill>
                  <a:schemeClr val="tx1">
                    <a:lumMod val="75000"/>
                    <a:lumOff val="25000"/>
                  </a:schemeClr>
                </a:solidFill>
                <a:latin typeface="Times New Roman" panose="02020603050405020304" pitchFamily="18" charset="0"/>
                <a:ea typeface="Microsoft YaHei" panose="020B0503020204020204" pitchFamily="34" charset="-122"/>
                <a:cs typeface="Times New Roman" panose="02020603050405020304" pitchFamily="18" charset="0"/>
              </a:rPr>
              <a:t>ơng tác với email lừa </a:t>
            </a:r>
            <a:r>
              <a:rPr lang="" altLang="en-US" dirty="0">
                <a:solidFill>
                  <a:schemeClr val="tx1">
                    <a:lumMod val="75000"/>
                    <a:lumOff val="25000"/>
                  </a:schemeClr>
                </a:solidFill>
                <a:latin typeface="Times New Roman" panose="02020603050405020304" pitchFamily="18" charset="0"/>
                <a:ea typeface="Microsoft YaHei" panose="020B0503020204020204" pitchFamily="34" charset="-122"/>
                <a:cs typeface="Times New Roman" panose="02020603050405020304" pitchFamily="18" charset="0"/>
              </a:rPr>
              <a:t>đ</a:t>
            </a:r>
            <a:r>
              <a:rPr lang="en-US" altLang="en-US" dirty="0">
                <a:solidFill>
                  <a:schemeClr val="tx1">
                    <a:lumMod val="75000"/>
                    <a:lumOff val="25000"/>
                  </a:schemeClr>
                </a:solidFill>
                <a:latin typeface="Times New Roman" panose="02020603050405020304" pitchFamily="18" charset="0"/>
                <a:ea typeface="Microsoft YaHei" panose="020B0503020204020204" pitchFamily="34" charset="-122"/>
                <a:cs typeface="Times New Roman" panose="02020603050405020304" pitchFamily="18" charset="0"/>
              </a:rPr>
              <a:t>ảo, trong khi email hợp lệ th</a:t>
            </a:r>
            <a:r>
              <a:rPr lang="" altLang="en-US" dirty="0">
                <a:solidFill>
                  <a:schemeClr val="tx1">
                    <a:lumMod val="75000"/>
                    <a:lumOff val="25000"/>
                  </a:schemeClr>
                </a:solidFill>
                <a:latin typeface="Times New Roman" panose="02020603050405020304" pitchFamily="18" charset="0"/>
                <a:ea typeface="Microsoft YaHei" panose="020B0503020204020204" pitchFamily="34" charset="-122"/>
                <a:cs typeface="Times New Roman" panose="02020603050405020304" pitchFamily="18" charset="0"/>
              </a:rPr>
              <a:t>ư</a:t>
            </a:r>
            <a:r>
              <a:rPr lang="en-US" altLang="en-US" dirty="0">
                <a:solidFill>
                  <a:schemeClr val="tx1">
                    <a:lumMod val="75000"/>
                    <a:lumOff val="25000"/>
                  </a:schemeClr>
                </a:solidFill>
                <a:latin typeface="Times New Roman" panose="02020603050405020304" pitchFamily="18" charset="0"/>
                <a:ea typeface="Microsoft YaHei" panose="020B0503020204020204" pitchFamily="34" charset="-122"/>
                <a:cs typeface="Times New Roman" panose="02020603050405020304" pitchFamily="18" charset="0"/>
              </a:rPr>
              <a:t>ờng có tỉ lệ phản hồi cao hơn.</a:t>
            </a:r>
          </a:p>
        </p:txBody>
      </p:sp>
      <p:sp>
        <p:nvSpPr>
          <p:cNvPr id="6" name="Text Box 5"/>
          <p:cNvSpPr txBox="1"/>
          <p:nvPr/>
        </p:nvSpPr>
        <p:spPr>
          <a:xfrm>
            <a:off x="142447" y="2941326"/>
            <a:ext cx="8749473" cy="923330"/>
          </a:xfrm>
          <a:prstGeom prst="rect">
            <a:avLst/>
          </a:prstGeom>
          <a:noFill/>
        </p:spPr>
        <p:txBody>
          <a:bodyPr wrap="square" rtlCol="0">
            <a:spAutoFit/>
          </a:bodyPr>
          <a:lstStyle/>
          <a:p>
            <a:pPr marL="285750" indent="-285750">
              <a:buFont typeface="Courier New" panose="02070309020205020404" pitchFamily="49" charset="0"/>
              <a:buChar char="o"/>
            </a:pPr>
            <a:r>
              <a:rPr lang="en-US" altLang="en-US">
                <a:solidFill>
                  <a:schemeClr val="tx1">
                    <a:lumMod val="75000"/>
                    <a:lumOff val="25000"/>
                  </a:schemeClr>
                </a:solidFill>
                <a:latin typeface="Times New Roman" panose="02020603050405020304" pitchFamily="18" charset="0"/>
                <a:ea typeface="Microsoft YaHei" panose="020B0503020204020204" pitchFamily="34" charset="-122"/>
                <a:cs typeface="Times New Roman" panose="02020603050405020304" pitchFamily="18" charset="0"/>
              </a:rPr>
              <a:t>Các </a:t>
            </a:r>
            <a:r>
              <a:rPr lang="en-US" altLang="en-US" dirty="0">
                <a:solidFill>
                  <a:schemeClr val="tx1">
                    <a:lumMod val="75000"/>
                    <a:lumOff val="25000"/>
                  </a:schemeClr>
                </a:solidFill>
                <a:latin typeface="Times New Roman" panose="02020603050405020304" pitchFamily="18" charset="0"/>
                <a:ea typeface="Microsoft YaHei" panose="020B0503020204020204" pitchFamily="34" charset="-122"/>
                <a:cs typeface="Times New Roman" panose="02020603050405020304" pitchFamily="18" charset="0"/>
              </a:rPr>
              <a:t>yếu tố quan trọng trong phân loại email: Từ khóa, </a:t>
            </a:r>
            <a:r>
              <a:rPr lang="" altLang="en-US" dirty="0">
                <a:solidFill>
                  <a:schemeClr val="tx1">
                    <a:lumMod val="75000"/>
                    <a:lumOff val="25000"/>
                  </a:schemeClr>
                </a:solidFill>
                <a:latin typeface="Times New Roman" panose="02020603050405020304" pitchFamily="18" charset="0"/>
                <a:ea typeface="Microsoft YaHei" panose="020B0503020204020204" pitchFamily="34" charset="-122"/>
                <a:cs typeface="Times New Roman" panose="02020603050405020304" pitchFamily="18" charset="0"/>
              </a:rPr>
              <a:t>đ</a:t>
            </a:r>
            <a:r>
              <a:rPr lang="en-US" altLang="en-US" dirty="0">
                <a:solidFill>
                  <a:schemeClr val="tx1">
                    <a:lumMod val="75000"/>
                    <a:lumOff val="25000"/>
                  </a:schemeClr>
                </a:solidFill>
                <a:latin typeface="Times New Roman" panose="02020603050405020304" pitchFamily="18" charset="0"/>
                <a:ea typeface="Microsoft YaHei" panose="020B0503020204020204" pitchFamily="34" charset="-122"/>
                <a:cs typeface="Times New Roman" panose="02020603050405020304" pitchFamily="18" charset="0"/>
              </a:rPr>
              <a:t>ộ dài nội dung, số l</a:t>
            </a:r>
            <a:r>
              <a:rPr lang="" altLang="en-US" dirty="0">
                <a:solidFill>
                  <a:schemeClr val="tx1">
                    <a:lumMod val="75000"/>
                    <a:lumOff val="25000"/>
                  </a:schemeClr>
                </a:solidFill>
                <a:latin typeface="Times New Roman" panose="02020603050405020304" pitchFamily="18" charset="0"/>
                <a:ea typeface="Microsoft YaHei" panose="020B0503020204020204" pitchFamily="34" charset="-122"/>
                <a:cs typeface="Times New Roman" panose="02020603050405020304" pitchFamily="18" charset="0"/>
              </a:rPr>
              <a:t>ư</a:t>
            </a:r>
            <a:r>
              <a:rPr lang="en-US" altLang="en-US" dirty="0">
                <a:solidFill>
                  <a:schemeClr val="tx1">
                    <a:lumMod val="75000"/>
                    <a:lumOff val="25000"/>
                  </a:schemeClr>
                </a:solidFill>
                <a:latin typeface="Times New Roman" panose="02020603050405020304" pitchFamily="18" charset="0"/>
                <a:ea typeface="Microsoft YaHei" panose="020B0503020204020204" pitchFamily="34" charset="-122"/>
                <a:cs typeface="Times New Roman" panose="02020603050405020304" pitchFamily="18" charset="0"/>
              </a:rPr>
              <a:t>ợng liên kết trong email và tỷ lệ xuất hiện các từ khóa spam </a:t>
            </a:r>
            <a:r>
              <a:rPr lang="" altLang="en-US" dirty="0">
                <a:solidFill>
                  <a:schemeClr val="tx1">
                    <a:lumMod val="75000"/>
                    <a:lumOff val="25000"/>
                  </a:schemeClr>
                </a:solidFill>
                <a:latin typeface="Times New Roman" panose="02020603050405020304" pitchFamily="18" charset="0"/>
                <a:ea typeface="Microsoft YaHei" panose="020B0503020204020204" pitchFamily="34" charset="-122"/>
                <a:cs typeface="Times New Roman" panose="02020603050405020304" pitchFamily="18" charset="0"/>
              </a:rPr>
              <a:t>đ</a:t>
            </a:r>
            <a:r>
              <a:rPr lang="en-US" altLang="en-US" dirty="0">
                <a:solidFill>
                  <a:schemeClr val="tx1">
                    <a:lumMod val="75000"/>
                    <a:lumOff val="25000"/>
                  </a:schemeClr>
                </a:solidFill>
                <a:latin typeface="Times New Roman" panose="02020603050405020304" pitchFamily="18" charset="0"/>
                <a:ea typeface="Microsoft YaHei" panose="020B0503020204020204" pitchFamily="34" charset="-122"/>
                <a:cs typeface="Times New Roman" panose="02020603050405020304" pitchFamily="18" charset="0"/>
              </a:rPr>
              <a:t>ều là những </a:t>
            </a:r>
            <a:r>
              <a:rPr lang="" altLang="en-US" dirty="0">
                <a:solidFill>
                  <a:schemeClr val="tx1">
                    <a:lumMod val="75000"/>
                    <a:lumOff val="25000"/>
                  </a:schemeClr>
                </a:solidFill>
                <a:latin typeface="Times New Roman" panose="02020603050405020304" pitchFamily="18" charset="0"/>
                <a:ea typeface="Microsoft YaHei" panose="020B0503020204020204" pitchFamily="34" charset="-122"/>
                <a:cs typeface="Times New Roman" panose="02020603050405020304" pitchFamily="18" charset="0"/>
              </a:rPr>
              <a:t>đ</a:t>
            </a:r>
            <a:r>
              <a:rPr lang="en-US" altLang="en-US" dirty="0">
                <a:solidFill>
                  <a:schemeClr val="tx1">
                    <a:lumMod val="75000"/>
                    <a:lumOff val="25000"/>
                  </a:schemeClr>
                </a:solidFill>
                <a:latin typeface="Times New Roman" panose="02020603050405020304" pitchFamily="18" charset="0"/>
                <a:ea typeface="Microsoft YaHei" panose="020B0503020204020204" pitchFamily="34" charset="-122"/>
                <a:cs typeface="Times New Roman" panose="02020603050405020304" pitchFamily="18" charset="0"/>
              </a:rPr>
              <a:t>ặc </a:t>
            </a:r>
            <a:r>
              <a:rPr lang="" altLang="en-US" dirty="0">
                <a:solidFill>
                  <a:schemeClr val="tx1">
                    <a:lumMod val="75000"/>
                    <a:lumOff val="25000"/>
                  </a:schemeClr>
                </a:solidFill>
                <a:latin typeface="Times New Roman" panose="02020603050405020304" pitchFamily="18" charset="0"/>
                <a:ea typeface="Microsoft YaHei" panose="020B0503020204020204" pitchFamily="34" charset="-122"/>
                <a:cs typeface="Times New Roman" panose="02020603050405020304" pitchFamily="18" charset="0"/>
              </a:rPr>
              <a:t>đ</a:t>
            </a:r>
            <a:r>
              <a:rPr lang="en-US" altLang="en-US" dirty="0">
                <a:solidFill>
                  <a:schemeClr val="tx1">
                    <a:lumMod val="75000"/>
                    <a:lumOff val="25000"/>
                  </a:schemeClr>
                </a:solidFill>
                <a:latin typeface="Times New Roman" panose="02020603050405020304" pitchFamily="18" charset="0"/>
                <a:ea typeface="Microsoft YaHei" panose="020B0503020204020204" pitchFamily="34" charset="-122"/>
                <a:cs typeface="Times New Roman" panose="02020603050405020304" pitchFamily="18" charset="0"/>
              </a:rPr>
              <a:t>iểm quan trọng trong việc phân loại email.</a:t>
            </a:r>
          </a:p>
        </p:txBody>
      </p:sp>
      <p:sp>
        <p:nvSpPr>
          <p:cNvPr id="7" name="Text Box 6"/>
          <p:cNvSpPr txBox="1"/>
          <p:nvPr/>
        </p:nvSpPr>
        <p:spPr>
          <a:xfrm>
            <a:off x="142447" y="3797627"/>
            <a:ext cx="8858486" cy="646331"/>
          </a:xfrm>
          <a:prstGeom prst="rect">
            <a:avLst/>
          </a:prstGeom>
          <a:noFill/>
        </p:spPr>
        <p:txBody>
          <a:bodyPr wrap="square" rtlCol="0">
            <a:spAutoFit/>
          </a:bodyPr>
          <a:lstStyle/>
          <a:p>
            <a:pPr marL="285750" indent="-285750">
              <a:buFont typeface="Courier New" panose="02070309020205020404" pitchFamily="49" charset="0"/>
              <a:buChar char="o"/>
            </a:pPr>
            <a:r>
              <a:rPr lang="en-US" altLang="en-US" dirty="0">
                <a:solidFill>
                  <a:schemeClr val="tx1">
                    <a:lumMod val="75000"/>
                    <a:lumOff val="25000"/>
                  </a:schemeClr>
                </a:solidFill>
                <a:latin typeface="Times New Roman" panose="02020603050405020304" pitchFamily="18" charset="0"/>
                <a:ea typeface="Microsoft YaHei" panose="020B0503020204020204" pitchFamily="34" charset="-122"/>
                <a:cs typeface="Times New Roman" panose="02020603050405020304" pitchFamily="18" charset="0"/>
              </a:rPr>
              <a:t>Hiệu suất mô hình phân loại email: Mô hình học máy sử dụng thuật toán nh</a:t>
            </a:r>
            <a:r>
              <a:rPr lang="" altLang="en-US" dirty="0">
                <a:solidFill>
                  <a:schemeClr val="tx1">
                    <a:lumMod val="75000"/>
                    <a:lumOff val="25000"/>
                  </a:schemeClr>
                </a:solidFill>
                <a:latin typeface="Times New Roman" panose="02020603050405020304" pitchFamily="18" charset="0"/>
                <a:ea typeface="Microsoft YaHei" panose="020B0503020204020204" pitchFamily="34" charset="-122"/>
                <a:cs typeface="Times New Roman" panose="02020603050405020304" pitchFamily="18" charset="0"/>
              </a:rPr>
              <a:t>ư</a:t>
            </a:r>
            <a:r>
              <a:rPr lang="en-US" altLang="en-US" dirty="0">
                <a:solidFill>
                  <a:schemeClr val="tx1">
                    <a:lumMod val="75000"/>
                    <a:lumOff val="25000"/>
                  </a:schemeClr>
                </a:solidFill>
                <a:latin typeface="Times New Roman" panose="02020603050405020304" pitchFamily="18" charset="0"/>
                <a:ea typeface="Microsoft YaHei" panose="020B0503020204020204" pitchFamily="34" charset="-122"/>
                <a:cs typeface="Times New Roman" panose="02020603050405020304" pitchFamily="18" charset="0"/>
              </a:rPr>
              <a:t> Naïve Bayes, Random Forest hoặc LSTM có thể </a:t>
            </a:r>
            <a:r>
              <a:rPr lang="" altLang="en-US" dirty="0">
                <a:solidFill>
                  <a:schemeClr val="tx1">
                    <a:lumMod val="75000"/>
                    <a:lumOff val="25000"/>
                  </a:schemeClr>
                </a:solidFill>
                <a:latin typeface="Times New Roman" panose="02020603050405020304" pitchFamily="18" charset="0"/>
                <a:ea typeface="Microsoft YaHei" panose="020B0503020204020204" pitchFamily="34" charset="-122"/>
                <a:cs typeface="Times New Roman" panose="02020603050405020304" pitchFamily="18" charset="0"/>
              </a:rPr>
              <a:t>đ</a:t>
            </a:r>
            <a:r>
              <a:rPr lang="en-US" altLang="en-US" dirty="0">
                <a:solidFill>
                  <a:schemeClr val="tx1">
                    <a:lumMod val="75000"/>
                    <a:lumOff val="25000"/>
                  </a:schemeClr>
                </a:solidFill>
                <a:latin typeface="Times New Roman" panose="02020603050405020304" pitchFamily="18" charset="0"/>
                <a:ea typeface="Microsoft YaHei" panose="020B0503020204020204" pitchFamily="34" charset="-122"/>
                <a:cs typeface="Times New Roman" panose="02020603050405020304" pitchFamily="18" charset="0"/>
              </a:rPr>
              <a:t>ạt </a:t>
            </a:r>
            <a:r>
              <a:rPr lang="" altLang="en-US" dirty="0">
                <a:solidFill>
                  <a:schemeClr val="tx1">
                    <a:lumMod val="75000"/>
                    <a:lumOff val="25000"/>
                  </a:schemeClr>
                </a:solidFill>
                <a:latin typeface="Times New Roman" panose="02020603050405020304" pitchFamily="18" charset="0"/>
                <a:ea typeface="Microsoft YaHei" panose="020B0503020204020204" pitchFamily="34" charset="-122"/>
                <a:cs typeface="Times New Roman" panose="02020603050405020304" pitchFamily="18" charset="0"/>
              </a:rPr>
              <a:t>đ</a:t>
            </a:r>
            <a:r>
              <a:rPr lang="en-US" altLang="en-US" dirty="0">
                <a:solidFill>
                  <a:schemeClr val="tx1">
                    <a:lumMod val="75000"/>
                    <a:lumOff val="25000"/>
                  </a:schemeClr>
                </a:solidFill>
                <a:latin typeface="Times New Roman" panose="02020603050405020304" pitchFamily="18" charset="0"/>
                <a:ea typeface="Microsoft YaHei" panose="020B0503020204020204" pitchFamily="34" charset="-122"/>
                <a:cs typeface="Times New Roman" panose="02020603050405020304" pitchFamily="18" charset="0"/>
              </a:rPr>
              <a:t>ộ chính xác cao trong việc phát hiện email lừa </a:t>
            </a:r>
            <a:r>
              <a:rPr lang="" altLang="en-US" dirty="0">
                <a:solidFill>
                  <a:schemeClr val="tx1">
                    <a:lumMod val="75000"/>
                    <a:lumOff val="25000"/>
                  </a:schemeClr>
                </a:solidFill>
                <a:latin typeface="Times New Roman" panose="02020603050405020304" pitchFamily="18" charset="0"/>
                <a:ea typeface="Microsoft YaHei" panose="020B0503020204020204" pitchFamily="34" charset="-122"/>
                <a:cs typeface="Times New Roman" panose="02020603050405020304" pitchFamily="18" charset="0"/>
              </a:rPr>
              <a:t>đ</a:t>
            </a:r>
            <a:r>
              <a:rPr lang="en-US" altLang="en-US" dirty="0">
                <a:solidFill>
                  <a:schemeClr val="tx1">
                    <a:lumMod val="75000"/>
                    <a:lumOff val="25000"/>
                  </a:schemeClr>
                </a:solidFill>
                <a:latin typeface="Times New Roman" panose="02020603050405020304" pitchFamily="18" charset="0"/>
                <a:ea typeface="Microsoft YaHei" panose="020B0503020204020204" pitchFamily="34" charset="-122"/>
                <a:cs typeface="Times New Roman" panose="02020603050405020304" pitchFamily="18" charset="0"/>
              </a:rPr>
              <a:t>ảo.</a:t>
            </a:r>
          </a:p>
        </p:txBody>
      </p:sp>
      <p:sp>
        <p:nvSpPr>
          <p:cNvPr id="8" name="Text Box 7"/>
          <p:cNvSpPr txBox="1"/>
          <p:nvPr/>
        </p:nvSpPr>
        <p:spPr>
          <a:xfrm>
            <a:off x="143260" y="4439518"/>
            <a:ext cx="8821228" cy="646331"/>
          </a:xfrm>
          <a:prstGeom prst="rect">
            <a:avLst/>
          </a:prstGeom>
          <a:noFill/>
        </p:spPr>
        <p:txBody>
          <a:bodyPr wrap="square" rtlCol="0">
            <a:spAutoFit/>
          </a:bodyPr>
          <a:lstStyle/>
          <a:p>
            <a:pPr marL="285750" indent="-285750">
              <a:buFont typeface="Courier New" panose="02070309020205020404" pitchFamily="49" charset="0"/>
              <a:buChar char="o"/>
            </a:pPr>
            <a:r>
              <a:rPr lang="en-US" altLang="en-US">
                <a:solidFill>
                  <a:schemeClr val="tx1">
                    <a:lumMod val="75000"/>
                    <a:lumOff val="25000"/>
                  </a:schemeClr>
                </a:solidFill>
                <a:latin typeface="Times New Roman" panose="02020603050405020304" pitchFamily="18" charset="0"/>
                <a:ea typeface="Microsoft YaHei" panose="020B0503020204020204" pitchFamily="34" charset="-122"/>
                <a:cs typeface="Times New Roman" panose="02020603050405020304" pitchFamily="18" charset="0"/>
              </a:rPr>
              <a:t>Ứng </a:t>
            </a:r>
            <a:r>
              <a:rPr lang="en-US" altLang="en-US" dirty="0">
                <a:solidFill>
                  <a:schemeClr val="tx1">
                    <a:lumMod val="75000"/>
                    <a:lumOff val="25000"/>
                  </a:schemeClr>
                </a:solidFill>
                <a:latin typeface="Times New Roman" panose="02020603050405020304" pitchFamily="18" charset="0"/>
                <a:ea typeface="Microsoft YaHei" panose="020B0503020204020204" pitchFamily="34" charset="-122"/>
                <a:cs typeface="Times New Roman" panose="02020603050405020304" pitchFamily="18" charset="0"/>
              </a:rPr>
              <a:t>dụng thực tế: Kết quả nghiên cứu này có thể </a:t>
            </a:r>
            <a:r>
              <a:rPr lang="" altLang="en-US" dirty="0">
                <a:solidFill>
                  <a:schemeClr val="tx1">
                    <a:lumMod val="75000"/>
                    <a:lumOff val="25000"/>
                  </a:schemeClr>
                </a:solidFill>
                <a:latin typeface="Times New Roman" panose="02020603050405020304" pitchFamily="18" charset="0"/>
                <a:ea typeface="Microsoft YaHei" panose="020B0503020204020204" pitchFamily="34" charset="-122"/>
                <a:cs typeface="Times New Roman" panose="02020603050405020304" pitchFamily="18" charset="0"/>
              </a:rPr>
              <a:t>đư</a:t>
            </a:r>
            <a:r>
              <a:rPr lang="en-US" altLang="en-US" dirty="0">
                <a:solidFill>
                  <a:schemeClr val="tx1">
                    <a:lumMod val="75000"/>
                    <a:lumOff val="25000"/>
                  </a:schemeClr>
                </a:solidFill>
                <a:latin typeface="Times New Roman" panose="02020603050405020304" pitchFamily="18" charset="0"/>
                <a:ea typeface="Microsoft YaHei" panose="020B0503020204020204" pitchFamily="34" charset="-122"/>
                <a:cs typeface="Times New Roman" panose="02020603050405020304" pitchFamily="18" charset="0"/>
              </a:rPr>
              <a:t>ợc sử dụng </a:t>
            </a:r>
            <a:r>
              <a:rPr lang="" altLang="en-US" dirty="0">
                <a:solidFill>
                  <a:schemeClr val="tx1">
                    <a:lumMod val="75000"/>
                    <a:lumOff val="25000"/>
                  </a:schemeClr>
                </a:solidFill>
                <a:latin typeface="Times New Roman" panose="02020603050405020304" pitchFamily="18" charset="0"/>
                <a:ea typeface="Microsoft YaHei" panose="020B0503020204020204" pitchFamily="34" charset="-122"/>
                <a:cs typeface="Times New Roman" panose="02020603050405020304" pitchFamily="18" charset="0"/>
              </a:rPr>
              <a:t>đ</a:t>
            </a:r>
            <a:r>
              <a:rPr lang="en-US" altLang="en-US" dirty="0">
                <a:solidFill>
                  <a:schemeClr val="tx1">
                    <a:lumMod val="75000"/>
                    <a:lumOff val="25000"/>
                  </a:schemeClr>
                </a:solidFill>
                <a:latin typeface="Times New Roman" panose="02020603050405020304" pitchFamily="18" charset="0"/>
                <a:ea typeface="Microsoft YaHei" panose="020B0503020204020204" pitchFamily="34" charset="-122"/>
                <a:cs typeface="Times New Roman" panose="02020603050405020304" pitchFamily="18" charset="0"/>
              </a:rPr>
              <a:t>ể cải thiện bộ lọc spam, giúp hệ thống email tự </a:t>
            </a:r>
            <a:r>
              <a:rPr lang="" altLang="en-US" dirty="0">
                <a:solidFill>
                  <a:schemeClr val="tx1">
                    <a:lumMod val="75000"/>
                    <a:lumOff val="25000"/>
                  </a:schemeClr>
                </a:solidFill>
                <a:latin typeface="Times New Roman" panose="02020603050405020304" pitchFamily="18" charset="0"/>
                <a:ea typeface="Microsoft YaHei" panose="020B0503020204020204" pitchFamily="34" charset="-122"/>
                <a:cs typeface="Times New Roman" panose="02020603050405020304" pitchFamily="18" charset="0"/>
              </a:rPr>
              <a:t>đ</a:t>
            </a:r>
            <a:r>
              <a:rPr lang="en-US" altLang="en-US" dirty="0">
                <a:solidFill>
                  <a:schemeClr val="tx1">
                    <a:lumMod val="75000"/>
                    <a:lumOff val="25000"/>
                  </a:schemeClr>
                </a:solidFill>
                <a:latin typeface="Times New Roman" panose="02020603050405020304" pitchFamily="18" charset="0"/>
                <a:ea typeface="Microsoft YaHei" panose="020B0503020204020204" pitchFamily="34" charset="-122"/>
                <a:cs typeface="Times New Roman" panose="02020603050405020304" pitchFamily="18" charset="0"/>
              </a:rPr>
              <a:t>ộng nhận diện và chặn các email </a:t>
            </a:r>
            <a:r>
              <a:rPr lang="" altLang="en-US" dirty="0">
                <a:solidFill>
                  <a:schemeClr val="tx1">
                    <a:lumMod val="75000"/>
                    <a:lumOff val="25000"/>
                  </a:schemeClr>
                </a:solidFill>
                <a:latin typeface="Times New Roman" panose="02020603050405020304" pitchFamily="18" charset="0"/>
                <a:ea typeface="Microsoft YaHei" panose="020B0503020204020204" pitchFamily="34" charset="-122"/>
                <a:cs typeface="Times New Roman" panose="02020603050405020304" pitchFamily="18" charset="0"/>
              </a:rPr>
              <a:t>đ</a:t>
            </a:r>
            <a:r>
              <a:rPr lang="en-US" altLang="en-US" dirty="0">
                <a:solidFill>
                  <a:schemeClr val="tx1">
                    <a:lumMod val="75000"/>
                    <a:lumOff val="25000"/>
                  </a:schemeClr>
                </a:solidFill>
                <a:latin typeface="Times New Roman" panose="02020603050405020304" pitchFamily="18" charset="0"/>
                <a:ea typeface="Microsoft YaHei" panose="020B0503020204020204" pitchFamily="34" charset="-122"/>
                <a:cs typeface="Times New Roman" panose="02020603050405020304" pitchFamily="18" charset="0"/>
              </a:rPr>
              <a:t>ộc hại.</a:t>
            </a: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
          <p:cNvSpPr txBox="1"/>
          <p:nvPr>
            <p:custDataLst>
              <p:tags r:id="rId1"/>
            </p:custDataLst>
          </p:nvPr>
        </p:nvSpPr>
        <p:spPr>
          <a:xfrm>
            <a:off x="3203848" y="1923678"/>
            <a:ext cx="3168243" cy="1080383"/>
          </a:xfrm>
          <a:prstGeom prst="rect">
            <a:avLst/>
          </a:prstGeom>
        </p:spPr>
        <p:txBody>
          <a:bodyPr lIns="0" rIns="0" anchor="t">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ctr"/>
            <a:r>
              <a:rPr lang="en-US" altLang="en-GB" sz="4000" b="1">
                <a:latin typeface="Lora"/>
                <a:ea typeface="Lora"/>
                <a:cs typeface="Lora" charset="0"/>
              </a:rPr>
              <a:t>Thank you</a:t>
            </a:r>
            <a:endParaRPr lang="vi-VN" altLang="en-GB" sz="4000" b="1">
              <a:latin typeface="Lora"/>
              <a:ea typeface="Lora"/>
              <a:cs typeface="Lora" charset="0"/>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custDataLst>
              <p:tags r:id="rId2"/>
            </p:custDataLst>
          </p:nvPr>
        </p:nvSpPr>
        <p:spPr>
          <a:xfrm flipH="1">
            <a:off x="379435" y="2782923"/>
            <a:ext cx="1748199" cy="360821"/>
          </a:xfrm>
          <a:prstGeom prst="rect">
            <a:avLst/>
          </a:prstGeom>
        </p:spPr>
        <p:txBody>
          <a:bodyPr wrap="square">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04000"/>
              </a:lnSpc>
            </a:pPr>
            <a:endParaRPr lang="zh-CN" altLang="en-US" sz="700">
              <a:latin typeface="+mj-lt"/>
              <a:cs typeface="Lora" charset="0"/>
            </a:endParaRPr>
          </a:p>
        </p:txBody>
      </p:sp>
      <p:sp>
        <p:nvSpPr>
          <p:cNvPr id="14" name="文本框 30"/>
          <p:cNvSpPr txBox="1"/>
          <p:nvPr>
            <p:custDataLst>
              <p:tags r:id="rId3"/>
            </p:custDataLst>
          </p:nvPr>
        </p:nvSpPr>
        <p:spPr>
          <a:xfrm flipH="1">
            <a:off x="1644912" y="1373892"/>
            <a:ext cx="2163445" cy="388655"/>
          </a:xfrm>
          <a:prstGeom prst="rect">
            <a:avLst/>
          </a:prstGeom>
          <a:noFill/>
        </p:spPr>
        <p:txBody>
          <a:bodyPr wrap="none">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vi-VN" altLang="zh-CN" sz="2000" b="1">
                <a:solidFill>
                  <a:schemeClr val="accent2"/>
                </a:solidFill>
                <a:latin typeface="+mj-lt"/>
                <a:cs typeface="Lora" charset="0"/>
              </a:rPr>
              <a:t>Tổng quan dữ liệu</a:t>
            </a:r>
          </a:p>
        </p:txBody>
      </p:sp>
      <p:sp>
        <p:nvSpPr>
          <p:cNvPr id="15" name="矩形 14"/>
          <p:cNvSpPr/>
          <p:nvPr>
            <p:custDataLst>
              <p:tags r:id="rId4"/>
            </p:custDataLst>
          </p:nvPr>
        </p:nvSpPr>
        <p:spPr>
          <a:xfrm flipH="1">
            <a:off x="1298030" y="4371226"/>
            <a:ext cx="1748199" cy="360821"/>
          </a:xfrm>
          <a:prstGeom prst="rect">
            <a:avLst/>
          </a:prstGeom>
        </p:spPr>
        <p:txBody>
          <a:bodyPr wrap="square">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04000"/>
              </a:lnSpc>
            </a:pPr>
            <a:endParaRPr lang="zh-CN" altLang="en-US" sz="700">
              <a:latin typeface="+mj-lt"/>
              <a:cs typeface="Lora" charset="0"/>
            </a:endParaRPr>
          </a:p>
        </p:txBody>
      </p:sp>
      <p:sp>
        <p:nvSpPr>
          <p:cNvPr id="17" name="文本框 28">
            <a:extLst>
              <a:ext uri="{FF2B5EF4-FFF2-40B4-BE49-F238E27FC236}">
                <a16:creationId xmlns:a16="http://schemas.microsoft.com/office/drawing/2014/main" id="{021D8959-23BE-4EF8-96A7-25F8848A9919}"/>
              </a:ext>
            </a:extLst>
          </p:cNvPr>
          <p:cNvSpPr txBox="1"/>
          <p:nvPr>
            <p:custDataLst>
              <p:tags r:id="rId5"/>
            </p:custDataLst>
          </p:nvPr>
        </p:nvSpPr>
        <p:spPr>
          <a:xfrm flipH="1">
            <a:off x="2963046" y="199045"/>
            <a:ext cx="2942316" cy="424815"/>
          </a:xfrm>
          <a:prstGeom prst="rect">
            <a:avLst/>
          </a:prstGeom>
          <a:noFill/>
        </p:spPr>
        <p:txBody>
          <a:bodyPr wrap="none">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3200" b="1">
                <a:solidFill>
                  <a:schemeClr val="accent1"/>
                </a:solidFill>
                <a:latin typeface="Times New Roman" panose="02020603050405020304" pitchFamily="18" charset="0"/>
                <a:cs typeface="Times New Roman" panose="02020603050405020304" pitchFamily="18" charset="0"/>
              </a:rPr>
              <a:t>Các điểm thảo luận</a:t>
            </a:r>
            <a:endParaRPr lang="vi-VN" altLang="zh-CN" sz="3200" b="1">
              <a:solidFill>
                <a:schemeClr val="accent1"/>
              </a:solidFill>
              <a:latin typeface="Times New Roman" panose="02020603050405020304" pitchFamily="18" charset="0"/>
              <a:cs typeface="Times New Roman" panose="02020603050405020304" pitchFamily="18" charset="0"/>
            </a:endParaRPr>
          </a:p>
        </p:txBody>
      </p:sp>
      <p:sp>
        <p:nvSpPr>
          <p:cNvPr id="18" name="文本框 30">
            <a:extLst>
              <a:ext uri="{FF2B5EF4-FFF2-40B4-BE49-F238E27FC236}">
                <a16:creationId xmlns:a16="http://schemas.microsoft.com/office/drawing/2014/main" id="{0E4A44E0-3F10-4943-8EDC-288BB1368121}"/>
              </a:ext>
            </a:extLst>
          </p:cNvPr>
          <p:cNvSpPr txBox="1"/>
          <p:nvPr>
            <p:custDataLst>
              <p:tags r:id="rId6"/>
            </p:custDataLst>
          </p:nvPr>
        </p:nvSpPr>
        <p:spPr>
          <a:xfrm flipH="1">
            <a:off x="1644912" y="826690"/>
            <a:ext cx="1795433" cy="536575"/>
          </a:xfrm>
          <a:prstGeom prst="rect">
            <a:avLst/>
          </a:prstGeom>
          <a:noFill/>
        </p:spPr>
        <p:txBody>
          <a:bodyPr wrap="none">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000" b="1">
                <a:solidFill>
                  <a:schemeClr val="accent2"/>
                </a:solidFill>
                <a:latin typeface="+mj-lt"/>
                <a:cs typeface="Lora" charset="0"/>
              </a:rPr>
              <a:t>Agenda</a:t>
            </a:r>
            <a:endParaRPr lang="vi-VN" altLang="zh-CN" sz="2000" b="1">
              <a:solidFill>
                <a:schemeClr val="accent2"/>
              </a:solidFill>
              <a:latin typeface="+mj-lt"/>
              <a:cs typeface="Lora" charset="0"/>
            </a:endParaRPr>
          </a:p>
        </p:txBody>
      </p:sp>
      <p:sp>
        <p:nvSpPr>
          <p:cNvPr id="19" name="文本框 30">
            <a:extLst>
              <a:ext uri="{FF2B5EF4-FFF2-40B4-BE49-F238E27FC236}">
                <a16:creationId xmlns:a16="http://schemas.microsoft.com/office/drawing/2014/main" id="{7A653484-365C-475C-9ADA-BDDE0F9EE371}"/>
              </a:ext>
            </a:extLst>
          </p:cNvPr>
          <p:cNvSpPr txBox="1"/>
          <p:nvPr>
            <p:custDataLst>
              <p:tags r:id="rId7"/>
            </p:custDataLst>
          </p:nvPr>
        </p:nvSpPr>
        <p:spPr>
          <a:xfrm flipH="1">
            <a:off x="1644912" y="2062452"/>
            <a:ext cx="2552792" cy="388655"/>
          </a:xfrm>
          <a:prstGeom prst="rect">
            <a:avLst/>
          </a:prstGeom>
          <a:noFill/>
        </p:spPr>
        <p:txBody>
          <a:bodyPr wrap="none">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000" b="1">
                <a:solidFill>
                  <a:schemeClr val="accent2"/>
                </a:solidFill>
                <a:latin typeface="+mj-lt"/>
                <a:cs typeface="Lora" charset="0"/>
              </a:rPr>
              <a:t>Phân tích đơn biến</a:t>
            </a:r>
            <a:endParaRPr lang="vi-VN" altLang="zh-CN" sz="2000" b="1">
              <a:solidFill>
                <a:schemeClr val="accent2"/>
              </a:solidFill>
              <a:latin typeface="+mj-lt"/>
              <a:cs typeface="Lora" charset="0"/>
            </a:endParaRPr>
          </a:p>
        </p:txBody>
      </p:sp>
      <p:sp>
        <p:nvSpPr>
          <p:cNvPr id="20" name="文本框 30">
            <a:extLst>
              <a:ext uri="{FF2B5EF4-FFF2-40B4-BE49-F238E27FC236}">
                <a16:creationId xmlns:a16="http://schemas.microsoft.com/office/drawing/2014/main" id="{A02AD537-FF41-4795-A34F-587E501165F6}"/>
              </a:ext>
            </a:extLst>
          </p:cNvPr>
          <p:cNvSpPr txBox="1"/>
          <p:nvPr>
            <p:custDataLst>
              <p:tags r:id="rId8"/>
            </p:custDataLst>
          </p:nvPr>
        </p:nvSpPr>
        <p:spPr>
          <a:xfrm flipH="1">
            <a:off x="1644912" y="2747202"/>
            <a:ext cx="3162989" cy="388655"/>
          </a:xfrm>
          <a:prstGeom prst="rect">
            <a:avLst/>
          </a:prstGeom>
          <a:noFill/>
        </p:spPr>
        <p:txBody>
          <a:bodyPr wrap="none">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000" b="1">
                <a:solidFill>
                  <a:schemeClr val="accent2"/>
                </a:solidFill>
                <a:latin typeface="+mj-lt"/>
                <a:cs typeface="Lora" charset="0"/>
              </a:rPr>
              <a:t>Phân tích theo loại email</a:t>
            </a:r>
            <a:endParaRPr lang="vi-VN" altLang="zh-CN" sz="2000" b="1">
              <a:solidFill>
                <a:schemeClr val="accent2"/>
              </a:solidFill>
              <a:latin typeface="+mj-lt"/>
              <a:cs typeface="Lora" charset="0"/>
            </a:endParaRPr>
          </a:p>
        </p:txBody>
      </p:sp>
      <p:sp>
        <p:nvSpPr>
          <p:cNvPr id="21" name="文本框 30">
            <a:extLst>
              <a:ext uri="{FF2B5EF4-FFF2-40B4-BE49-F238E27FC236}">
                <a16:creationId xmlns:a16="http://schemas.microsoft.com/office/drawing/2014/main" id="{9AF5C94F-C1C2-40BD-9E7C-7EC0050170D3}"/>
              </a:ext>
            </a:extLst>
          </p:cNvPr>
          <p:cNvSpPr txBox="1"/>
          <p:nvPr>
            <p:custDataLst>
              <p:tags r:id="rId9"/>
            </p:custDataLst>
          </p:nvPr>
        </p:nvSpPr>
        <p:spPr>
          <a:xfrm flipH="1">
            <a:off x="1620211" y="3432391"/>
            <a:ext cx="3783150" cy="388655"/>
          </a:xfrm>
          <a:prstGeom prst="rect">
            <a:avLst/>
          </a:prstGeom>
          <a:noFill/>
        </p:spPr>
        <p:txBody>
          <a:bodyPr wrap="none">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000" b="1">
                <a:solidFill>
                  <a:schemeClr val="accent2"/>
                </a:solidFill>
                <a:latin typeface="+mj-lt"/>
                <a:cs typeface="Lora" charset="0"/>
              </a:rPr>
              <a:t>Phân tích theo nội dung email</a:t>
            </a:r>
            <a:endParaRPr lang="vi-VN" altLang="zh-CN" sz="2000" b="1">
              <a:solidFill>
                <a:schemeClr val="accent2"/>
              </a:solidFill>
              <a:latin typeface="+mj-lt"/>
              <a:cs typeface="Lora" charset="0"/>
            </a:endParaRPr>
          </a:p>
        </p:txBody>
      </p:sp>
      <p:sp>
        <p:nvSpPr>
          <p:cNvPr id="22" name="文本框 30">
            <a:extLst>
              <a:ext uri="{FF2B5EF4-FFF2-40B4-BE49-F238E27FC236}">
                <a16:creationId xmlns:a16="http://schemas.microsoft.com/office/drawing/2014/main" id="{4957C74B-99EA-4D61-A61B-B8D0B0F963DC}"/>
              </a:ext>
            </a:extLst>
          </p:cNvPr>
          <p:cNvSpPr txBox="1"/>
          <p:nvPr>
            <p:custDataLst>
              <p:tags r:id="rId10"/>
            </p:custDataLst>
          </p:nvPr>
        </p:nvSpPr>
        <p:spPr>
          <a:xfrm flipH="1">
            <a:off x="1644912" y="4035280"/>
            <a:ext cx="3310284" cy="388655"/>
          </a:xfrm>
          <a:prstGeom prst="rect">
            <a:avLst/>
          </a:prstGeom>
          <a:noFill/>
        </p:spPr>
        <p:txBody>
          <a:bodyPr wrap="none">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000" b="1">
                <a:solidFill>
                  <a:schemeClr val="accent2"/>
                </a:solidFill>
                <a:latin typeface="+mj-lt"/>
                <a:cs typeface="Lora" charset="0"/>
              </a:rPr>
              <a:t>Một số câu hỏi quan trọng</a:t>
            </a:r>
            <a:endParaRPr lang="vi-VN" altLang="zh-CN" sz="2000" b="1">
              <a:solidFill>
                <a:schemeClr val="accent2"/>
              </a:solidFill>
              <a:latin typeface="+mj-lt"/>
              <a:cs typeface="Lora" charset="0"/>
            </a:endParaRPr>
          </a:p>
        </p:txBody>
      </p:sp>
      <p:sp>
        <p:nvSpPr>
          <p:cNvPr id="23" name="文本框 30">
            <a:extLst>
              <a:ext uri="{FF2B5EF4-FFF2-40B4-BE49-F238E27FC236}">
                <a16:creationId xmlns:a16="http://schemas.microsoft.com/office/drawing/2014/main" id="{4A18D6AD-91F4-41CA-B72E-63A55E351728}"/>
              </a:ext>
            </a:extLst>
          </p:cNvPr>
          <p:cNvSpPr txBox="1"/>
          <p:nvPr>
            <p:custDataLst>
              <p:tags r:id="rId11"/>
            </p:custDataLst>
          </p:nvPr>
        </p:nvSpPr>
        <p:spPr>
          <a:xfrm flipH="1">
            <a:off x="1644912" y="4592660"/>
            <a:ext cx="1510083" cy="388655"/>
          </a:xfrm>
          <a:prstGeom prst="rect">
            <a:avLst/>
          </a:prstGeom>
          <a:noFill/>
        </p:spPr>
        <p:txBody>
          <a:bodyPr wrap="none">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000" b="1">
                <a:solidFill>
                  <a:schemeClr val="accent2"/>
                </a:solidFill>
                <a:latin typeface="+mj-lt"/>
                <a:cs typeface="Lora" charset="0"/>
              </a:rPr>
              <a:t>Kết luận</a:t>
            </a:r>
            <a:endParaRPr lang="vi-VN" altLang="zh-CN" sz="2000" b="1">
              <a:solidFill>
                <a:schemeClr val="accent2"/>
              </a:solidFill>
              <a:latin typeface="+mj-lt"/>
              <a:cs typeface="Lora" charset="0"/>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2" name="文本框 22"/>
          <p:cNvSpPr txBox="1"/>
          <p:nvPr>
            <p:custDataLst>
              <p:tags r:id="rId3"/>
            </p:custDataLst>
          </p:nvPr>
        </p:nvSpPr>
        <p:spPr>
          <a:xfrm>
            <a:off x="6673797" y="1628342"/>
            <a:ext cx="1061829" cy="253916"/>
          </a:xfrm>
          <a:prstGeom prst="rect">
            <a:avLst/>
          </a:prstGeom>
          <a:noFill/>
        </p:spPr>
        <p:txBody>
          <a:bodyPr wrap="none">
            <a:normAutofit fontScale="87500" lnSpcReduction="2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1400" b="1">
              <a:solidFill>
                <a:schemeClr val="accent4"/>
              </a:solidFill>
              <a:latin typeface="Lora"/>
              <a:cs typeface="Lora" charset="0"/>
            </a:endParaRPr>
          </a:p>
        </p:txBody>
      </p:sp>
      <p:sp>
        <p:nvSpPr>
          <p:cNvPr id="357" name="文本框 24"/>
          <p:cNvSpPr txBox="1"/>
          <p:nvPr>
            <p:custDataLst>
              <p:tags r:id="rId4"/>
            </p:custDataLst>
          </p:nvPr>
        </p:nvSpPr>
        <p:spPr>
          <a:xfrm>
            <a:off x="340898" y="3183395"/>
            <a:ext cx="7874000" cy="419100"/>
          </a:xfrm>
          <a:prstGeom prst="rect">
            <a:avLst/>
          </a:prstGeom>
          <a:noFill/>
        </p:spPr>
        <p:txBody>
          <a:bodyPr wrap="none">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vi-VN" altLang="vi-VN">
                <a:latin typeface="Noto Sans"/>
                <a:ea typeface="Noto Sans"/>
                <a:cs typeface="Lora" charset="0"/>
              </a:rPr>
              <a:t>2.Phân tích theo loại email (Email Type Analysis)</a:t>
            </a:r>
          </a:p>
        </p:txBody>
      </p:sp>
      <p:sp>
        <p:nvSpPr>
          <p:cNvPr id="360" name="矩形 359"/>
          <p:cNvSpPr/>
          <p:nvPr>
            <p:custDataLst>
              <p:tags r:id="rId5"/>
            </p:custDataLst>
          </p:nvPr>
        </p:nvSpPr>
        <p:spPr>
          <a:xfrm flipH="1">
            <a:off x="364321" y="1952464"/>
            <a:ext cx="7867015" cy="702945"/>
          </a:xfrm>
          <a:prstGeom prst="rect">
            <a:avLst/>
          </a:prstGeom>
        </p:spPr>
        <p:txBody>
          <a:bodyPr wrap="square">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00000"/>
              </a:lnSpc>
            </a:pPr>
            <a:r>
              <a:rPr lang="en-US" altLang="en-US" sz="2000">
                <a:latin typeface="Lora"/>
                <a:cs typeface="Lora" charset="0"/>
              </a:rPr>
              <a:t>Chúng ta tiến hành phân tích tập dữ liệu theo các cách sau:</a:t>
            </a:r>
          </a:p>
        </p:txBody>
      </p:sp>
      <p:sp>
        <p:nvSpPr>
          <p:cNvPr id="361" name="文本框 28"/>
          <p:cNvSpPr txBox="1"/>
          <p:nvPr>
            <p:custDataLst>
              <p:tags r:id="rId6"/>
            </p:custDataLst>
          </p:nvPr>
        </p:nvSpPr>
        <p:spPr>
          <a:xfrm flipH="1">
            <a:off x="323215" y="703580"/>
            <a:ext cx="4878070" cy="211455"/>
          </a:xfrm>
          <a:prstGeom prst="rect">
            <a:avLst/>
          </a:prstGeom>
          <a:noFill/>
        </p:spPr>
        <p:txBody>
          <a:bodyPr wrap="none">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ltLang="en-US" sz="1500" b="1">
              <a:solidFill>
                <a:schemeClr val="accent1"/>
              </a:solidFill>
              <a:latin typeface="Lora"/>
              <a:cs typeface="Lora" charset="0"/>
            </a:endParaRPr>
          </a:p>
        </p:txBody>
      </p:sp>
      <p:sp>
        <p:nvSpPr>
          <p:cNvPr id="363" name="文本框 30"/>
          <p:cNvSpPr txBox="1"/>
          <p:nvPr>
            <p:custDataLst>
              <p:tags r:id="rId7"/>
            </p:custDataLst>
          </p:nvPr>
        </p:nvSpPr>
        <p:spPr>
          <a:xfrm flipH="1">
            <a:off x="323040" y="2598921"/>
            <a:ext cx="6659245" cy="514985"/>
          </a:xfrm>
          <a:prstGeom prst="rect">
            <a:avLst/>
          </a:prstGeom>
          <a:noFill/>
        </p:spPr>
        <p:txBody>
          <a:bodyPr wrap="none">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vi-VN" altLang="en-US">
                <a:latin typeface="Lora"/>
                <a:cs typeface="Lora" charset="0"/>
              </a:rPr>
              <a:t>1.Phân tích đơn biến (Univariate Analysis)</a:t>
            </a:r>
          </a:p>
        </p:txBody>
      </p:sp>
      <p:sp>
        <p:nvSpPr>
          <p:cNvPr id="365" name="文本框 32"/>
          <p:cNvSpPr txBox="1"/>
          <p:nvPr>
            <p:custDataLst>
              <p:tags r:id="rId8"/>
            </p:custDataLst>
          </p:nvPr>
        </p:nvSpPr>
        <p:spPr>
          <a:xfrm flipH="1">
            <a:off x="323040" y="3760363"/>
            <a:ext cx="6188814" cy="482600"/>
          </a:xfrm>
          <a:prstGeom prst="rect">
            <a:avLst/>
          </a:prstGeom>
          <a:noFill/>
        </p:spPr>
        <p:txBody>
          <a:bodyPr wrap="none">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vi-VN" altLang="zh-CN">
                <a:latin typeface="Lora"/>
                <a:cs typeface="Lora" charset="0"/>
              </a:rPr>
              <a:t>3.Phân tích theo nội dung email (Content-Based Analysis)</a:t>
            </a:r>
          </a:p>
        </p:txBody>
      </p:sp>
      <p:sp>
        <p:nvSpPr>
          <p:cNvPr id="3" name="Text Box 2"/>
          <p:cNvSpPr txBox="1"/>
          <p:nvPr/>
        </p:nvSpPr>
        <p:spPr>
          <a:xfrm>
            <a:off x="343068" y="941745"/>
            <a:ext cx="7801610" cy="829945"/>
          </a:xfrm>
          <a:prstGeom prst="rect">
            <a:avLst/>
          </a:prstGeom>
          <a:noFill/>
        </p:spPr>
        <p:txBody>
          <a:bodyPr wrap="square" rtlCol="0">
            <a:spAutoFit/>
          </a:bodyPr>
          <a:lstStyle/>
          <a:p>
            <a:r>
              <a:rPr lang="en-US" altLang="en-US" sz="2400" b="1">
                <a:solidFill>
                  <a:schemeClr val="accent2"/>
                </a:solidFill>
                <a:latin typeface="Lora"/>
                <a:cs typeface="Lora" charset="0"/>
                <a:sym typeface="+mn-ea"/>
              </a:rPr>
              <a:t>Chúng ta sẽ thảo luận về phân tích dữ liệu liên quan đến việc nhận biết lừa đảo qua email.</a:t>
            </a:r>
            <a:endParaRPr lang="en-US" altLang="en-US" sz="2400" b="1">
              <a:solidFill>
                <a:schemeClr val="accent2"/>
              </a:solidFill>
              <a:latin typeface="Lora"/>
              <a:cs typeface="Lora" charset="0"/>
            </a:endParaRPr>
          </a:p>
        </p:txBody>
      </p:sp>
      <p:sp>
        <p:nvSpPr>
          <p:cNvPr id="10" name="文本框 28">
            <a:extLst>
              <a:ext uri="{FF2B5EF4-FFF2-40B4-BE49-F238E27FC236}">
                <a16:creationId xmlns:a16="http://schemas.microsoft.com/office/drawing/2014/main" id="{E6DDD8CB-C758-45AB-8A40-B04EC120CA93}"/>
              </a:ext>
            </a:extLst>
          </p:cNvPr>
          <p:cNvSpPr txBox="1"/>
          <p:nvPr>
            <p:custDataLst>
              <p:tags r:id="rId9"/>
            </p:custDataLst>
          </p:nvPr>
        </p:nvSpPr>
        <p:spPr>
          <a:xfrm flipH="1">
            <a:off x="2963046" y="199045"/>
            <a:ext cx="1608954" cy="424815"/>
          </a:xfrm>
          <a:prstGeom prst="rect">
            <a:avLst/>
          </a:prstGeom>
          <a:noFill/>
        </p:spPr>
        <p:txBody>
          <a:bodyPr wrap="none">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3200" b="1">
                <a:solidFill>
                  <a:schemeClr val="accent1"/>
                </a:solidFill>
                <a:latin typeface="Times New Roman" panose="02020603050405020304" pitchFamily="18" charset="0"/>
                <a:cs typeface="Times New Roman" panose="02020603050405020304" pitchFamily="18" charset="0"/>
              </a:rPr>
              <a:t>Agenda</a:t>
            </a:r>
            <a:endParaRPr lang="vi-VN" altLang="zh-CN" sz="3200" b="1">
              <a:solidFill>
                <a:schemeClr val="accent1"/>
              </a:solidFill>
              <a:latin typeface="Times New Roman" panose="02020603050405020304" pitchFamily="18" charset="0"/>
              <a:cs typeface="Times New Roman" panose="02020603050405020304" pitchFamily="18" charset="0"/>
            </a:endParaRPr>
          </a:p>
        </p:txBody>
      </p:sp>
    </p:spTree>
    <p:custDataLst>
      <p:tags r:id="rId2"/>
    </p:custData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 name="Title 1"/>
          <p:cNvSpPr txBox="1"/>
          <p:nvPr/>
        </p:nvSpPr>
        <p:spPr>
          <a:xfrm>
            <a:off x="467360" y="276226"/>
            <a:ext cx="7755255" cy="944880"/>
          </a:xfrm>
          <a:prstGeom prst="rect">
            <a:avLst/>
          </a:prstGeom>
        </p:spPr>
        <p:txBody>
          <a:bodyPr lIns="0" rIns="0" anchor="t">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vi-VN" altLang="en-GB" sz="2400">
                <a:solidFill>
                  <a:schemeClr val="accent2"/>
                </a:solidFill>
                <a:latin typeface="+mj-lt"/>
                <a:ea typeface="Lora"/>
                <a:cs typeface="Lora" charset="0"/>
              </a:rPr>
              <a:t>Phân tích đơn biến (Univariate Analysis):</a:t>
            </a:r>
            <a:r>
              <a:rPr lang="vi-VN" altLang="en-GB" sz="1900">
                <a:solidFill>
                  <a:schemeClr val="tx1">
                    <a:lumMod val="75000"/>
                    <a:lumOff val="25000"/>
                  </a:schemeClr>
                </a:solidFill>
                <a:latin typeface="+mj-lt"/>
                <a:ea typeface="Lora"/>
                <a:cs typeface="Lora" charset="0"/>
              </a:rPr>
              <a:t> </a:t>
            </a:r>
            <a:r>
              <a:rPr lang="vi-VN" altLang="en-GB" sz="2000">
                <a:solidFill>
                  <a:schemeClr val="tx1">
                    <a:lumMod val="75000"/>
                    <a:lumOff val="25000"/>
                  </a:schemeClr>
                </a:solidFill>
                <a:latin typeface="+mj-lt"/>
                <a:ea typeface="Lora"/>
                <a:cs typeface="Lora" charset="0"/>
              </a:rPr>
              <a:t>Xem xét đặc trưng riêng lẻ của email để tìm hiểu sự khác biệt giữa email lừa đảo và email hợp lệ.</a:t>
            </a:r>
          </a:p>
        </p:txBody>
      </p:sp>
      <p:sp>
        <p:nvSpPr>
          <p:cNvPr id="3" name="Title 1"/>
          <p:cNvSpPr txBox="1"/>
          <p:nvPr/>
        </p:nvSpPr>
        <p:spPr>
          <a:xfrm>
            <a:off x="467360" y="1221106"/>
            <a:ext cx="7877810" cy="944880"/>
          </a:xfrm>
          <a:prstGeom prst="rect">
            <a:avLst/>
          </a:prstGeom>
        </p:spPr>
        <p:txBody>
          <a:bodyPr lIns="0" rIns="0" anchor="t">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vi-VN" altLang="en-GB" sz="2400">
                <a:solidFill>
                  <a:schemeClr val="accent2"/>
                </a:solidFill>
                <a:latin typeface="+mj-lt"/>
                <a:ea typeface="Lora"/>
                <a:cs typeface="Lora" charset="0"/>
              </a:rPr>
              <a:t>Phân tích theo loại email (Email Type Analysis):</a:t>
            </a:r>
            <a:r>
              <a:rPr lang="vi-VN" altLang="en-GB" sz="1900">
                <a:solidFill>
                  <a:schemeClr val="tx1">
                    <a:lumMod val="75000"/>
                    <a:lumOff val="25000"/>
                  </a:schemeClr>
                </a:solidFill>
                <a:latin typeface="+mj-lt"/>
                <a:ea typeface="Lora"/>
                <a:cs typeface="Lora" charset="0"/>
              </a:rPr>
              <a:t> </a:t>
            </a:r>
            <a:r>
              <a:rPr lang="vi-VN" altLang="en-GB" sz="2000">
                <a:solidFill>
                  <a:schemeClr val="tx1">
                    <a:lumMod val="75000"/>
                    <a:lumOff val="25000"/>
                  </a:schemeClr>
                </a:solidFill>
                <a:latin typeface="+mj-lt"/>
                <a:ea typeface="Lora"/>
                <a:cs typeface="Lora" charset="0"/>
              </a:rPr>
              <a:t>Phân tích sự khác nhau giữa email lừa đảo, email spam và email hợp lệ.</a:t>
            </a:r>
          </a:p>
        </p:txBody>
      </p:sp>
      <p:sp>
        <p:nvSpPr>
          <p:cNvPr id="4" name="Title 1"/>
          <p:cNvSpPr txBox="1"/>
          <p:nvPr/>
        </p:nvSpPr>
        <p:spPr>
          <a:xfrm>
            <a:off x="467360" y="2191401"/>
            <a:ext cx="8002905" cy="944881"/>
          </a:xfrm>
          <a:prstGeom prst="rect">
            <a:avLst/>
          </a:prstGeom>
        </p:spPr>
        <p:txBody>
          <a:bodyPr lIns="0" rIns="0" anchor="t">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vi-VN" altLang="en-GB" sz="2400">
                <a:solidFill>
                  <a:schemeClr val="accent2"/>
                </a:solidFill>
                <a:latin typeface="+mj-lt"/>
                <a:ea typeface="Lora"/>
                <a:cs typeface="Lora" charset="0"/>
              </a:rPr>
              <a:t>Phân tích theo nội dung email (Content-Based Analysis):</a:t>
            </a:r>
            <a:r>
              <a:rPr lang="vi-VN" altLang="en-GB" sz="2000">
                <a:solidFill>
                  <a:schemeClr val="accent2"/>
                </a:solidFill>
                <a:latin typeface="+mj-lt"/>
                <a:ea typeface="Lora"/>
                <a:cs typeface="Lora" charset="0"/>
              </a:rPr>
              <a:t> </a:t>
            </a:r>
            <a:r>
              <a:rPr lang="vi-VN" altLang="en-GB" sz="2000">
                <a:solidFill>
                  <a:schemeClr val="tx1">
                    <a:lumMod val="75000"/>
                    <a:lumOff val="25000"/>
                  </a:schemeClr>
                </a:solidFill>
                <a:latin typeface="+mj-lt"/>
                <a:ea typeface="Lora"/>
                <a:cs typeface="Lora" charset="0"/>
              </a:rPr>
              <a:t>Đánh giá các từ khóa, câu chữ, liên kết trong email để nhận diện các dấu hiệu lừa đảo</a:t>
            </a:r>
          </a:p>
        </p:txBody>
      </p:sp>
      <p:sp>
        <p:nvSpPr>
          <p:cNvPr id="5" name="Text Box 4"/>
          <p:cNvSpPr txBox="1"/>
          <p:nvPr/>
        </p:nvSpPr>
        <p:spPr>
          <a:xfrm>
            <a:off x="395536" y="3268979"/>
            <a:ext cx="8074729" cy="1306830"/>
          </a:xfrm>
          <a:prstGeom prst="rect">
            <a:avLst/>
          </a:prstGeom>
          <a:noFill/>
        </p:spPr>
        <p:txBody>
          <a:bodyPr wrap="square" rtlCol="0" anchor="t">
            <a:noAutofit/>
          </a:bodyPr>
          <a:lstStyle/>
          <a:p>
            <a:pPr algn="l"/>
            <a:r>
              <a:rPr lang="vi-VN" altLang="en-US" sz="2000" dirty="0">
                <a:solidFill>
                  <a:schemeClr val="tx1">
                    <a:lumMod val="75000"/>
                    <a:lumOff val="25000"/>
                  </a:schemeClr>
                </a:solidFill>
                <a:latin typeface="+mj-lt"/>
                <a:ea typeface="Microsoft YaHei" panose="020B0503020204020204" pitchFamily="34" charset="-122"/>
              </a:rPr>
              <a:t>Thông qua những phân tích này, chúng ta sẽ tìm ra những yếu tố chính giúp nhận diện email lừa đảo, hỗ trợ phát triển hệ thống cảnh báo và ngăn chặn các hành vi gian lận qua email</a:t>
            </a:r>
          </a:p>
        </p:txBody>
      </p:sp>
    </p:spTree>
    <p:custDataLst>
      <p:tags r:id="rId2"/>
    </p:custData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ext Box 33"/>
          <p:cNvSpPr txBox="1"/>
          <p:nvPr/>
        </p:nvSpPr>
        <p:spPr>
          <a:xfrm>
            <a:off x="487884" y="825824"/>
            <a:ext cx="3600374" cy="923330"/>
          </a:xfrm>
          <a:prstGeom prst="rect">
            <a:avLst/>
          </a:prstGeom>
          <a:noFill/>
        </p:spPr>
        <p:txBody>
          <a:bodyPr wrap="square" rtlCol="0">
            <a:spAutoFit/>
          </a:bodyPr>
          <a:lstStyle/>
          <a:p>
            <a:r>
              <a:rPr lang="vi-VN" altLang="en-US" dirty="0">
                <a:solidFill>
                  <a:schemeClr val="tx1">
                    <a:lumMod val="75000"/>
                    <a:lumOff val="25000"/>
                  </a:schemeClr>
                </a:solidFill>
                <a:latin typeface="Times New Roman" panose="02020603050405020304" pitchFamily="18" charset="0"/>
                <a:ea typeface="Microsoft YaHei" panose="020B0503020204020204" pitchFamily="34" charset="-122"/>
                <a:cs typeface="Times New Roman" panose="02020603050405020304" pitchFamily="18" charset="0"/>
              </a:rPr>
              <a:t>Dữ liệu này chứa các cột quan trọng để phân loại email thành Spam hoặc Ham. Một số cột chính bao gồm:</a:t>
            </a:r>
          </a:p>
        </p:txBody>
      </p:sp>
      <p:sp>
        <p:nvSpPr>
          <p:cNvPr id="35" name="Text Box 34"/>
          <p:cNvSpPr txBox="1"/>
          <p:nvPr/>
        </p:nvSpPr>
        <p:spPr>
          <a:xfrm>
            <a:off x="395536" y="1879623"/>
            <a:ext cx="4510174" cy="1477328"/>
          </a:xfrm>
          <a:prstGeom prst="rect">
            <a:avLst/>
          </a:prstGeom>
          <a:noFill/>
        </p:spPr>
        <p:txBody>
          <a:bodyPr wrap="square" rtlCol="0">
            <a:spAutoFit/>
          </a:bodyPr>
          <a:lstStyle/>
          <a:p>
            <a:r>
              <a:rPr lang="vi-VN" altLang="en-US" b="1">
                <a:solidFill>
                  <a:schemeClr val="tx1">
                    <a:lumMod val="75000"/>
                    <a:lumOff val="25000"/>
                  </a:schemeClr>
                </a:solidFill>
                <a:latin typeface="Times New Roman" panose="02020603050405020304" pitchFamily="18" charset="0"/>
                <a:ea typeface="Microsoft YaHei" panose="020B0503020204020204" pitchFamily="34" charset="-122"/>
                <a:cs typeface="Times New Roman" panose="02020603050405020304" pitchFamily="18" charset="0"/>
              </a:rPr>
              <a:t>Category</a:t>
            </a:r>
            <a:r>
              <a:rPr lang="vi-VN" altLang="en-US">
                <a:solidFill>
                  <a:schemeClr val="tx1">
                    <a:lumMod val="75000"/>
                    <a:lumOff val="25000"/>
                  </a:schemeClr>
                </a:solidFill>
                <a:latin typeface="Times New Roman" panose="02020603050405020304" pitchFamily="18" charset="0"/>
                <a:ea typeface="Microsoft YaHei" panose="020B0503020204020204" pitchFamily="34" charset="-122"/>
                <a:cs typeface="Times New Roman" panose="02020603050405020304" pitchFamily="18" charset="0"/>
              </a:rPr>
              <a:t>: Nhãn phân loại email, gồm hai giá trị chính:</a:t>
            </a:r>
            <a:endParaRPr lang="en-US" altLang="en-US">
              <a:solidFill>
                <a:schemeClr val="tx1">
                  <a:lumMod val="75000"/>
                  <a:lumOff val="25000"/>
                </a:schemeClr>
              </a:solidFill>
              <a:latin typeface="Times New Roman" panose="02020603050405020304" pitchFamily="18" charset="0"/>
              <a:ea typeface="Microsoft YaHei" panose="020B0503020204020204" pitchFamily="34" charset="-122"/>
              <a:cs typeface="Times New Roman" panose="02020603050405020304" pitchFamily="18" charset="0"/>
            </a:endParaRPr>
          </a:p>
          <a:p>
            <a:r>
              <a:rPr lang="en-US" altLang="en-US">
                <a:solidFill>
                  <a:schemeClr val="tx1">
                    <a:lumMod val="75000"/>
                    <a:lumOff val="25000"/>
                  </a:schemeClr>
                </a:solidFill>
                <a:latin typeface="Times New Roman" panose="02020603050405020304" pitchFamily="18" charset="0"/>
                <a:ea typeface="Microsoft YaHei" panose="020B0503020204020204" pitchFamily="34" charset="-122"/>
                <a:cs typeface="Times New Roman" panose="02020603050405020304" pitchFamily="18" charset="0"/>
              </a:rPr>
              <a:t>      </a:t>
            </a:r>
            <a:r>
              <a:rPr lang="vi-VN" altLang="en-US" sz="1700" b="1">
                <a:solidFill>
                  <a:schemeClr val="tx1">
                    <a:lumMod val="75000"/>
                    <a:lumOff val="25000"/>
                  </a:schemeClr>
                </a:solidFill>
                <a:latin typeface="Times New Roman" panose="02020603050405020304" pitchFamily="18" charset="0"/>
                <a:ea typeface="Microsoft YaHei" panose="020B0503020204020204" pitchFamily="34" charset="-122"/>
                <a:cs typeface="Times New Roman" panose="02020603050405020304" pitchFamily="18" charset="0"/>
              </a:rPr>
              <a:t>Ham</a:t>
            </a:r>
            <a:r>
              <a:rPr lang="vi-VN" altLang="en-US" sz="1700">
                <a:solidFill>
                  <a:schemeClr val="tx1">
                    <a:lumMod val="75000"/>
                    <a:lumOff val="25000"/>
                  </a:schemeClr>
                </a:solidFill>
                <a:latin typeface="Times New Roman" panose="02020603050405020304" pitchFamily="18" charset="0"/>
                <a:ea typeface="Microsoft YaHei" panose="020B0503020204020204" pitchFamily="34" charset="-122"/>
                <a:cs typeface="Times New Roman" panose="02020603050405020304" pitchFamily="18" charset="0"/>
              </a:rPr>
              <a:t>: Email hợp lệ, không phải thư rác</a:t>
            </a:r>
            <a:endParaRPr lang="en-US" altLang="en-US" sz="1700">
              <a:solidFill>
                <a:schemeClr val="tx1">
                  <a:lumMod val="75000"/>
                  <a:lumOff val="25000"/>
                </a:schemeClr>
              </a:solidFill>
              <a:latin typeface="Times New Roman" panose="02020603050405020304" pitchFamily="18" charset="0"/>
              <a:ea typeface="Microsoft YaHei" panose="020B0503020204020204" pitchFamily="34" charset="-122"/>
              <a:cs typeface="Times New Roman" panose="02020603050405020304" pitchFamily="18" charset="0"/>
            </a:endParaRPr>
          </a:p>
          <a:p>
            <a:r>
              <a:rPr lang="en-US" altLang="en-US" sz="1700">
                <a:solidFill>
                  <a:schemeClr val="tx1">
                    <a:lumMod val="75000"/>
                    <a:lumOff val="25000"/>
                  </a:schemeClr>
                </a:solidFill>
                <a:latin typeface="Times New Roman" panose="02020603050405020304" pitchFamily="18" charset="0"/>
                <a:ea typeface="Microsoft YaHei" panose="020B0503020204020204" pitchFamily="34" charset="-122"/>
                <a:cs typeface="Times New Roman" panose="02020603050405020304" pitchFamily="18" charset="0"/>
              </a:rPr>
              <a:t>      </a:t>
            </a:r>
            <a:r>
              <a:rPr lang="vi-VN" altLang="en-US" sz="1700" b="1">
                <a:solidFill>
                  <a:schemeClr val="tx1">
                    <a:lumMod val="75000"/>
                    <a:lumOff val="25000"/>
                  </a:schemeClr>
                </a:solidFill>
                <a:latin typeface="Times New Roman" panose="02020603050405020304" pitchFamily="18" charset="0"/>
                <a:ea typeface="Microsoft YaHei" panose="020B0503020204020204" pitchFamily="34" charset="-122"/>
                <a:cs typeface="Times New Roman" panose="02020603050405020304" pitchFamily="18" charset="0"/>
              </a:rPr>
              <a:t>Spam</a:t>
            </a:r>
            <a:r>
              <a:rPr lang="vi-VN" altLang="en-US" sz="1700">
                <a:solidFill>
                  <a:schemeClr val="tx1">
                    <a:lumMod val="75000"/>
                    <a:lumOff val="25000"/>
                  </a:schemeClr>
                </a:solidFill>
                <a:latin typeface="Times New Roman" panose="02020603050405020304" pitchFamily="18" charset="0"/>
                <a:ea typeface="Microsoft YaHei" panose="020B0503020204020204" pitchFamily="34" charset="-122"/>
                <a:cs typeface="Times New Roman" panose="02020603050405020304" pitchFamily="18" charset="0"/>
              </a:rPr>
              <a:t>: Email rác, có thể chứa nội dung lừa </a:t>
            </a:r>
            <a:endParaRPr lang="en-US" altLang="en-US" sz="1700">
              <a:solidFill>
                <a:schemeClr val="tx1">
                  <a:lumMod val="75000"/>
                  <a:lumOff val="25000"/>
                </a:schemeClr>
              </a:solidFill>
              <a:latin typeface="Times New Roman" panose="02020603050405020304" pitchFamily="18" charset="0"/>
              <a:ea typeface="Microsoft YaHei" panose="020B0503020204020204" pitchFamily="34" charset="-122"/>
              <a:cs typeface="Times New Roman" panose="02020603050405020304" pitchFamily="18" charset="0"/>
            </a:endParaRPr>
          </a:p>
          <a:p>
            <a:r>
              <a:rPr lang="en-US" altLang="en-US" sz="1700">
                <a:solidFill>
                  <a:schemeClr val="tx1">
                    <a:lumMod val="75000"/>
                    <a:lumOff val="25000"/>
                  </a:schemeClr>
                </a:solidFill>
                <a:latin typeface="Times New Roman" panose="02020603050405020304" pitchFamily="18" charset="0"/>
                <a:ea typeface="Microsoft YaHei" panose="020B0503020204020204" pitchFamily="34" charset="-122"/>
                <a:cs typeface="Times New Roman" panose="02020603050405020304" pitchFamily="18" charset="0"/>
              </a:rPr>
              <a:t>      </a:t>
            </a:r>
            <a:r>
              <a:rPr lang="vi-VN" altLang="en-US" sz="1700">
                <a:solidFill>
                  <a:schemeClr val="tx1">
                    <a:lumMod val="75000"/>
                    <a:lumOff val="25000"/>
                  </a:schemeClr>
                </a:solidFill>
                <a:latin typeface="Times New Roman" panose="02020603050405020304" pitchFamily="18" charset="0"/>
                <a:ea typeface="Microsoft YaHei" panose="020B0503020204020204" pitchFamily="34" charset="-122"/>
                <a:cs typeface="Times New Roman" panose="02020603050405020304" pitchFamily="18" charset="0"/>
              </a:rPr>
              <a:t>đảo hoặc quảng cáo không mong muốn</a:t>
            </a:r>
            <a:endParaRPr lang="vi-VN" altLang="en-US" sz="1700" dirty="0">
              <a:solidFill>
                <a:schemeClr val="tx1">
                  <a:lumMod val="75000"/>
                  <a:lumOff val="25000"/>
                </a:schemeClr>
              </a:solidFill>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36" name="Text Box 35"/>
          <p:cNvSpPr txBox="1"/>
          <p:nvPr/>
        </p:nvSpPr>
        <p:spPr>
          <a:xfrm>
            <a:off x="395536" y="3491841"/>
            <a:ext cx="4320480" cy="1200329"/>
          </a:xfrm>
          <a:prstGeom prst="rect">
            <a:avLst/>
          </a:prstGeom>
          <a:noFill/>
        </p:spPr>
        <p:txBody>
          <a:bodyPr wrap="square" rtlCol="0">
            <a:spAutoFit/>
          </a:bodyPr>
          <a:lstStyle/>
          <a:p>
            <a:r>
              <a:rPr lang="vi-VN" altLang="en-US" b="1" dirty="0">
                <a:solidFill>
                  <a:schemeClr val="tx1">
                    <a:lumMod val="75000"/>
                    <a:lumOff val="25000"/>
                  </a:schemeClr>
                </a:solidFill>
                <a:latin typeface="Times New Roman" panose="02020603050405020304" pitchFamily="18" charset="0"/>
                <a:ea typeface="Microsoft YaHei" panose="020B0503020204020204" pitchFamily="34" charset="-122"/>
                <a:cs typeface="Times New Roman" panose="02020603050405020304" pitchFamily="18" charset="0"/>
              </a:rPr>
              <a:t>Message</a:t>
            </a:r>
            <a:r>
              <a:rPr lang="vi-VN" altLang="en-US" dirty="0">
                <a:solidFill>
                  <a:schemeClr val="tx1">
                    <a:lumMod val="75000"/>
                    <a:lumOff val="25000"/>
                  </a:schemeClr>
                </a:solidFill>
                <a:latin typeface="Times New Roman" panose="02020603050405020304" pitchFamily="18" charset="0"/>
                <a:ea typeface="Microsoft YaHei" panose="020B0503020204020204" pitchFamily="34" charset="-122"/>
                <a:cs typeface="Times New Roman" panose="02020603050405020304" pitchFamily="18" charset="0"/>
              </a:rPr>
              <a:t>: Nội dung của email, bao gồm văn bản mà người gửi đã viết. Đây là dữ liệu đầu vào để mô hình phân loại tin nhắn có phải là spam hay không</a:t>
            </a:r>
          </a:p>
        </p:txBody>
      </p:sp>
      <p:pic>
        <p:nvPicPr>
          <p:cNvPr id="37" name="Picture 1" descr="A diagram of a data flow&#10;&#10;Description automatically generated"/>
          <p:cNvPicPr>
            <a:picLocks noChangeAspect="1"/>
          </p:cNvPicPr>
          <p:nvPr/>
        </p:nvPicPr>
        <p:blipFill>
          <a:blip r:embed="rId6"/>
          <a:stretch>
            <a:fillRect/>
          </a:stretch>
        </p:blipFill>
        <p:spPr>
          <a:xfrm>
            <a:off x="4860032" y="1059582"/>
            <a:ext cx="4061649" cy="2670517"/>
          </a:xfrm>
          <a:prstGeom prst="rect">
            <a:avLst/>
          </a:prstGeom>
        </p:spPr>
      </p:pic>
      <p:sp>
        <p:nvSpPr>
          <p:cNvPr id="7" name="文本框 28">
            <a:extLst>
              <a:ext uri="{FF2B5EF4-FFF2-40B4-BE49-F238E27FC236}">
                <a16:creationId xmlns:a16="http://schemas.microsoft.com/office/drawing/2014/main" id="{21A908FF-500B-4F86-9976-684545D16D10}"/>
              </a:ext>
            </a:extLst>
          </p:cNvPr>
          <p:cNvSpPr txBox="1"/>
          <p:nvPr>
            <p:custDataLst>
              <p:tags r:id="rId3"/>
            </p:custDataLst>
          </p:nvPr>
        </p:nvSpPr>
        <p:spPr>
          <a:xfrm flipH="1">
            <a:off x="694114" y="165101"/>
            <a:ext cx="2941781" cy="530254"/>
          </a:xfrm>
          <a:prstGeom prst="rect">
            <a:avLst/>
          </a:prstGeom>
          <a:noFill/>
        </p:spPr>
        <p:txBody>
          <a:bodyPr wrap="none">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3200" b="1">
                <a:solidFill>
                  <a:schemeClr val="accent1"/>
                </a:solidFill>
                <a:latin typeface="Times New Roman" panose="02020603050405020304" pitchFamily="18" charset="0"/>
                <a:cs typeface="Times New Roman" panose="02020603050405020304" pitchFamily="18" charset="0"/>
              </a:rPr>
              <a:t>Data Summary</a:t>
            </a:r>
            <a:endParaRPr lang="vi-VN" altLang="zh-CN" sz="3200" b="1">
              <a:solidFill>
                <a:schemeClr val="accent1"/>
              </a:solidFill>
              <a:latin typeface="Times New Roman" panose="02020603050405020304" pitchFamily="18" charset="0"/>
              <a:cs typeface="Times New Roman" panose="02020603050405020304" pitchFamily="18" charset="0"/>
            </a:endParaRPr>
          </a:p>
        </p:txBody>
      </p:sp>
    </p:spTree>
    <p:custDataLst>
      <p:tags r:id="rId2"/>
    </p:custData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p:nvPr/>
        </p:nvSpPr>
        <p:spPr>
          <a:xfrm>
            <a:off x="611505" y="483235"/>
            <a:ext cx="7776919" cy="830997"/>
          </a:xfrm>
          <a:prstGeom prst="rect">
            <a:avLst/>
          </a:prstGeom>
          <a:noFill/>
        </p:spPr>
        <p:txBody>
          <a:bodyPr wrap="square" rtlCol="0">
            <a:spAutoFit/>
          </a:bodyPr>
          <a:lstStyle/>
          <a:p>
            <a:r>
              <a:rPr lang="vi-VN" altLang="en-US" sz="2400" dirty="0">
                <a:solidFill>
                  <a:schemeClr val="tx1">
                    <a:lumMod val="75000"/>
                    <a:lumOff val="25000"/>
                  </a:schemeClr>
                </a:solidFill>
                <a:latin typeface="Times New Roman" panose="02020603050405020304" pitchFamily="18" charset="0"/>
                <a:ea typeface="Microsoft YaHei" panose="020B0503020204020204" pitchFamily="34" charset="-122"/>
                <a:cs typeface="Times New Roman" panose="02020603050405020304" pitchFamily="18" charset="0"/>
              </a:rPr>
              <a:t>Trong khi thực hiện phân tích đơn biến của tập dữ </a:t>
            </a:r>
            <a:r>
              <a:rPr lang="vi-VN" altLang="en-US" sz="2400">
                <a:solidFill>
                  <a:schemeClr val="tx1">
                    <a:lumMod val="75000"/>
                    <a:lumOff val="25000"/>
                  </a:schemeClr>
                </a:solidFill>
                <a:latin typeface="Times New Roman" panose="02020603050405020304" pitchFamily="18" charset="0"/>
                <a:ea typeface="Microsoft YaHei" panose="020B0503020204020204" pitchFamily="34" charset="-122"/>
                <a:cs typeface="Times New Roman" panose="02020603050405020304" pitchFamily="18" charset="0"/>
              </a:rPr>
              <a:t>liệu </a:t>
            </a:r>
            <a:r>
              <a:rPr lang="en-US" altLang="en-US" sz="2400">
                <a:solidFill>
                  <a:schemeClr val="tx1">
                    <a:lumMod val="75000"/>
                    <a:lumOff val="25000"/>
                  </a:schemeClr>
                </a:solidFill>
                <a:latin typeface="Times New Roman" panose="02020603050405020304" pitchFamily="18" charset="0"/>
                <a:ea typeface="Microsoft YaHei" panose="020B0503020204020204" pitchFamily="34" charset="-122"/>
                <a:cs typeface="Times New Roman" panose="02020603050405020304" pitchFamily="18" charset="0"/>
              </a:rPr>
              <a:t>n</a:t>
            </a:r>
            <a:r>
              <a:rPr lang="vi-VN" altLang="en-US" sz="2400">
                <a:solidFill>
                  <a:schemeClr val="tx1">
                    <a:lumMod val="75000"/>
                    <a:lumOff val="25000"/>
                  </a:schemeClr>
                </a:solidFill>
                <a:latin typeface="Times New Roman" panose="02020603050405020304" pitchFamily="18" charset="0"/>
                <a:ea typeface="Microsoft YaHei" panose="020B0503020204020204" pitchFamily="34" charset="-122"/>
                <a:cs typeface="Times New Roman" panose="02020603050405020304" pitchFamily="18" charset="0"/>
              </a:rPr>
              <a:t>hận </a:t>
            </a:r>
            <a:r>
              <a:rPr lang="vi-VN" altLang="en-US" sz="2400" dirty="0">
                <a:solidFill>
                  <a:schemeClr val="tx1">
                    <a:lumMod val="75000"/>
                    <a:lumOff val="25000"/>
                  </a:schemeClr>
                </a:solidFill>
                <a:latin typeface="Times New Roman" panose="02020603050405020304" pitchFamily="18" charset="0"/>
                <a:ea typeface="Microsoft YaHei" panose="020B0503020204020204" pitchFamily="34" charset="-122"/>
                <a:cs typeface="Times New Roman" panose="02020603050405020304" pitchFamily="18" charset="0"/>
              </a:rPr>
              <a:t>biết lừa đảo Email đã cho, chúng tôi đã trả lời các câu hỏi sau:</a:t>
            </a:r>
          </a:p>
        </p:txBody>
      </p:sp>
      <p:sp>
        <p:nvSpPr>
          <p:cNvPr id="4" name="Text Box 3"/>
          <p:cNvSpPr txBox="1"/>
          <p:nvPr/>
        </p:nvSpPr>
        <p:spPr>
          <a:xfrm>
            <a:off x="683260" y="1563638"/>
            <a:ext cx="6510270" cy="830997"/>
          </a:xfrm>
          <a:prstGeom prst="rect">
            <a:avLst/>
          </a:prstGeom>
          <a:noFill/>
        </p:spPr>
        <p:txBody>
          <a:bodyPr wrap="square" rtlCol="0">
            <a:spAutoFit/>
          </a:bodyPr>
          <a:lstStyle/>
          <a:p>
            <a:r>
              <a:rPr lang="vi-VN" altLang="en-US" sz="2400" dirty="0">
                <a:solidFill>
                  <a:schemeClr val="tx1">
                    <a:lumMod val="75000"/>
                    <a:lumOff val="25000"/>
                  </a:schemeClr>
                </a:solidFill>
                <a:latin typeface="Times New Roman" panose="02020603050405020304" pitchFamily="18" charset="0"/>
                <a:ea typeface="Microsoft YaHei" panose="020B0503020204020204" pitchFamily="34" charset="-122"/>
                <a:cs typeface="Times New Roman" panose="02020603050405020304" pitchFamily="18" charset="0"/>
              </a:rPr>
              <a:t>+ Email có chủ đề nào thường xuất hiện nhiều nhất trong các email lừa đảo?</a:t>
            </a:r>
          </a:p>
        </p:txBody>
      </p:sp>
      <p:sp>
        <p:nvSpPr>
          <p:cNvPr id="5" name="Text Box 4"/>
          <p:cNvSpPr txBox="1"/>
          <p:nvPr/>
        </p:nvSpPr>
        <p:spPr>
          <a:xfrm>
            <a:off x="699334" y="2642850"/>
            <a:ext cx="6277961" cy="830997"/>
          </a:xfrm>
          <a:prstGeom prst="rect">
            <a:avLst/>
          </a:prstGeom>
          <a:noFill/>
        </p:spPr>
        <p:txBody>
          <a:bodyPr wrap="square" rtlCol="0">
            <a:spAutoFit/>
          </a:bodyPr>
          <a:lstStyle/>
          <a:p>
            <a:r>
              <a:rPr lang="vi-VN" altLang="en-US" sz="2400" dirty="0">
                <a:solidFill>
                  <a:schemeClr val="tx1">
                    <a:lumMod val="75000"/>
                    <a:lumOff val="25000"/>
                  </a:schemeClr>
                </a:solidFill>
                <a:latin typeface="Times New Roman" panose="02020603050405020304" pitchFamily="18" charset="0"/>
                <a:ea typeface="Microsoft YaHei" panose="020B0503020204020204" pitchFamily="34" charset="-122"/>
                <a:cs typeface="Times New Roman" panose="02020603050405020304" pitchFamily="18" charset="0"/>
              </a:rPr>
              <a:t>+ Loại từ khóa nào phổ biến nhất trong các email lừa đảo?</a:t>
            </a:r>
          </a:p>
        </p:txBody>
      </p:sp>
      <p:sp>
        <p:nvSpPr>
          <p:cNvPr id="6" name="Text Box 5"/>
          <p:cNvSpPr txBox="1"/>
          <p:nvPr/>
        </p:nvSpPr>
        <p:spPr>
          <a:xfrm>
            <a:off x="683260" y="3651870"/>
            <a:ext cx="5944648" cy="830997"/>
          </a:xfrm>
          <a:prstGeom prst="rect">
            <a:avLst/>
          </a:prstGeom>
          <a:noFill/>
        </p:spPr>
        <p:txBody>
          <a:bodyPr wrap="square" rtlCol="0">
            <a:spAutoFit/>
          </a:bodyPr>
          <a:lstStyle/>
          <a:p>
            <a:r>
              <a:rPr lang="vi-VN" altLang="en-US" sz="2400" dirty="0">
                <a:solidFill>
                  <a:schemeClr val="tx1">
                    <a:lumMod val="75000"/>
                    <a:lumOff val="25000"/>
                  </a:schemeClr>
                </a:solidFill>
                <a:latin typeface="Times New Roman" panose="02020603050405020304" pitchFamily="18" charset="0"/>
                <a:ea typeface="Microsoft YaHei" panose="020B0503020204020204" pitchFamily="34" charset="-122"/>
                <a:cs typeface="Times New Roman" panose="02020603050405020304" pitchFamily="18" charset="0"/>
              </a:rPr>
              <a:t>+ Những mẫu email nào thường bị đánh dấu là spam nhất?</a:t>
            </a:r>
          </a:p>
        </p:txBody>
      </p:sp>
    </p:spTree>
    <p:custDataLst>
      <p:tags r:id="rId2"/>
    </p:custData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A blue bar graph with white text&#10;&#10;Description automatically generated"/>
          <p:cNvPicPr>
            <a:picLocks noChangeAspect="1"/>
          </p:cNvPicPr>
          <p:nvPr/>
        </p:nvPicPr>
        <p:blipFill>
          <a:blip r:embed="rId5"/>
          <a:stretch>
            <a:fillRect/>
          </a:stretch>
        </p:blipFill>
        <p:spPr>
          <a:xfrm>
            <a:off x="149225" y="877619"/>
            <a:ext cx="6007100" cy="3865245"/>
          </a:xfrm>
          <a:prstGeom prst="rect">
            <a:avLst/>
          </a:prstGeom>
        </p:spPr>
      </p:pic>
      <p:sp>
        <p:nvSpPr>
          <p:cNvPr id="5" name="Text Box 4"/>
          <p:cNvSpPr txBox="1"/>
          <p:nvPr/>
        </p:nvSpPr>
        <p:spPr>
          <a:xfrm>
            <a:off x="323215" y="267494"/>
            <a:ext cx="7083425" cy="461665"/>
          </a:xfrm>
          <a:prstGeom prst="rect">
            <a:avLst/>
          </a:prstGeom>
          <a:noFill/>
        </p:spPr>
        <p:txBody>
          <a:bodyPr wrap="square" rtlCol="0">
            <a:spAutoFit/>
          </a:bodyPr>
          <a:lstStyle/>
          <a:p>
            <a:r>
              <a:rPr lang="vi-VN" altLang="en-US" sz="2400" dirty="0">
                <a:solidFill>
                  <a:schemeClr val="tx1">
                    <a:lumMod val="75000"/>
                    <a:lumOff val="25000"/>
                  </a:schemeClr>
                </a:solidFill>
                <a:latin typeface="Times New Roman" panose="02020603050405020304" pitchFamily="18" charset="0"/>
                <a:ea typeface="Microsoft YaHei" panose="020B0503020204020204" pitchFamily="34" charset="-122"/>
                <a:cs typeface="Times New Roman" panose="02020603050405020304" pitchFamily="18" charset="0"/>
              </a:rPr>
              <a:t>+ Phân phối số từ trong </a:t>
            </a:r>
            <a:r>
              <a:rPr lang="vi-VN" altLang="en-US" sz="2400">
                <a:solidFill>
                  <a:schemeClr val="tx1">
                    <a:lumMod val="75000"/>
                    <a:lumOff val="25000"/>
                  </a:schemeClr>
                </a:solidFill>
                <a:latin typeface="Times New Roman" panose="02020603050405020304" pitchFamily="18" charset="0"/>
                <a:ea typeface="Microsoft YaHei" panose="020B0503020204020204" pitchFamily="34" charset="-122"/>
                <a:cs typeface="Times New Roman" panose="02020603050405020304" pitchFamily="18" charset="0"/>
              </a:rPr>
              <a:t>email </a:t>
            </a:r>
            <a:r>
              <a:rPr lang="en-US" altLang="en-US" sz="2400">
                <a:solidFill>
                  <a:schemeClr val="tx1">
                    <a:lumMod val="75000"/>
                    <a:lumOff val="25000"/>
                  </a:schemeClr>
                </a:solidFill>
                <a:latin typeface="Times New Roman" panose="02020603050405020304" pitchFamily="18" charset="0"/>
                <a:ea typeface="Microsoft YaHei" panose="020B0503020204020204" pitchFamily="34" charset="-122"/>
                <a:cs typeface="Times New Roman" panose="02020603050405020304" pitchFamily="18" charset="0"/>
              </a:rPr>
              <a:t>spam/ham</a:t>
            </a:r>
            <a:endParaRPr lang="vi-VN" altLang="en-US" sz="2400" dirty="0">
              <a:solidFill>
                <a:schemeClr val="tx1">
                  <a:lumMod val="75000"/>
                  <a:lumOff val="25000"/>
                </a:schemeClr>
              </a:solidFill>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7" name="Text Box 6"/>
          <p:cNvSpPr txBox="1"/>
          <p:nvPr/>
        </p:nvSpPr>
        <p:spPr>
          <a:xfrm>
            <a:off x="6130364" y="1059582"/>
            <a:ext cx="1212304" cy="369332"/>
          </a:xfrm>
          <a:prstGeom prst="rect">
            <a:avLst/>
          </a:prstGeom>
          <a:noFill/>
        </p:spPr>
        <p:txBody>
          <a:bodyPr wrap="square" rtlCol="0">
            <a:spAutoFit/>
          </a:bodyPr>
          <a:lstStyle/>
          <a:p>
            <a:r>
              <a:rPr lang="vi-VN" altLang="en-US" dirty="0">
                <a:solidFill>
                  <a:schemeClr val="tx1">
                    <a:lumMod val="75000"/>
                    <a:lumOff val="25000"/>
                  </a:schemeClr>
                </a:solidFill>
                <a:latin typeface="Times New Roman" panose="02020603050405020304" pitchFamily="18" charset="0"/>
                <a:ea typeface="Microsoft YaHei" panose="020B0503020204020204" pitchFamily="34" charset="-122"/>
                <a:cs typeface="Times New Roman" panose="02020603050405020304" pitchFamily="18" charset="0"/>
              </a:rPr>
              <a:t>Nhận xét:</a:t>
            </a:r>
          </a:p>
        </p:txBody>
      </p:sp>
      <p:sp>
        <p:nvSpPr>
          <p:cNvPr id="8" name="Text Box 7"/>
          <p:cNvSpPr txBox="1"/>
          <p:nvPr/>
        </p:nvSpPr>
        <p:spPr>
          <a:xfrm>
            <a:off x="6190689" y="1523132"/>
            <a:ext cx="2197735" cy="1200329"/>
          </a:xfrm>
          <a:prstGeom prst="rect">
            <a:avLst/>
          </a:prstGeom>
          <a:noFill/>
        </p:spPr>
        <p:txBody>
          <a:bodyPr wrap="square" rtlCol="0">
            <a:spAutoFit/>
          </a:bodyPr>
          <a:lstStyle/>
          <a:p>
            <a:r>
              <a:rPr lang="vi-VN" altLang="en-US" dirty="0">
                <a:solidFill>
                  <a:schemeClr val="tx1">
                    <a:lumMod val="75000"/>
                    <a:lumOff val="25000"/>
                  </a:schemeClr>
                </a:solidFill>
                <a:latin typeface="Times New Roman" panose="02020603050405020304" pitchFamily="18" charset="0"/>
                <a:ea typeface="Microsoft YaHei" panose="020B0503020204020204" pitchFamily="34" charset="-122"/>
                <a:cs typeface="Times New Roman" panose="02020603050405020304" pitchFamily="18" charset="0"/>
              </a:rPr>
              <a:t>+ Số lượng email Ham (email hợp lệ) chiếm đa số, khoảng 5000 email</a:t>
            </a:r>
          </a:p>
        </p:txBody>
      </p:sp>
      <p:sp>
        <p:nvSpPr>
          <p:cNvPr id="9" name="Text Box 8"/>
          <p:cNvSpPr txBox="1"/>
          <p:nvPr/>
        </p:nvSpPr>
        <p:spPr>
          <a:xfrm>
            <a:off x="6190689" y="2723461"/>
            <a:ext cx="2094865" cy="1477328"/>
          </a:xfrm>
          <a:prstGeom prst="rect">
            <a:avLst/>
          </a:prstGeom>
          <a:noFill/>
        </p:spPr>
        <p:txBody>
          <a:bodyPr wrap="square" rtlCol="0">
            <a:spAutoFit/>
          </a:bodyPr>
          <a:lstStyle/>
          <a:p>
            <a:r>
              <a:rPr lang="vi-VN" altLang="en-US" dirty="0">
                <a:solidFill>
                  <a:schemeClr val="tx1">
                    <a:lumMod val="75000"/>
                    <a:lumOff val="25000"/>
                  </a:schemeClr>
                </a:solidFill>
                <a:latin typeface="Times New Roman" panose="02020603050405020304" pitchFamily="18" charset="0"/>
                <a:ea typeface="Microsoft YaHei" panose="020B0503020204020204" pitchFamily="34" charset="-122"/>
                <a:cs typeface="Times New Roman" panose="02020603050405020304" pitchFamily="18" charset="0"/>
              </a:rPr>
              <a:t>+ Số lượng email Spam (email rác) ít hơn rất nhiều, khoảng gần 1000 mail</a:t>
            </a:r>
          </a:p>
        </p:txBody>
      </p:sp>
    </p:spTree>
    <p:custDataLst>
      <p:tags r:id="rId2"/>
    </p:custData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3" descr="A graph with blue bars&#10;&#10;Description automatically generated"/>
          <p:cNvPicPr>
            <a:picLocks noChangeAspect="1"/>
          </p:cNvPicPr>
          <p:nvPr/>
        </p:nvPicPr>
        <p:blipFill>
          <a:blip r:embed="rId4"/>
          <a:stretch>
            <a:fillRect/>
          </a:stretch>
        </p:blipFill>
        <p:spPr>
          <a:xfrm>
            <a:off x="210450" y="1048725"/>
            <a:ext cx="5943600" cy="3675380"/>
          </a:xfrm>
          <a:prstGeom prst="rect">
            <a:avLst/>
          </a:prstGeom>
        </p:spPr>
      </p:pic>
      <p:sp>
        <p:nvSpPr>
          <p:cNvPr id="9" name="Text Box 8"/>
          <p:cNvSpPr txBox="1"/>
          <p:nvPr/>
        </p:nvSpPr>
        <p:spPr>
          <a:xfrm>
            <a:off x="5961751" y="1081425"/>
            <a:ext cx="1296372" cy="369332"/>
          </a:xfrm>
          <a:prstGeom prst="rect">
            <a:avLst/>
          </a:prstGeom>
          <a:noFill/>
        </p:spPr>
        <p:txBody>
          <a:bodyPr wrap="square" rtlCol="0">
            <a:spAutoFit/>
          </a:bodyPr>
          <a:lstStyle/>
          <a:p>
            <a:r>
              <a:rPr lang="vi-VN" altLang="en-US" dirty="0">
                <a:solidFill>
                  <a:schemeClr val="tx1">
                    <a:lumMod val="75000"/>
                    <a:lumOff val="25000"/>
                  </a:schemeClr>
                </a:solidFill>
                <a:latin typeface="Times New Roman" panose="02020603050405020304" pitchFamily="18" charset="0"/>
                <a:ea typeface="Microsoft YaHei" panose="020B0503020204020204" pitchFamily="34" charset="-122"/>
                <a:cs typeface="Times New Roman" panose="02020603050405020304" pitchFamily="18" charset="0"/>
              </a:rPr>
              <a:t>Nhận xét:</a:t>
            </a:r>
          </a:p>
        </p:txBody>
      </p:sp>
      <p:sp>
        <p:nvSpPr>
          <p:cNvPr id="10" name="Text Box 9"/>
          <p:cNvSpPr txBox="1"/>
          <p:nvPr/>
        </p:nvSpPr>
        <p:spPr>
          <a:xfrm>
            <a:off x="5961751" y="1598244"/>
            <a:ext cx="2880300" cy="1200329"/>
          </a:xfrm>
          <a:prstGeom prst="rect">
            <a:avLst/>
          </a:prstGeom>
          <a:noFill/>
        </p:spPr>
        <p:txBody>
          <a:bodyPr wrap="square" rtlCol="0">
            <a:spAutoFit/>
          </a:bodyPr>
          <a:lstStyle/>
          <a:p>
            <a:r>
              <a:rPr lang="vi-VN" altLang="en-US" dirty="0">
                <a:solidFill>
                  <a:schemeClr val="tx1">
                    <a:lumMod val="75000"/>
                    <a:lumOff val="25000"/>
                  </a:schemeClr>
                </a:solidFill>
                <a:latin typeface="Times New Roman" panose="02020603050405020304" pitchFamily="18" charset="0"/>
                <a:ea typeface="Microsoft YaHei" panose="020B0503020204020204" pitchFamily="34" charset="-122"/>
                <a:cs typeface="Times New Roman" panose="02020603050405020304" pitchFamily="18" charset="0"/>
              </a:rPr>
              <a:t>- Dữ liệu tin nhắn có xu hướng ngắn gọn, phần lớn tập trung trong khoảng dưới 200 ký tự</a:t>
            </a:r>
          </a:p>
        </p:txBody>
      </p:sp>
      <p:sp>
        <p:nvSpPr>
          <p:cNvPr id="11" name="Text Box 10"/>
          <p:cNvSpPr txBox="1"/>
          <p:nvPr/>
        </p:nvSpPr>
        <p:spPr>
          <a:xfrm>
            <a:off x="5943600" y="2945091"/>
            <a:ext cx="2808292" cy="923330"/>
          </a:xfrm>
          <a:prstGeom prst="rect">
            <a:avLst/>
          </a:prstGeom>
          <a:noFill/>
        </p:spPr>
        <p:txBody>
          <a:bodyPr wrap="square" rtlCol="0">
            <a:spAutoFit/>
          </a:bodyPr>
          <a:lstStyle/>
          <a:p>
            <a:r>
              <a:rPr lang="vi-VN" altLang="en-US" dirty="0">
                <a:solidFill>
                  <a:schemeClr val="tx1">
                    <a:lumMod val="75000"/>
                    <a:lumOff val="25000"/>
                  </a:schemeClr>
                </a:solidFill>
                <a:latin typeface="Times New Roman" panose="02020603050405020304" pitchFamily="18" charset="0"/>
                <a:ea typeface="Microsoft YaHei" panose="020B0503020204020204" pitchFamily="34" charset="-122"/>
                <a:cs typeface="Times New Roman" panose="02020603050405020304" pitchFamily="18" charset="0"/>
              </a:rPr>
              <a:t>- Các tin nhắn dài có thể là tin spam hoặc tin nhắn chứa nhiều nội dung quan trọng</a:t>
            </a: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Title 1"/>
          <p:cNvSpPr txBox="1"/>
          <p:nvPr/>
        </p:nvSpPr>
        <p:spPr>
          <a:xfrm>
            <a:off x="611505" y="175895"/>
            <a:ext cx="7414895" cy="379730"/>
          </a:xfrm>
          <a:prstGeom prst="rect">
            <a:avLst/>
          </a:prstGeom>
        </p:spPr>
        <p:txBody>
          <a:bodyPr lIns="0" rIns="0" anchor="t">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vi-VN" altLang="en-GB" sz="2400">
                <a:solidFill>
                  <a:schemeClr val="tx1">
                    <a:lumMod val="75000"/>
                    <a:lumOff val="25000"/>
                  </a:schemeClr>
                </a:solidFill>
                <a:latin typeface="Times New Roman" panose="02020603050405020304" pitchFamily="18" charset="0"/>
                <a:ea typeface="Lora"/>
                <a:cs typeface="Times New Roman" panose="02020603050405020304" pitchFamily="18" charset="0"/>
              </a:rPr>
              <a:t>Phân tích theo nội dung email</a:t>
            </a:r>
          </a:p>
        </p:txBody>
      </p:sp>
      <p:pic>
        <p:nvPicPr>
          <p:cNvPr id="4" name="Picture 4" descr="A close up of words&#10;&#10;Description automatically generated"/>
          <p:cNvPicPr>
            <a:picLocks noChangeAspect="1"/>
          </p:cNvPicPr>
          <p:nvPr/>
        </p:nvPicPr>
        <p:blipFill>
          <a:blip r:embed="rId4"/>
          <a:stretch>
            <a:fillRect/>
          </a:stretch>
        </p:blipFill>
        <p:spPr>
          <a:xfrm>
            <a:off x="2051368" y="554990"/>
            <a:ext cx="4912995" cy="2456180"/>
          </a:xfrm>
          <a:prstGeom prst="rect">
            <a:avLst/>
          </a:prstGeom>
        </p:spPr>
      </p:pic>
      <p:sp>
        <p:nvSpPr>
          <p:cNvPr id="6" name="Text Box 5"/>
          <p:cNvSpPr txBox="1"/>
          <p:nvPr/>
        </p:nvSpPr>
        <p:spPr>
          <a:xfrm>
            <a:off x="611505" y="3190249"/>
            <a:ext cx="3606423" cy="1600438"/>
          </a:xfrm>
          <a:prstGeom prst="rect">
            <a:avLst/>
          </a:prstGeom>
          <a:noFill/>
        </p:spPr>
        <p:txBody>
          <a:bodyPr wrap="square" rtlCol="0">
            <a:spAutoFit/>
          </a:bodyPr>
          <a:lstStyle/>
          <a:p>
            <a:r>
              <a:rPr lang="en-US" altLang="en-US" sz="1400" b="1" dirty="0">
                <a:solidFill>
                  <a:schemeClr val="tx1">
                    <a:lumMod val="75000"/>
                    <a:lumOff val="25000"/>
                  </a:schemeClr>
                </a:solidFill>
                <a:latin typeface="Times New Roman" panose="02020603050405020304" pitchFamily="18" charset="0"/>
                <a:ea typeface="Microsoft YaHei" panose="020B0503020204020204" pitchFamily="34" charset="-122"/>
                <a:cs typeface="Times New Roman" panose="02020603050405020304" pitchFamily="18" charset="0"/>
              </a:rPr>
              <a:t>Từ khóa nổi bật:</a:t>
            </a:r>
          </a:p>
          <a:p>
            <a:r>
              <a:rPr lang="en-US" altLang="en-US" sz="1400">
                <a:solidFill>
                  <a:schemeClr val="tx1">
                    <a:lumMod val="75000"/>
                    <a:lumOff val="25000"/>
                  </a:schemeClr>
                </a:solidFill>
                <a:latin typeface="Times New Roman" panose="02020603050405020304" pitchFamily="18" charset="0"/>
                <a:ea typeface="Microsoft YaHei" panose="020B0503020204020204" pitchFamily="34" charset="-122"/>
                <a:cs typeface="Times New Roman" panose="02020603050405020304" pitchFamily="18" charset="0"/>
              </a:rPr>
              <a:t>+ Các </a:t>
            </a:r>
            <a:r>
              <a:rPr lang="en-US" altLang="en-US" sz="1400" dirty="0">
                <a:solidFill>
                  <a:schemeClr val="tx1">
                    <a:lumMod val="75000"/>
                    <a:lumOff val="25000"/>
                  </a:schemeClr>
                </a:solidFill>
                <a:latin typeface="Times New Roman" panose="02020603050405020304" pitchFamily="18" charset="0"/>
                <a:ea typeface="Microsoft YaHei" panose="020B0503020204020204" pitchFamily="34" charset="-122"/>
                <a:cs typeface="Times New Roman" panose="02020603050405020304" pitchFamily="18" charset="0"/>
              </a:rPr>
              <a:t>từ lớn nhất nh</a:t>
            </a:r>
            <a:r>
              <a:rPr lang="" altLang="en-US" sz="1400" dirty="0">
                <a:solidFill>
                  <a:schemeClr val="tx1">
                    <a:lumMod val="75000"/>
                    <a:lumOff val="25000"/>
                  </a:schemeClr>
                </a:solidFill>
                <a:latin typeface="Times New Roman" panose="02020603050405020304" pitchFamily="18" charset="0"/>
                <a:ea typeface="Microsoft YaHei" panose="020B0503020204020204" pitchFamily="34" charset="-122"/>
                <a:cs typeface="Times New Roman" panose="02020603050405020304" pitchFamily="18" charset="0"/>
              </a:rPr>
              <a:t>ư</a:t>
            </a:r>
            <a:r>
              <a:rPr lang="en-US" altLang="en-US" sz="1400" dirty="0">
                <a:solidFill>
                  <a:schemeClr val="tx1">
                    <a:lumMod val="75000"/>
                    <a:lumOff val="25000"/>
                  </a:schemeClr>
                </a:solidFill>
                <a:latin typeface="Times New Roman" panose="02020603050405020304" pitchFamily="18" charset="0"/>
                <a:ea typeface="Microsoft YaHei" panose="020B0503020204020204" pitchFamily="34" charset="-122"/>
                <a:cs typeface="Times New Roman" panose="02020603050405020304" pitchFamily="18" charset="0"/>
              </a:rPr>
              <a:t> "go", "know", "got", "ok", "one", "free", "need", "love" là những từ xuất hiện nhiều nhất trong tập dữ liệu email.</a:t>
            </a:r>
          </a:p>
          <a:p>
            <a:r>
              <a:rPr lang="en-US" altLang="en-US" sz="1400">
                <a:solidFill>
                  <a:schemeClr val="tx1">
                    <a:lumMod val="75000"/>
                    <a:lumOff val="25000"/>
                  </a:schemeClr>
                </a:solidFill>
                <a:latin typeface="Times New Roman" panose="02020603050405020304" pitchFamily="18" charset="0"/>
                <a:ea typeface="Microsoft YaHei" panose="020B0503020204020204" pitchFamily="34" charset="-122"/>
                <a:cs typeface="Times New Roman" panose="02020603050405020304" pitchFamily="18" charset="0"/>
              </a:rPr>
              <a:t>+</a:t>
            </a:r>
            <a:r>
              <a:rPr lang="en-US" altLang="en-US" sz="1400" dirty="0">
                <a:solidFill>
                  <a:schemeClr val="tx1">
                    <a:lumMod val="75000"/>
                    <a:lumOff val="25000"/>
                  </a:schemeClr>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en-US" sz="1400">
                <a:solidFill>
                  <a:schemeClr val="tx1">
                    <a:lumMod val="75000"/>
                    <a:lumOff val="25000"/>
                  </a:schemeClr>
                </a:solidFill>
                <a:latin typeface="Times New Roman" panose="02020603050405020304" pitchFamily="18" charset="0"/>
                <a:ea typeface="Microsoft YaHei" panose="020B0503020204020204" pitchFamily="34" charset="-122"/>
                <a:cs typeface="Times New Roman" panose="02020603050405020304" pitchFamily="18" charset="0"/>
              </a:rPr>
              <a:t>Những </a:t>
            </a:r>
            <a:r>
              <a:rPr lang="en-US" altLang="en-US" sz="1400" dirty="0">
                <a:solidFill>
                  <a:schemeClr val="tx1">
                    <a:lumMod val="75000"/>
                    <a:lumOff val="25000"/>
                  </a:schemeClr>
                </a:solidFill>
                <a:latin typeface="Times New Roman" panose="02020603050405020304" pitchFamily="18" charset="0"/>
                <a:ea typeface="Microsoft YaHei" panose="020B0503020204020204" pitchFamily="34" charset="-122"/>
                <a:cs typeface="Times New Roman" panose="02020603050405020304" pitchFamily="18" charset="0"/>
              </a:rPr>
              <a:t>từ nh</a:t>
            </a:r>
            <a:r>
              <a:rPr lang="" altLang="en-US" sz="1400" dirty="0">
                <a:solidFill>
                  <a:schemeClr val="tx1">
                    <a:lumMod val="75000"/>
                    <a:lumOff val="25000"/>
                  </a:schemeClr>
                </a:solidFill>
                <a:latin typeface="Times New Roman" panose="02020603050405020304" pitchFamily="18" charset="0"/>
                <a:ea typeface="Microsoft YaHei" panose="020B0503020204020204" pitchFamily="34" charset="-122"/>
                <a:cs typeface="Times New Roman" panose="02020603050405020304" pitchFamily="18" charset="0"/>
              </a:rPr>
              <a:t>ư</a:t>
            </a:r>
            <a:r>
              <a:rPr lang="en-US" altLang="en-US" sz="1400" dirty="0">
                <a:solidFill>
                  <a:schemeClr val="tx1">
                    <a:lumMod val="75000"/>
                    <a:lumOff val="25000"/>
                  </a:schemeClr>
                </a:solidFill>
                <a:latin typeface="Times New Roman" panose="02020603050405020304" pitchFamily="18" charset="0"/>
                <a:ea typeface="Microsoft YaHei" panose="020B0503020204020204" pitchFamily="34" charset="-122"/>
                <a:cs typeface="Times New Roman" panose="02020603050405020304" pitchFamily="18" charset="0"/>
              </a:rPr>
              <a:t> "free", "win", "prize", "urgent" có thể là dấu hiệu của email spam, do chúng th</a:t>
            </a:r>
            <a:r>
              <a:rPr lang="" altLang="en-US" sz="1400" dirty="0">
                <a:solidFill>
                  <a:schemeClr val="tx1">
                    <a:lumMod val="75000"/>
                    <a:lumOff val="25000"/>
                  </a:schemeClr>
                </a:solidFill>
                <a:latin typeface="Times New Roman" panose="02020603050405020304" pitchFamily="18" charset="0"/>
                <a:ea typeface="Microsoft YaHei" panose="020B0503020204020204" pitchFamily="34" charset="-122"/>
                <a:cs typeface="Times New Roman" panose="02020603050405020304" pitchFamily="18" charset="0"/>
              </a:rPr>
              <a:t>ư</a:t>
            </a:r>
            <a:r>
              <a:rPr lang="en-US" altLang="en-US" sz="1400" dirty="0">
                <a:solidFill>
                  <a:schemeClr val="tx1">
                    <a:lumMod val="75000"/>
                    <a:lumOff val="25000"/>
                  </a:schemeClr>
                </a:solidFill>
                <a:latin typeface="Times New Roman" panose="02020603050405020304" pitchFamily="18" charset="0"/>
                <a:ea typeface="Microsoft YaHei" panose="020B0503020204020204" pitchFamily="34" charset="-122"/>
                <a:cs typeface="Times New Roman" panose="02020603050405020304" pitchFamily="18" charset="0"/>
              </a:rPr>
              <a:t>ờng xuất hiện trong các email lừa </a:t>
            </a:r>
            <a:r>
              <a:rPr lang="" altLang="en-US" sz="1400" dirty="0">
                <a:solidFill>
                  <a:schemeClr val="tx1">
                    <a:lumMod val="75000"/>
                    <a:lumOff val="25000"/>
                  </a:schemeClr>
                </a:solidFill>
                <a:latin typeface="Times New Roman" panose="02020603050405020304" pitchFamily="18" charset="0"/>
                <a:ea typeface="Microsoft YaHei" panose="020B0503020204020204" pitchFamily="34" charset="-122"/>
                <a:cs typeface="Times New Roman" panose="02020603050405020304" pitchFamily="18" charset="0"/>
              </a:rPr>
              <a:t>đ</a:t>
            </a:r>
            <a:r>
              <a:rPr lang="en-US" altLang="en-US" sz="1400" dirty="0">
                <a:solidFill>
                  <a:schemeClr val="tx1">
                    <a:lumMod val="75000"/>
                    <a:lumOff val="25000"/>
                  </a:schemeClr>
                </a:solidFill>
                <a:latin typeface="Times New Roman" panose="02020603050405020304" pitchFamily="18" charset="0"/>
                <a:ea typeface="Microsoft YaHei" panose="020B0503020204020204" pitchFamily="34" charset="-122"/>
                <a:cs typeface="Times New Roman" panose="02020603050405020304" pitchFamily="18" charset="0"/>
              </a:rPr>
              <a:t>ảo.</a:t>
            </a:r>
          </a:p>
        </p:txBody>
      </p:sp>
      <p:sp>
        <p:nvSpPr>
          <p:cNvPr id="7" name="Text Box 6"/>
          <p:cNvSpPr txBox="1"/>
          <p:nvPr/>
        </p:nvSpPr>
        <p:spPr>
          <a:xfrm>
            <a:off x="5076190" y="3219291"/>
            <a:ext cx="3528258" cy="1656715"/>
          </a:xfrm>
          <a:prstGeom prst="rect">
            <a:avLst/>
          </a:prstGeom>
          <a:noFill/>
        </p:spPr>
        <p:txBody>
          <a:bodyPr wrap="square" rtlCol="0">
            <a:noAutofit/>
          </a:bodyPr>
          <a:lstStyle/>
          <a:p>
            <a:r>
              <a:rPr lang="en-US" altLang="en-US" sz="1400" dirty="0">
                <a:solidFill>
                  <a:schemeClr val="tx1">
                    <a:lumMod val="75000"/>
                    <a:lumOff val="25000"/>
                  </a:schemeClr>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en-US" sz="1400" b="1" dirty="0">
                <a:solidFill>
                  <a:schemeClr val="tx1">
                    <a:lumMod val="75000"/>
                    <a:lumOff val="25000"/>
                  </a:schemeClr>
                </a:solidFill>
                <a:latin typeface="Times New Roman" panose="02020603050405020304" pitchFamily="18" charset="0"/>
                <a:ea typeface="Microsoft YaHei" panose="020B0503020204020204" pitchFamily="34" charset="-122"/>
                <a:cs typeface="Times New Roman" panose="02020603050405020304" pitchFamily="18" charset="0"/>
              </a:rPr>
              <a:t>Xu h</a:t>
            </a:r>
            <a:r>
              <a:rPr lang="" altLang="en-US" sz="1400" b="1" dirty="0">
                <a:solidFill>
                  <a:schemeClr val="tx1">
                    <a:lumMod val="75000"/>
                    <a:lumOff val="25000"/>
                  </a:schemeClr>
                </a:solidFill>
                <a:latin typeface="Times New Roman" panose="02020603050405020304" pitchFamily="18" charset="0"/>
                <a:ea typeface="Microsoft YaHei" panose="020B0503020204020204" pitchFamily="34" charset="-122"/>
                <a:cs typeface="Times New Roman" panose="02020603050405020304" pitchFamily="18" charset="0"/>
              </a:rPr>
              <a:t>ư</a:t>
            </a:r>
            <a:r>
              <a:rPr lang="en-US" altLang="en-US" sz="1400" b="1" dirty="0">
                <a:solidFill>
                  <a:schemeClr val="tx1">
                    <a:lumMod val="75000"/>
                    <a:lumOff val="25000"/>
                  </a:schemeClr>
                </a:solidFill>
                <a:latin typeface="Times New Roman" panose="02020603050405020304" pitchFamily="18" charset="0"/>
                <a:ea typeface="Microsoft YaHei" panose="020B0503020204020204" pitchFamily="34" charset="-122"/>
                <a:cs typeface="Times New Roman" panose="02020603050405020304" pitchFamily="18" charset="0"/>
              </a:rPr>
              <a:t>ớng nội dung:</a:t>
            </a:r>
          </a:p>
          <a:p>
            <a:r>
              <a:rPr lang="en-US" altLang="en-US" sz="1400">
                <a:solidFill>
                  <a:schemeClr val="tx1">
                    <a:lumMod val="75000"/>
                    <a:lumOff val="25000"/>
                  </a:schemeClr>
                </a:solidFill>
                <a:latin typeface="Times New Roman" panose="02020603050405020304" pitchFamily="18" charset="0"/>
                <a:ea typeface="Microsoft YaHei" panose="020B0503020204020204" pitchFamily="34" charset="-122"/>
                <a:cs typeface="Times New Roman" panose="02020603050405020304" pitchFamily="18" charset="0"/>
              </a:rPr>
              <a:t>+</a:t>
            </a:r>
            <a:r>
              <a:rPr lang="en-US" altLang="en-US" sz="1400" dirty="0">
                <a:solidFill>
                  <a:schemeClr val="tx1">
                    <a:lumMod val="75000"/>
                    <a:lumOff val="25000"/>
                  </a:schemeClr>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en-US" sz="1400">
                <a:solidFill>
                  <a:schemeClr val="tx1">
                    <a:lumMod val="75000"/>
                    <a:lumOff val="25000"/>
                  </a:schemeClr>
                </a:solidFill>
                <a:latin typeface="Times New Roman" panose="02020603050405020304" pitchFamily="18" charset="0"/>
                <a:ea typeface="Microsoft YaHei" panose="020B0503020204020204" pitchFamily="34" charset="-122"/>
                <a:cs typeface="Times New Roman" panose="02020603050405020304" pitchFamily="18" charset="0"/>
              </a:rPr>
              <a:t>Một </a:t>
            </a:r>
            <a:r>
              <a:rPr lang="en-US" altLang="en-US" sz="1400" dirty="0">
                <a:solidFill>
                  <a:schemeClr val="tx1">
                    <a:lumMod val="75000"/>
                    <a:lumOff val="25000"/>
                  </a:schemeClr>
                </a:solidFill>
                <a:latin typeface="Times New Roman" panose="02020603050405020304" pitchFamily="18" charset="0"/>
                <a:ea typeface="Microsoft YaHei" panose="020B0503020204020204" pitchFamily="34" charset="-122"/>
                <a:cs typeface="Times New Roman" panose="02020603050405020304" pitchFamily="18" charset="0"/>
              </a:rPr>
              <a:t>số từ có vẻ thiên về hội thoại thông th</a:t>
            </a:r>
            <a:r>
              <a:rPr lang="" altLang="en-US" sz="1400" dirty="0">
                <a:solidFill>
                  <a:schemeClr val="tx1">
                    <a:lumMod val="75000"/>
                    <a:lumOff val="25000"/>
                  </a:schemeClr>
                </a:solidFill>
                <a:latin typeface="Times New Roman" panose="02020603050405020304" pitchFamily="18" charset="0"/>
                <a:ea typeface="Microsoft YaHei" panose="020B0503020204020204" pitchFamily="34" charset="-122"/>
                <a:cs typeface="Times New Roman" panose="02020603050405020304" pitchFamily="18" charset="0"/>
              </a:rPr>
              <a:t>ư</a:t>
            </a:r>
            <a:r>
              <a:rPr lang="en-US" altLang="en-US" sz="1400" dirty="0">
                <a:solidFill>
                  <a:schemeClr val="tx1">
                    <a:lumMod val="75000"/>
                    <a:lumOff val="25000"/>
                  </a:schemeClr>
                </a:solidFill>
                <a:latin typeface="Times New Roman" panose="02020603050405020304" pitchFamily="18" charset="0"/>
                <a:ea typeface="Microsoft YaHei" panose="020B0503020204020204" pitchFamily="34" charset="-122"/>
                <a:cs typeface="Times New Roman" panose="02020603050405020304" pitchFamily="18" charset="0"/>
              </a:rPr>
              <a:t>ờng nh</a:t>
            </a:r>
            <a:r>
              <a:rPr lang="" altLang="en-US" sz="1400" dirty="0">
                <a:solidFill>
                  <a:schemeClr val="tx1">
                    <a:lumMod val="75000"/>
                    <a:lumOff val="25000"/>
                  </a:schemeClr>
                </a:solidFill>
                <a:latin typeface="Times New Roman" panose="02020603050405020304" pitchFamily="18" charset="0"/>
                <a:ea typeface="Microsoft YaHei" panose="020B0503020204020204" pitchFamily="34" charset="-122"/>
                <a:cs typeface="Times New Roman" panose="02020603050405020304" pitchFamily="18" charset="0"/>
              </a:rPr>
              <a:t>ư</a:t>
            </a:r>
            <a:r>
              <a:rPr lang="en-US" altLang="en-US" sz="1400" dirty="0">
                <a:solidFill>
                  <a:schemeClr val="tx1">
                    <a:lumMod val="75000"/>
                    <a:lumOff val="25000"/>
                  </a:schemeClr>
                </a:solidFill>
                <a:latin typeface="Times New Roman" panose="02020603050405020304" pitchFamily="18" charset="0"/>
                <a:ea typeface="Microsoft YaHei" panose="020B0503020204020204" pitchFamily="34" charset="-122"/>
                <a:cs typeface="Times New Roman" panose="02020603050405020304" pitchFamily="18" charset="0"/>
              </a:rPr>
              <a:t> "good", "home", "hey", "friend", "love" → có thể là từ email hợp lệ (ham).</a:t>
            </a:r>
          </a:p>
          <a:p>
            <a:r>
              <a:rPr lang="en-US" altLang="en-US" sz="1400">
                <a:solidFill>
                  <a:schemeClr val="tx1">
                    <a:lumMod val="75000"/>
                    <a:lumOff val="25000"/>
                  </a:schemeClr>
                </a:solidFill>
                <a:latin typeface="Times New Roman" panose="02020603050405020304" pitchFamily="18" charset="0"/>
                <a:ea typeface="Microsoft YaHei" panose="020B0503020204020204" pitchFamily="34" charset="-122"/>
                <a:cs typeface="Times New Roman" panose="02020603050405020304" pitchFamily="18" charset="0"/>
              </a:rPr>
              <a:t>+</a:t>
            </a:r>
            <a:r>
              <a:rPr lang="en-US" altLang="en-US" sz="1400" dirty="0">
                <a:solidFill>
                  <a:schemeClr val="tx1">
                    <a:lumMod val="75000"/>
                    <a:lumOff val="25000"/>
                  </a:schemeClr>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en-US" sz="1400">
                <a:solidFill>
                  <a:schemeClr val="tx1">
                    <a:lumMod val="75000"/>
                    <a:lumOff val="25000"/>
                  </a:schemeClr>
                </a:solidFill>
                <a:latin typeface="Times New Roman" panose="02020603050405020304" pitchFamily="18" charset="0"/>
                <a:ea typeface="Microsoft YaHei" panose="020B0503020204020204" pitchFamily="34" charset="-122"/>
                <a:cs typeface="Times New Roman" panose="02020603050405020304" pitchFamily="18" charset="0"/>
              </a:rPr>
              <a:t>Các </a:t>
            </a:r>
            <a:r>
              <a:rPr lang="en-US" altLang="en-US" sz="1400" dirty="0">
                <a:solidFill>
                  <a:schemeClr val="tx1">
                    <a:lumMod val="75000"/>
                    <a:lumOff val="25000"/>
                  </a:schemeClr>
                </a:solidFill>
                <a:latin typeface="Times New Roman" panose="02020603050405020304" pitchFamily="18" charset="0"/>
                <a:ea typeface="Microsoft YaHei" panose="020B0503020204020204" pitchFamily="34" charset="-122"/>
                <a:cs typeface="Times New Roman" panose="02020603050405020304" pitchFamily="18" charset="0"/>
              </a:rPr>
              <a:t>từ mang tính cấp bách nh</a:t>
            </a:r>
            <a:r>
              <a:rPr lang="" altLang="en-US" sz="1400" dirty="0">
                <a:solidFill>
                  <a:schemeClr val="tx1">
                    <a:lumMod val="75000"/>
                    <a:lumOff val="25000"/>
                  </a:schemeClr>
                </a:solidFill>
                <a:latin typeface="Times New Roman" panose="02020603050405020304" pitchFamily="18" charset="0"/>
                <a:ea typeface="Microsoft YaHei" panose="020B0503020204020204" pitchFamily="34" charset="-122"/>
                <a:cs typeface="Times New Roman" panose="02020603050405020304" pitchFamily="18" charset="0"/>
              </a:rPr>
              <a:t>ư</a:t>
            </a:r>
            <a:r>
              <a:rPr lang="en-US" altLang="en-US" sz="1400" dirty="0">
                <a:solidFill>
                  <a:schemeClr val="tx1">
                    <a:lumMod val="75000"/>
                    <a:lumOff val="25000"/>
                  </a:schemeClr>
                </a:solidFill>
                <a:latin typeface="Times New Roman" panose="02020603050405020304" pitchFamily="18" charset="0"/>
                <a:ea typeface="Microsoft YaHei" panose="020B0503020204020204" pitchFamily="34" charset="-122"/>
                <a:cs typeface="Times New Roman" panose="02020603050405020304" pitchFamily="18" charset="0"/>
              </a:rPr>
              <a:t> "urgent", "prize", "free entry", "150p" (giá tiền) th</a:t>
            </a:r>
            <a:r>
              <a:rPr lang="" altLang="en-US" sz="1400" dirty="0">
                <a:solidFill>
                  <a:schemeClr val="tx1">
                    <a:lumMod val="75000"/>
                    <a:lumOff val="25000"/>
                  </a:schemeClr>
                </a:solidFill>
                <a:latin typeface="Times New Roman" panose="02020603050405020304" pitchFamily="18" charset="0"/>
                <a:ea typeface="Microsoft YaHei" panose="020B0503020204020204" pitchFamily="34" charset="-122"/>
                <a:cs typeface="Times New Roman" panose="02020603050405020304" pitchFamily="18" charset="0"/>
              </a:rPr>
              <a:t>ư</a:t>
            </a:r>
            <a:r>
              <a:rPr lang="en-US" altLang="en-US" sz="1400" dirty="0">
                <a:solidFill>
                  <a:schemeClr val="tx1">
                    <a:lumMod val="75000"/>
                    <a:lumOff val="25000"/>
                  </a:schemeClr>
                </a:solidFill>
                <a:latin typeface="Times New Roman" panose="02020603050405020304" pitchFamily="18" charset="0"/>
                <a:ea typeface="Microsoft YaHei" panose="020B0503020204020204" pitchFamily="34" charset="-122"/>
                <a:cs typeface="Times New Roman" panose="02020603050405020304" pitchFamily="18" charset="0"/>
              </a:rPr>
              <a:t>ờng liên quan </a:t>
            </a:r>
            <a:r>
              <a:rPr lang="" altLang="en-US" sz="1400" dirty="0">
                <a:solidFill>
                  <a:schemeClr val="tx1">
                    <a:lumMod val="75000"/>
                    <a:lumOff val="25000"/>
                  </a:schemeClr>
                </a:solidFill>
                <a:latin typeface="Times New Roman" panose="02020603050405020304" pitchFamily="18" charset="0"/>
                <a:ea typeface="Microsoft YaHei" panose="020B0503020204020204" pitchFamily="34" charset="-122"/>
                <a:cs typeface="Times New Roman" panose="02020603050405020304" pitchFamily="18" charset="0"/>
              </a:rPr>
              <a:t>đ</a:t>
            </a:r>
            <a:r>
              <a:rPr lang="en-US" altLang="en-US" sz="1400" dirty="0">
                <a:solidFill>
                  <a:schemeClr val="tx1">
                    <a:lumMod val="75000"/>
                    <a:lumOff val="25000"/>
                  </a:schemeClr>
                </a:solidFill>
                <a:latin typeface="Times New Roman" panose="02020603050405020304" pitchFamily="18" charset="0"/>
                <a:ea typeface="Microsoft YaHei" panose="020B0503020204020204" pitchFamily="34" charset="-122"/>
                <a:cs typeface="Times New Roman" panose="02020603050405020304" pitchFamily="18" charset="0"/>
              </a:rPr>
              <a:t>ến email spam.</a:t>
            </a: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S_OS" val="Unix 2.6 unknown"/>
  <p:tag name="AS_RELEASE_DATE" val="2021.11.30"/>
  <p:tag name="AS_TITLE" val="Aspose.Slides for Java"/>
  <p:tag name="AS_VERSION" val="21.11"/>
  <p:tag name="COMMONDATA" val="eyJoZGlkIjoiYjMwNjYwYTMwNTYxODRhNjQwNmYxZGU0MTFiYWI2N2MifQ=="/>
  <p:tag name="ISPRING_PRESENTATION_TITLE" val="第一PPT模板网-WWW.1PPT.COM"/>
  <p:tag name="KSO_WPP_MARK_KEY" val="198ec842-eedc-478e-9461-fb4d4536eb8b"/>
</p:tagLst>
</file>

<file path=ppt/tags/tag1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2.xml><?xml version="1.0" encoding="utf-8"?>
<p:tagLst xmlns:a="http://schemas.openxmlformats.org/drawingml/2006/main" xmlns:r="http://schemas.openxmlformats.org/officeDocument/2006/relationships" xmlns:p="http://schemas.openxmlformats.org/presentationml/2006/main">
  <p:tag name="ISLIDE.DIAGRAM" val="f37e67d8-fcf3-44fb-8652-f7a0ba2ef030"/>
</p:tagLst>
</file>

<file path=ppt/tags/tag7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0.xml><?xml version="1.0" encoding="utf-8"?>
<p:tagLst xmlns:a="http://schemas.openxmlformats.org/drawingml/2006/main" xmlns:r="http://schemas.openxmlformats.org/officeDocument/2006/relationships" xmlns:p="http://schemas.openxmlformats.org/presentationml/2006/main">
  <p:tag name="ISLIDE.DIAGRAM" val="6e93e79b-1096-44a8-b431-f7fbba390743"/>
</p:tagLst>
</file>

<file path=ppt/tags/tag81.xml><?xml version="1.0" encoding="utf-8"?>
<p:tagLst xmlns:a="http://schemas.openxmlformats.org/drawingml/2006/main" xmlns:r="http://schemas.openxmlformats.org/officeDocument/2006/relationships" xmlns:p="http://schemas.openxmlformats.org/presentationml/2006/main">
  <p:tag name="ISLIDE.DIAGRAM" val="e8f10a0b-6147-417c-ad9c-fc0c0165203b"/>
</p:tagLst>
</file>

<file path=ppt/tags/tag8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3.xml><?xml version="1.0" encoding="utf-8"?>
<p:tagLst xmlns:a="http://schemas.openxmlformats.org/drawingml/2006/main" xmlns:r="http://schemas.openxmlformats.org/officeDocument/2006/relationships" xmlns:p="http://schemas.openxmlformats.org/presentationml/2006/main">
  <p:tag name="ISLIDE.DIAGRAM" val="c6ff1faa-638c-45c4-81b6-8b217caaa6a8"/>
</p:tagLst>
</file>

<file path=ppt/tags/tag84.xml><?xml version="1.0" encoding="utf-8"?>
<p:tagLst xmlns:a="http://schemas.openxmlformats.org/drawingml/2006/main" xmlns:r="http://schemas.openxmlformats.org/officeDocument/2006/relationships" xmlns:p="http://schemas.openxmlformats.org/presentationml/2006/main">
  <p:tag name="ISLIDE.DIAGRAM" val="8803d489-a515-4f64-b824-c30915b6a1c2"/>
</p:tagLst>
</file>

<file path=ppt/tags/tag8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xml><?xml version="1.0" encoding="utf-8"?>
<p:tagLst xmlns:a="http://schemas.openxmlformats.org/drawingml/2006/main" xmlns:r="http://schemas.openxmlformats.org/officeDocument/2006/relationships" xmlns:p="http://schemas.openxmlformats.org/presentationml/2006/main">
  <p:tag name="KSO_WM_BEAUTIFY_FLAG" val=""/>
</p:tagLst>
</file>

<file path=ppt/theme/theme1.xml><?xml version="1.0" encoding="utf-8"?>
<a:theme xmlns:a="http://schemas.openxmlformats.org/drawingml/2006/main" name="第一PPT，www.1ppt.com">
  <a:themeElements>
    <a:clrScheme name="自定义 237">
      <a:dk1>
        <a:srgbClr val="000000"/>
      </a:dk1>
      <a:lt1>
        <a:srgbClr val="FFFFFF"/>
      </a:lt1>
      <a:dk2>
        <a:srgbClr val="778495"/>
      </a:dk2>
      <a:lt2>
        <a:srgbClr val="F0F0F0"/>
      </a:lt2>
      <a:accent1>
        <a:srgbClr val="256677"/>
      </a:accent1>
      <a:accent2>
        <a:srgbClr val="7CCECE"/>
      </a:accent2>
      <a:accent3>
        <a:srgbClr val="256677"/>
      </a:accent3>
      <a:accent4>
        <a:srgbClr val="7CCECE"/>
      </a:accent4>
      <a:accent5>
        <a:srgbClr val="256677"/>
      </a:accent5>
      <a:accent6>
        <a:srgbClr val="7CCECE"/>
      </a:accent6>
      <a:hlink>
        <a:srgbClr val="76C8D2"/>
      </a:hlink>
      <a:folHlink>
        <a:srgbClr val="D2A37C"/>
      </a:folHlink>
    </a:clrScheme>
    <a:fontScheme name="Office">
      <a:majorFont>
        <a:latin typeface="Lora"/>
        <a:ea typeface="Lora"/>
        <a:cs typeface="Arial"/>
        <a:font script="Jpan" typeface="ＭＳ Ｐゴシック"/>
        <a:font script="Hang" typeface="맑은 고딕"/>
        <a:font script="Hans" typeface="Lora"/>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Lora"/>
        <a:ea typeface="Lora"/>
        <a:cs typeface="Arial"/>
        <a:font script="Jpan" typeface="ＭＳ Ｐゴシック"/>
        <a:font script="Hang" typeface="맑은 고딕"/>
        <a:font script="Hans" typeface="Lora"/>
        <a:font script="Hant" typeface="新細明體"/>
        <a:font script="Arab" typeface="Lora"/>
        <a:font script="Hebr" typeface="Lora"/>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Lora"/>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none" rtlCol="0">
        <a:spAutoFit/>
      </a:bodyPr>
      <a:lstStyle>
        <a:defPPr>
          <a:defRPr sz="1200" dirty="0" smtClean="0">
            <a:solidFill>
              <a:schemeClr val="tx1">
                <a:lumMod val="75000"/>
                <a:lumOff val="25000"/>
              </a:schemeClr>
            </a:solidFill>
            <a:latin typeface="Microsoft YaHei" panose="020B0503020204020204" pitchFamily="34" charset="-122"/>
            <a:ea typeface="Microsoft YaHei" panose="020B0503020204020204" pitchFamily="34" charset="-122"/>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Lora"/>
        <a:ea typeface="Lora"/>
        <a:cs typeface="Arial"/>
        <a:font script="Jpan" typeface="ＭＳ Ｐゴシック"/>
        <a:font script="Hang" typeface="맑은 고딕"/>
        <a:font script="Hans" typeface="Lora"/>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Lora"/>
        <a:ea typeface="Lora"/>
        <a:cs typeface="Arial"/>
        <a:font script="Jpan" typeface="ＭＳ Ｐゴシック"/>
        <a:font script="Hang" typeface="맑은 고딕"/>
        <a:font script="Hans" typeface="Lora"/>
        <a:font script="Hant" typeface="新細明體"/>
        <a:font script="Arab" typeface="Lora"/>
        <a:font script="Hebr" typeface="Lora"/>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Lor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Lora"/>
        <a:ea typeface="Lora"/>
        <a:cs typeface="Arial"/>
        <a:font script="Jpan" typeface="ＭＳ Ｐゴシック"/>
        <a:font script="Hang" typeface="맑은 고딕"/>
        <a:font script="Hans" typeface="Lora"/>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Lora"/>
        <a:ea typeface="Lora"/>
        <a:cs typeface="Arial"/>
        <a:font script="Jpan" typeface="ＭＳ Ｐゴシック"/>
        <a:font script="Hang" typeface="맑은 고딕"/>
        <a:font script="Hans" typeface="Lora"/>
        <a:font script="Hant" typeface="新細明體"/>
        <a:font script="Arab" typeface="Lora"/>
        <a:font script="Hebr" typeface="Lora"/>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Lor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自定义 237">
    <a:dk1>
      <a:srgbClr val="000000"/>
    </a:dk1>
    <a:lt1>
      <a:srgbClr val="FFFFFF"/>
    </a:lt1>
    <a:dk2>
      <a:srgbClr val="778495"/>
    </a:dk2>
    <a:lt2>
      <a:srgbClr val="F0F0F0"/>
    </a:lt2>
    <a:accent1>
      <a:srgbClr val="256677"/>
    </a:accent1>
    <a:accent2>
      <a:srgbClr val="7CCECE"/>
    </a:accent2>
    <a:accent3>
      <a:srgbClr val="256677"/>
    </a:accent3>
    <a:accent4>
      <a:srgbClr val="7CCECE"/>
    </a:accent4>
    <a:accent5>
      <a:srgbClr val="256677"/>
    </a:accent5>
    <a:accent6>
      <a:srgbClr val="7CCECE"/>
    </a:accent6>
    <a:hlink>
      <a:srgbClr val="76C8D2"/>
    </a:hlink>
    <a:folHlink>
      <a:srgbClr val="D2A37C"/>
    </a:folHlink>
  </a:clrScheme>
</a:themeOverride>
</file>

<file path=ppt/theme/themeOverride10.xml><?xml version="1.0" encoding="utf-8"?>
<a:themeOverride xmlns:a="http://schemas.openxmlformats.org/drawingml/2006/main">
  <a:clrScheme name="自定义 237">
    <a:dk1>
      <a:srgbClr val="000000"/>
    </a:dk1>
    <a:lt1>
      <a:srgbClr val="FFFFFF"/>
    </a:lt1>
    <a:dk2>
      <a:srgbClr val="778495"/>
    </a:dk2>
    <a:lt2>
      <a:srgbClr val="F0F0F0"/>
    </a:lt2>
    <a:accent1>
      <a:srgbClr val="256677"/>
    </a:accent1>
    <a:accent2>
      <a:srgbClr val="7CCECE"/>
    </a:accent2>
    <a:accent3>
      <a:srgbClr val="256677"/>
    </a:accent3>
    <a:accent4>
      <a:srgbClr val="7CCECE"/>
    </a:accent4>
    <a:accent5>
      <a:srgbClr val="256677"/>
    </a:accent5>
    <a:accent6>
      <a:srgbClr val="7CCECE"/>
    </a:accent6>
    <a:hlink>
      <a:srgbClr val="76C8D2"/>
    </a:hlink>
    <a:folHlink>
      <a:srgbClr val="D2A37C"/>
    </a:folHlink>
  </a:clrScheme>
</a:themeOverride>
</file>

<file path=ppt/theme/themeOverride2.xml><?xml version="1.0" encoding="utf-8"?>
<a:themeOverride xmlns:a="http://schemas.openxmlformats.org/drawingml/2006/main">
  <a:clrScheme name="自定义 237">
    <a:dk1>
      <a:srgbClr val="000000"/>
    </a:dk1>
    <a:lt1>
      <a:srgbClr val="FFFFFF"/>
    </a:lt1>
    <a:dk2>
      <a:srgbClr val="778495"/>
    </a:dk2>
    <a:lt2>
      <a:srgbClr val="F0F0F0"/>
    </a:lt2>
    <a:accent1>
      <a:srgbClr val="256677"/>
    </a:accent1>
    <a:accent2>
      <a:srgbClr val="7CCECE"/>
    </a:accent2>
    <a:accent3>
      <a:srgbClr val="256677"/>
    </a:accent3>
    <a:accent4>
      <a:srgbClr val="7CCECE"/>
    </a:accent4>
    <a:accent5>
      <a:srgbClr val="256677"/>
    </a:accent5>
    <a:accent6>
      <a:srgbClr val="7CCECE"/>
    </a:accent6>
    <a:hlink>
      <a:srgbClr val="76C8D2"/>
    </a:hlink>
    <a:folHlink>
      <a:srgbClr val="D2A37C"/>
    </a:folHlink>
  </a:clrScheme>
</a:themeOverride>
</file>

<file path=ppt/theme/themeOverride3.xml><?xml version="1.0" encoding="utf-8"?>
<a:themeOverride xmlns:a="http://schemas.openxmlformats.org/drawingml/2006/main">
  <a:clrScheme name="自定义 237">
    <a:dk1>
      <a:srgbClr val="000000"/>
    </a:dk1>
    <a:lt1>
      <a:srgbClr val="FFFFFF"/>
    </a:lt1>
    <a:dk2>
      <a:srgbClr val="778495"/>
    </a:dk2>
    <a:lt2>
      <a:srgbClr val="F0F0F0"/>
    </a:lt2>
    <a:accent1>
      <a:srgbClr val="256677"/>
    </a:accent1>
    <a:accent2>
      <a:srgbClr val="7CCECE"/>
    </a:accent2>
    <a:accent3>
      <a:srgbClr val="256677"/>
    </a:accent3>
    <a:accent4>
      <a:srgbClr val="7CCECE"/>
    </a:accent4>
    <a:accent5>
      <a:srgbClr val="256677"/>
    </a:accent5>
    <a:accent6>
      <a:srgbClr val="7CCECE"/>
    </a:accent6>
    <a:hlink>
      <a:srgbClr val="76C8D2"/>
    </a:hlink>
    <a:folHlink>
      <a:srgbClr val="D2A37C"/>
    </a:folHlink>
  </a:clrScheme>
</a:themeOverride>
</file>

<file path=ppt/theme/themeOverride4.xml><?xml version="1.0" encoding="utf-8"?>
<a:themeOverride xmlns:a="http://schemas.openxmlformats.org/drawingml/2006/main">
  <a:clrScheme name="自定义 237">
    <a:dk1>
      <a:srgbClr val="000000"/>
    </a:dk1>
    <a:lt1>
      <a:srgbClr val="FFFFFF"/>
    </a:lt1>
    <a:dk2>
      <a:srgbClr val="778495"/>
    </a:dk2>
    <a:lt2>
      <a:srgbClr val="F0F0F0"/>
    </a:lt2>
    <a:accent1>
      <a:srgbClr val="256677"/>
    </a:accent1>
    <a:accent2>
      <a:srgbClr val="7CCECE"/>
    </a:accent2>
    <a:accent3>
      <a:srgbClr val="256677"/>
    </a:accent3>
    <a:accent4>
      <a:srgbClr val="7CCECE"/>
    </a:accent4>
    <a:accent5>
      <a:srgbClr val="256677"/>
    </a:accent5>
    <a:accent6>
      <a:srgbClr val="7CCECE"/>
    </a:accent6>
    <a:hlink>
      <a:srgbClr val="76C8D2"/>
    </a:hlink>
    <a:folHlink>
      <a:srgbClr val="D2A37C"/>
    </a:folHlink>
  </a:clrScheme>
</a:themeOverride>
</file>

<file path=ppt/theme/themeOverride5.xml><?xml version="1.0" encoding="utf-8"?>
<a:themeOverride xmlns:a="http://schemas.openxmlformats.org/drawingml/2006/main">
  <a:clrScheme name="自定义 237">
    <a:dk1>
      <a:srgbClr val="000000"/>
    </a:dk1>
    <a:lt1>
      <a:srgbClr val="FFFFFF"/>
    </a:lt1>
    <a:dk2>
      <a:srgbClr val="778495"/>
    </a:dk2>
    <a:lt2>
      <a:srgbClr val="F0F0F0"/>
    </a:lt2>
    <a:accent1>
      <a:srgbClr val="256677"/>
    </a:accent1>
    <a:accent2>
      <a:srgbClr val="7CCECE"/>
    </a:accent2>
    <a:accent3>
      <a:srgbClr val="256677"/>
    </a:accent3>
    <a:accent4>
      <a:srgbClr val="7CCECE"/>
    </a:accent4>
    <a:accent5>
      <a:srgbClr val="256677"/>
    </a:accent5>
    <a:accent6>
      <a:srgbClr val="7CCECE"/>
    </a:accent6>
    <a:hlink>
      <a:srgbClr val="76C8D2"/>
    </a:hlink>
    <a:folHlink>
      <a:srgbClr val="D2A37C"/>
    </a:folHlink>
  </a:clrScheme>
</a:themeOverride>
</file>

<file path=ppt/theme/themeOverride6.xml><?xml version="1.0" encoding="utf-8"?>
<a:themeOverride xmlns:a="http://schemas.openxmlformats.org/drawingml/2006/main">
  <a:clrScheme name="自定义 237">
    <a:dk1>
      <a:srgbClr val="000000"/>
    </a:dk1>
    <a:lt1>
      <a:srgbClr val="FFFFFF"/>
    </a:lt1>
    <a:dk2>
      <a:srgbClr val="778495"/>
    </a:dk2>
    <a:lt2>
      <a:srgbClr val="F0F0F0"/>
    </a:lt2>
    <a:accent1>
      <a:srgbClr val="256677"/>
    </a:accent1>
    <a:accent2>
      <a:srgbClr val="7CCECE"/>
    </a:accent2>
    <a:accent3>
      <a:srgbClr val="256677"/>
    </a:accent3>
    <a:accent4>
      <a:srgbClr val="7CCECE"/>
    </a:accent4>
    <a:accent5>
      <a:srgbClr val="256677"/>
    </a:accent5>
    <a:accent6>
      <a:srgbClr val="7CCECE"/>
    </a:accent6>
    <a:hlink>
      <a:srgbClr val="76C8D2"/>
    </a:hlink>
    <a:folHlink>
      <a:srgbClr val="D2A37C"/>
    </a:folHlink>
  </a:clrScheme>
</a:themeOverride>
</file>

<file path=ppt/theme/themeOverride7.xml><?xml version="1.0" encoding="utf-8"?>
<a:themeOverride xmlns:a="http://schemas.openxmlformats.org/drawingml/2006/main">
  <a:clrScheme name="自定义 237">
    <a:dk1>
      <a:srgbClr val="000000"/>
    </a:dk1>
    <a:lt1>
      <a:srgbClr val="FFFFFF"/>
    </a:lt1>
    <a:dk2>
      <a:srgbClr val="778495"/>
    </a:dk2>
    <a:lt2>
      <a:srgbClr val="F0F0F0"/>
    </a:lt2>
    <a:accent1>
      <a:srgbClr val="256677"/>
    </a:accent1>
    <a:accent2>
      <a:srgbClr val="7CCECE"/>
    </a:accent2>
    <a:accent3>
      <a:srgbClr val="256677"/>
    </a:accent3>
    <a:accent4>
      <a:srgbClr val="7CCECE"/>
    </a:accent4>
    <a:accent5>
      <a:srgbClr val="256677"/>
    </a:accent5>
    <a:accent6>
      <a:srgbClr val="7CCECE"/>
    </a:accent6>
    <a:hlink>
      <a:srgbClr val="76C8D2"/>
    </a:hlink>
    <a:folHlink>
      <a:srgbClr val="D2A37C"/>
    </a:folHlink>
  </a:clrScheme>
</a:themeOverride>
</file>

<file path=ppt/theme/themeOverride8.xml><?xml version="1.0" encoding="utf-8"?>
<a:themeOverride xmlns:a="http://schemas.openxmlformats.org/drawingml/2006/main">
  <a:clrScheme name="自定义 237">
    <a:dk1>
      <a:srgbClr val="000000"/>
    </a:dk1>
    <a:lt1>
      <a:srgbClr val="FFFFFF"/>
    </a:lt1>
    <a:dk2>
      <a:srgbClr val="778495"/>
    </a:dk2>
    <a:lt2>
      <a:srgbClr val="F0F0F0"/>
    </a:lt2>
    <a:accent1>
      <a:srgbClr val="256677"/>
    </a:accent1>
    <a:accent2>
      <a:srgbClr val="7CCECE"/>
    </a:accent2>
    <a:accent3>
      <a:srgbClr val="256677"/>
    </a:accent3>
    <a:accent4>
      <a:srgbClr val="7CCECE"/>
    </a:accent4>
    <a:accent5>
      <a:srgbClr val="256677"/>
    </a:accent5>
    <a:accent6>
      <a:srgbClr val="7CCECE"/>
    </a:accent6>
    <a:hlink>
      <a:srgbClr val="76C8D2"/>
    </a:hlink>
    <a:folHlink>
      <a:srgbClr val="D2A37C"/>
    </a:folHlink>
  </a:clrScheme>
</a:themeOverride>
</file>

<file path=ppt/theme/themeOverride9.xml><?xml version="1.0" encoding="utf-8"?>
<a:themeOverride xmlns:a="http://schemas.openxmlformats.org/drawingml/2006/main">
  <a:clrScheme name="自定义 237">
    <a:dk1>
      <a:srgbClr val="000000"/>
    </a:dk1>
    <a:lt1>
      <a:srgbClr val="FFFFFF"/>
    </a:lt1>
    <a:dk2>
      <a:srgbClr val="778495"/>
    </a:dk2>
    <a:lt2>
      <a:srgbClr val="F0F0F0"/>
    </a:lt2>
    <a:accent1>
      <a:srgbClr val="256677"/>
    </a:accent1>
    <a:accent2>
      <a:srgbClr val="7CCECE"/>
    </a:accent2>
    <a:accent3>
      <a:srgbClr val="256677"/>
    </a:accent3>
    <a:accent4>
      <a:srgbClr val="7CCECE"/>
    </a:accent4>
    <a:accent5>
      <a:srgbClr val="256677"/>
    </a:accent5>
    <a:accent6>
      <a:srgbClr val="7CCECE"/>
    </a:accent6>
    <a:hlink>
      <a:srgbClr val="76C8D2"/>
    </a:hlink>
    <a:folHlink>
      <a:srgbClr val="D2A37C"/>
    </a:folHlink>
  </a:clrScheme>
</a:themeOverride>
</file>

<file path=docProps/app.xml><?xml version="1.0" encoding="utf-8"?>
<Properties xmlns="http://schemas.openxmlformats.org/officeDocument/2006/extended-properties" xmlns:vt="http://schemas.openxmlformats.org/officeDocument/2006/docPropsVTypes">
  <TotalTime>30</TotalTime>
  <Words>1568</Words>
  <Application>Microsoft Office PowerPoint</Application>
  <PresentationFormat>On-screen Show (16:9)</PresentationFormat>
  <Paragraphs>93</Paragraphs>
  <Slides>15</Slides>
  <Notes>15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Courier New</vt:lpstr>
      <vt:lpstr>Lora</vt:lpstr>
      <vt:lpstr>Noto Sans</vt:lpstr>
      <vt:lpstr>Times New Roman</vt:lpstr>
      <vt:lpstr>第一PPT，www.1ppt.com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第一PPT模板网-WWW.1PPT.COM</dc:title>
  <dc:creator>user</dc:creator>
  <cp:keywords>第一PPT模板网-WWW.1PPT.COM</cp:keywords>
  <cp:lastModifiedBy>Nguyễn Hữu Tri</cp:lastModifiedBy>
  <cp:revision>287</cp:revision>
  <dcterms:created xsi:type="dcterms:W3CDTF">2015-12-11T17:46:00Z</dcterms:created>
  <dcterms:modified xsi:type="dcterms:W3CDTF">2025-03-28T07:42:14Z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11DF57B254C84CBA9B0AE3549BDF35CE_12</vt:lpwstr>
  </property>
  <property fmtid="{D5CDD505-2E9C-101B-9397-08002B2CF9AE}" pid="3" name="KSOProductBuildVer">
    <vt:lpwstr>1033-12.2.0.20326</vt:lpwstr>
  </property>
</Properties>
</file>