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Arial" panose="020B0604020202020204" pitchFamily="34" charset="0"/>
      <p:regular r:id="rId7"/>
    </p:embeddedFont>
    <p:embeddedFont>
      <p:font typeface="Arial Bold" panose="020B0704020202020204" pitchFamily="34" charset="0"/>
      <p:regular r:id="rId8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nva Sans" panose="020B0604020202020204" charset="0"/>
      <p:regular r:id="rId14"/>
    </p:embeddedFont>
    <p:embeddedFont>
      <p:font typeface="Codec Pro Extra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593944" y="4592944"/>
            <a:ext cx="5694056" cy="5694056"/>
          </a:xfrm>
          <a:custGeom>
            <a:avLst/>
            <a:gdLst/>
            <a:ahLst/>
            <a:cxnLst/>
            <a:rect l="l" t="t" r="r" b="b"/>
            <a:pathLst>
              <a:path w="5694056" h="5694056">
                <a:moveTo>
                  <a:pt x="0" y="0"/>
                </a:moveTo>
                <a:lnTo>
                  <a:pt x="5694056" y="0"/>
                </a:lnTo>
                <a:lnTo>
                  <a:pt x="5694056" y="5694056"/>
                </a:lnTo>
                <a:lnTo>
                  <a:pt x="0" y="5694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448607" y="1809113"/>
            <a:ext cx="1276987" cy="1276987"/>
          </a:xfrm>
          <a:custGeom>
            <a:avLst/>
            <a:gdLst/>
            <a:ahLst/>
            <a:cxnLst/>
            <a:rect l="l" t="t" r="r" b="b"/>
            <a:pathLst>
              <a:path w="1276987" h="1276987">
                <a:moveTo>
                  <a:pt x="0" y="0"/>
                </a:moveTo>
                <a:lnTo>
                  <a:pt x="1276986" y="0"/>
                </a:lnTo>
                <a:lnTo>
                  <a:pt x="1276986" y="1276987"/>
                </a:lnTo>
                <a:lnTo>
                  <a:pt x="0" y="12769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7682761">
            <a:off x="-1383321" y="-185949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4719876" y="8484651"/>
            <a:ext cx="2484121" cy="773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32"/>
              </a:lnSpc>
            </a:pPr>
            <a:r>
              <a:rPr lang="en-US" sz="2166" spc="108">
                <a:solidFill>
                  <a:srgbClr val="FFFFFF"/>
                </a:solidFill>
                <a:latin typeface="Canva Sans"/>
              </a:rPr>
              <a:t>Presented By: Irtiqa Haider</a:t>
            </a:r>
          </a:p>
        </p:txBody>
      </p:sp>
      <p:sp>
        <p:nvSpPr>
          <p:cNvPr id="9" name="Freeform 9"/>
          <p:cNvSpPr/>
          <p:nvPr/>
        </p:nvSpPr>
        <p:spPr>
          <a:xfrm rot="7682761">
            <a:off x="14146738" y="8589103"/>
            <a:ext cx="631420" cy="631420"/>
          </a:xfrm>
          <a:custGeom>
            <a:avLst/>
            <a:gdLst/>
            <a:ahLst/>
            <a:cxnLst/>
            <a:rect l="l" t="t" r="r" b="b"/>
            <a:pathLst>
              <a:path w="631420" h="631420">
                <a:moveTo>
                  <a:pt x="0" y="0"/>
                </a:moveTo>
                <a:lnTo>
                  <a:pt x="631420" y="0"/>
                </a:lnTo>
                <a:lnTo>
                  <a:pt x="631420" y="631420"/>
                </a:lnTo>
                <a:lnTo>
                  <a:pt x="0" y="6314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4395773" y="488768"/>
            <a:ext cx="3240049" cy="3682788"/>
          </a:xfrm>
          <a:custGeom>
            <a:avLst/>
            <a:gdLst/>
            <a:ahLst/>
            <a:cxnLst/>
            <a:rect l="l" t="t" r="r" b="b"/>
            <a:pathLst>
              <a:path w="3240049" h="3682788">
                <a:moveTo>
                  <a:pt x="0" y="0"/>
                </a:moveTo>
                <a:lnTo>
                  <a:pt x="3240049" y="0"/>
                </a:lnTo>
                <a:lnTo>
                  <a:pt x="3240049" y="3682788"/>
                </a:lnTo>
                <a:lnTo>
                  <a:pt x="0" y="368278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4925634" y="6578013"/>
            <a:ext cx="3870426" cy="2642187"/>
          </a:xfrm>
          <a:custGeom>
            <a:avLst/>
            <a:gdLst/>
            <a:ahLst/>
            <a:cxnLst/>
            <a:rect l="l" t="t" r="r" b="b"/>
            <a:pathLst>
              <a:path w="3870426" h="2642187">
                <a:moveTo>
                  <a:pt x="0" y="0"/>
                </a:moveTo>
                <a:lnTo>
                  <a:pt x="3870425" y="0"/>
                </a:lnTo>
                <a:lnTo>
                  <a:pt x="3870425" y="2642187"/>
                </a:lnTo>
                <a:lnTo>
                  <a:pt x="0" y="264218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b="-46485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2" name="TextBox 12"/>
          <p:cNvSpPr txBox="1"/>
          <p:nvPr/>
        </p:nvSpPr>
        <p:spPr>
          <a:xfrm>
            <a:off x="3348095" y="5369232"/>
            <a:ext cx="6968353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76"/>
              </a:lnSpc>
            </a:pPr>
            <a:r>
              <a:rPr lang="en-US" sz="4230" spc="287">
                <a:solidFill>
                  <a:srgbClr val="D72324"/>
                </a:solidFill>
                <a:latin typeface="Codec Pro ExtraBold"/>
              </a:rPr>
              <a:t>Your Path to Efficiency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3407082"/>
            <a:ext cx="11664293" cy="212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847"/>
              </a:lnSpc>
            </a:pPr>
            <a:r>
              <a:rPr lang="en-US" sz="12372" spc="841">
                <a:solidFill>
                  <a:srgbClr val="000000"/>
                </a:solidFill>
                <a:latin typeface="Arial Bold"/>
              </a:rPr>
              <a:t>RetailXpress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08272D-6405-5494-C003-0628C390376C}"/>
              </a:ext>
            </a:extLst>
          </p:cNvPr>
          <p:cNvSpPr txBox="1"/>
          <p:nvPr/>
        </p:nvSpPr>
        <p:spPr>
          <a:xfrm>
            <a:off x="5905995" y="7575433"/>
            <a:ext cx="1909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Project by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740854" y="409257"/>
            <a:ext cx="1930410" cy="1930410"/>
          </a:xfrm>
          <a:custGeom>
            <a:avLst/>
            <a:gdLst/>
            <a:ahLst/>
            <a:cxnLst/>
            <a:rect l="l" t="t" r="r" b="b"/>
            <a:pathLst>
              <a:path w="1930410" h="1930410">
                <a:moveTo>
                  <a:pt x="0" y="0"/>
                </a:moveTo>
                <a:lnTo>
                  <a:pt x="1930410" y="0"/>
                </a:lnTo>
                <a:lnTo>
                  <a:pt x="1930410" y="1930410"/>
                </a:lnTo>
                <a:lnTo>
                  <a:pt x="0" y="19304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7682761">
            <a:off x="-1670111" y="-2181091"/>
            <a:ext cx="4806878" cy="4806878"/>
          </a:xfrm>
          <a:custGeom>
            <a:avLst/>
            <a:gdLst/>
            <a:ahLst/>
            <a:cxnLst/>
            <a:rect l="l" t="t" r="r" b="b"/>
            <a:pathLst>
              <a:path w="4806878" h="4806878">
                <a:moveTo>
                  <a:pt x="0" y="0"/>
                </a:moveTo>
                <a:lnTo>
                  <a:pt x="4806878" y="0"/>
                </a:lnTo>
                <a:lnTo>
                  <a:pt x="4806878" y="4806878"/>
                </a:lnTo>
                <a:lnTo>
                  <a:pt x="0" y="48068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5005185" y="6866940"/>
            <a:ext cx="2666079" cy="3030388"/>
          </a:xfrm>
          <a:custGeom>
            <a:avLst/>
            <a:gdLst/>
            <a:ahLst/>
            <a:cxnLst/>
            <a:rect l="l" t="t" r="r" b="b"/>
            <a:pathLst>
              <a:path w="2666079" h="3030388">
                <a:moveTo>
                  <a:pt x="0" y="0"/>
                </a:moveTo>
                <a:lnTo>
                  <a:pt x="2666079" y="0"/>
                </a:lnTo>
                <a:lnTo>
                  <a:pt x="2666079" y="3030388"/>
                </a:lnTo>
                <a:lnTo>
                  <a:pt x="0" y="30303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616736" y="3647490"/>
            <a:ext cx="17054528" cy="321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07740" lvl="1" indent="-553870">
              <a:lnSpc>
                <a:spcPts val="6156"/>
              </a:lnSpc>
              <a:buFont typeface="Arial"/>
              <a:buChar char="•"/>
            </a:pPr>
            <a:r>
              <a:rPr lang="en-US" sz="5130" spc="348">
                <a:solidFill>
                  <a:srgbClr val="D72324"/>
                </a:solidFill>
                <a:latin typeface="Arial"/>
              </a:rPr>
              <a:t>RetailXpress</a:t>
            </a:r>
            <a:r>
              <a:rPr lang="en-US" sz="5130" spc="348">
                <a:solidFill>
                  <a:srgbClr val="000000"/>
                </a:solidFill>
                <a:latin typeface="Arial"/>
              </a:rPr>
              <a:t> is a basic Point of Sale (POS) Software that targets the retail stores in the local market to make their billing process efficient and streamlined.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558636" y="1595007"/>
            <a:ext cx="5170728" cy="1336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82"/>
              </a:lnSpc>
            </a:pPr>
            <a:r>
              <a:rPr lang="en-US" sz="7818" spc="531">
                <a:solidFill>
                  <a:srgbClr val="D72324"/>
                </a:solidFill>
                <a:latin typeface="Arial Bold"/>
              </a:rPr>
              <a:t>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740854" y="409257"/>
            <a:ext cx="1930410" cy="1930410"/>
          </a:xfrm>
          <a:custGeom>
            <a:avLst/>
            <a:gdLst/>
            <a:ahLst/>
            <a:cxnLst/>
            <a:rect l="l" t="t" r="r" b="b"/>
            <a:pathLst>
              <a:path w="1930410" h="1930410">
                <a:moveTo>
                  <a:pt x="0" y="0"/>
                </a:moveTo>
                <a:lnTo>
                  <a:pt x="1930410" y="0"/>
                </a:lnTo>
                <a:lnTo>
                  <a:pt x="1930410" y="1930410"/>
                </a:lnTo>
                <a:lnTo>
                  <a:pt x="0" y="19304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7682761">
            <a:off x="-1670111" y="-2181091"/>
            <a:ext cx="4806878" cy="4806878"/>
          </a:xfrm>
          <a:custGeom>
            <a:avLst/>
            <a:gdLst/>
            <a:ahLst/>
            <a:cxnLst/>
            <a:rect l="l" t="t" r="r" b="b"/>
            <a:pathLst>
              <a:path w="4806878" h="4806878">
                <a:moveTo>
                  <a:pt x="0" y="0"/>
                </a:moveTo>
                <a:lnTo>
                  <a:pt x="4806878" y="0"/>
                </a:lnTo>
                <a:lnTo>
                  <a:pt x="4806878" y="4806878"/>
                </a:lnTo>
                <a:lnTo>
                  <a:pt x="0" y="48068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5005185" y="6866940"/>
            <a:ext cx="2666079" cy="3030388"/>
          </a:xfrm>
          <a:custGeom>
            <a:avLst/>
            <a:gdLst/>
            <a:ahLst/>
            <a:cxnLst/>
            <a:rect l="l" t="t" r="r" b="b"/>
            <a:pathLst>
              <a:path w="2666079" h="3030388">
                <a:moveTo>
                  <a:pt x="0" y="0"/>
                </a:moveTo>
                <a:lnTo>
                  <a:pt x="2666079" y="0"/>
                </a:lnTo>
                <a:lnTo>
                  <a:pt x="2666079" y="3030388"/>
                </a:lnTo>
                <a:lnTo>
                  <a:pt x="0" y="30303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733328" y="2986767"/>
            <a:ext cx="16205140" cy="6834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7154" lvl="1" indent="-453577">
              <a:lnSpc>
                <a:spcPts val="5378"/>
              </a:lnSpc>
              <a:buFont typeface="Arial"/>
              <a:buChar char="•"/>
            </a:pPr>
            <a:r>
              <a:rPr lang="en-US" sz="4201" spc="285">
                <a:solidFill>
                  <a:srgbClr val="000000"/>
                </a:solidFill>
                <a:latin typeface="Arial Bold"/>
              </a:rPr>
              <a:t>Efficient Sales Processing:</a:t>
            </a:r>
            <a:r>
              <a:rPr lang="en-US" sz="4201" spc="285">
                <a:solidFill>
                  <a:srgbClr val="000000"/>
                </a:solidFill>
                <a:latin typeface="Arial"/>
              </a:rPr>
              <a:t> </a:t>
            </a:r>
          </a:p>
          <a:p>
            <a:pPr marL="1814308" lvl="2" indent="-604769">
              <a:lnSpc>
                <a:spcPts val="5378"/>
              </a:lnSpc>
              <a:buFont typeface="Arial"/>
              <a:buChar char="⚬"/>
            </a:pPr>
            <a:r>
              <a:rPr lang="en-US" sz="4201" spc="285">
                <a:solidFill>
                  <a:srgbClr val="000000"/>
                </a:solidFill>
                <a:latin typeface="Arial"/>
              </a:rPr>
              <a:t>Streamline sales transactions for a seamless customer experience. </a:t>
            </a:r>
          </a:p>
          <a:p>
            <a:pPr marL="907154" lvl="1" indent="-453577">
              <a:lnSpc>
                <a:spcPts val="5378"/>
              </a:lnSpc>
              <a:buFont typeface="Arial"/>
              <a:buChar char="•"/>
            </a:pPr>
            <a:r>
              <a:rPr lang="en-US" sz="4201" spc="285">
                <a:solidFill>
                  <a:srgbClr val="000000"/>
                </a:solidFill>
                <a:latin typeface="Arial Bold"/>
              </a:rPr>
              <a:t>Optimized Inventory Management: </a:t>
            </a:r>
          </a:p>
          <a:p>
            <a:pPr marL="1814308" lvl="2" indent="-604769">
              <a:lnSpc>
                <a:spcPts val="5378"/>
              </a:lnSpc>
              <a:buFont typeface="Arial"/>
              <a:buChar char="⚬"/>
            </a:pPr>
            <a:r>
              <a:rPr lang="en-US" sz="4201" spc="285">
                <a:solidFill>
                  <a:srgbClr val="000000"/>
                </a:solidFill>
                <a:latin typeface="Arial"/>
              </a:rPr>
              <a:t>Maintain accurate stock levels and facilitate timely restocking. </a:t>
            </a:r>
          </a:p>
          <a:p>
            <a:pPr marL="907154" lvl="1" indent="-453577">
              <a:lnSpc>
                <a:spcPts val="5378"/>
              </a:lnSpc>
              <a:buFont typeface="Arial"/>
              <a:buChar char="•"/>
            </a:pPr>
            <a:r>
              <a:rPr lang="en-US" sz="4201" spc="285">
                <a:solidFill>
                  <a:srgbClr val="000000"/>
                </a:solidFill>
                <a:latin typeface="Arial Bold"/>
              </a:rPr>
              <a:t>User-Friendly Interface: </a:t>
            </a:r>
          </a:p>
          <a:p>
            <a:pPr marL="1814308" lvl="2" indent="-604769">
              <a:lnSpc>
                <a:spcPts val="5378"/>
              </a:lnSpc>
              <a:buFont typeface="Arial"/>
              <a:buChar char="⚬"/>
            </a:pPr>
            <a:r>
              <a:rPr lang="en-US" sz="4201" spc="285">
                <a:solidFill>
                  <a:srgbClr val="000000"/>
                </a:solidFill>
                <a:latin typeface="Arial"/>
              </a:rPr>
              <a:t>Design an intuitive interface for enhanced          usability. </a:t>
            </a:r>
          </a:p>
          <a:p>
            <a:pPr>
              <a:lnSpc>
                <a:spcPts val="5378"/>
              </a:lnSpc>
            </a:pPr>
            <a:endParaRPr lang="en-US" sz="4201" spc="285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715570" y="1222062"/>
            <a:ext cx="6856859" cy="1318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234"/>
              </a:lnSpc>
            </a:pPr>
            <a:r>
              <a:rPr lang="en-US" sz="7695" spc="523">
                <a:solidFill>
                  <a:srgbClr val="D72324"/>
                </a:solidFill>
                <a:latin typeface="Arial Bold"/>
              </a:rPr>
              <a:t>Objectives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740854" y="409257"/>
            <a:ext cx="1930410" cy="1930410"/>
          </a:xfrm>
          <a:custGeom>
            <a:avLst/>
            <a:gdLst/>
            <a:ahLst/>
            <a:cxnLst/>
            <a:rect l="l" t="t" r="r" b="b"/>
            <a:pathLst>
              <a:path w="1930410" h="1930410">
                <a:moveTo>
                  <a:pt x="0" y="0"/>
                </a:moveTo>
                <a:lnTo>
                  <a:pt x="1930410" y="0"/>
                </a:lnTo>
                <a:lnTo>
                  <a:pt x="1930410" y="1930410"/>
                </a:lnTo>
                <a:lnTo>
                  <a:pt x="0" y="19304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7682761">
            <a:off x="-1670111" y="-2181091"/>
            <a:ext cx="4806878" cy="4806878"/>
          </a:xfrm>
          <a:custGeom>
            <a:avLst/>
            <a:gdLst/>
            <a:ahLst/>
            <a:cxnLst/>
            <a:rect l="l" t="t" r="r" b="b"/>
            <a:pathLst>
              <a:path w="4806878" h="4806878">
                <a:moveTo>
                  <a:pt x="0" y="0"/>
                </a:moveTo>
                <a:lnTo>
                  <a:pt x="4806878" y="0"/>
                </a:lnTo>
                <a:lnTo>
                  <a:pt x="4806878" y="4806878"/>
                </a:lnTo>
                <a:lnTo>
                  <a:pt x="0" y="48068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5005185" y="6866940"/>
            <a:ext cx="2666079" cy="3030388"/>
          </a:xfrm>
          <a:custGeom>
            <a:avLst/>
            <a:gdLst/>
            <a:ahLst/>
            <a:cxnLst/>
            <a:rect l="l" t="t" r="r" b="b"/>
            <a:pathLst>
              <a:path w="2666079" h="3030388">
                <a:moveTo>
                  <a:pt x="0" y="0"/>
                </a:moveTo>
                <a:lnTo>
                  <a:pt x="2666079" y="0"/>
                </a:lnTo>
                <a:lnTo>
                  <a:pt x="2666079" y="3030388"/>
                </a:lnTo>
                <a:lnTo>
                  <a:pt x="0" y="30303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733328" y="3024867"/>
            <a:ext cx="16205140" cy="3452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7154" lvl="1" indent="-453577">
              <a:lnSpc>
                <a:spcPts val="5378"/>
              </a:lnSpc>
              <a:buFont typeface="Arial"/>
              <a:buChar char="•"/>
            </a:pPr>
            <a:r>
              <a:rPr lang="en-US" sz="4201" spc="285">
                <a:solidFill>
                  <a:srgbClr val="000000"/>
                </a:solidFill>
                <a:latin typeface="Arial Bold"/>
              </a:rPr>
              <a:t>Comprehensive Reporting:</a:t>
            </a:r>
          </a:p>
          <a:p>
            <a:pPr marL="1814308" lvl="2" indent="-604769">
              <a:lnSpc>
                <a:spcPts val="5378"/>
              </a:lnSpc>
              <a:buFont typeface="Arial"/>
              <a:buChar char="⚬"/>
            </a:pPr>
            <a:r>
              <a:rPr lang="en-US" sz="4201" spc="285">
                <a:solidFill>
                  <a:srgbClr val="000000"/>
                </a:solidFill>
                <a:latin typeface="Arial"/>
              </a:rPr>
              <a:t>Provide actionable insights into sales performance and inventory metrics.</a:t>
            </a:r>
          </a:p>
          <a:p>
            <a:pPr marL="907154" lvl="1" indent="-453577">
              <a:lnSpc>
                <a:spcPts val="5378"/>
              </a:lnSpc>
              <a:buFont typeface="Arial"/>
              <a:buChar char="•"/>
            </a:pPr>
            <a:r>
              <a:rPr lang="en-US" sz="4201" spc="285">
                <a:solidFill>
                  <a:srgbClr val="000000"/>
                </a:solidFill>
                <a:latin typeface="Arial Bold"/>
              </a:rPr>
              <a:t>Secure User Authentication:</a:t>
            </a:r>
          </a:p>
          <a:p>
            <a:pPr marL="1814308" lvl="2" indent="-604769">
              <a:lnSpc>
                <a:spcPts val="5378"/>
              </a:lnSpc>
              <a:buFont typeface="Arial"/>
              <a:buChar char="⚬"/>
            </a:pPr>
            <a:r>
              <a:rPr lang="en-US" sz="4201" spc="285">
                <a:solidFill>
                  <a:srgbClr val="000000"/>
                </a:solidFill>
                <a:latin typeface="Arial"/>
              </a:rPr>
              <a:t> Implement robust user authentication mechanisms.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715570" y="1222062"/>
            <a:ext cx="6856859" cy="1318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234"/>
              </a:lnSpc>
            </a:pPr>
            <a:r>
              <a:rPr lang="en-US" sz="7695" spc="523">
                <a:solidFill>
                  <a:srgbClr val="D72324"/>
                </a:solidFill>
                <a:latin typeface="Arial Bold"/>
              </a:rPr>
              <a:t>Objectives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740854" y="409257"/>
            <a:ext cx="1930410" cy="1930410"/>
          </a:xfrm>
          <a:custGeom>
            <a:avLst/>
            <a:gdLst/>
            <a:ahLst/>
            <a:cxnLst/>
            <a:rect l="l" t="t" r="r" b="b"/>
            <a:pathLst>
              <a:path w="1930410" h="1930410">
                <a:moveTo>
                  <a:pt x="0" y="0"/>
                </a:moveTo>
                <a:lnTo>
                  <a:pt x="1930410" y="0"/>
                </a:lnTo>
                <a:lnTo>
                  <a:pt x="1930410" y="1930410"/>
                </a:lnTo>
                <a:lnTo>
                  <a:pt x="0" y="19304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7682761">
            <a:off x="-1670111" y="-2181091"/>
            <a:ext cx="4806878" cy="4806878"/>
          </a:xfrm>
          <a:custGeom>
            <a:avLst/>
            <a:gdLst/>
            <a:ahLst/>
            <a:cxnLst/>
            <a:rect l="l" t="t" r="r" b="b"/>
            <a:pathLst>
              <a:path w="4806878" h="4806878">
                <a:moveTo>
                  <a:pt x="0" y="0"/>
                </a:moveTo>
                <a:lnTo>
                  <a:pt x="4806878" y="0"/>
                </a:lnTo>
                <a:lnTo>
                  <a:pt x="4806878" y="4806878"/>
                </a:lnTo>
                <a:lnTo>
                  <a:pt x="0" y="48068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5005185" y="6866940"/>
            <a:ext cx="2666079" cy="3030388"/>
          </a:xfrm>
          <a:custGeom>
            <a:avLst/>
            <a:gdLst/>
            <a:ahLst/>
            <a:cxnLst/>
            <a:rect l="l" t="t" r="r" b="b"/>
            <a:pathLst>
              <a:path w="2666079" h="3030388">
                <a:moveTo>
                  <a:pt x="0" y="0"/>
                </a:moveTo>
                <a:lnTo>
                  <a:pt x="2666079" y="0"/>
                </a:lnTo>
                <a:lnTo>
                  <a:pt x="2666079" y="3030388"/>
                </a:lnTo>
                <a:lnTo>
                  <a:pt x="0" y="30303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040175" y="2656270"/>
            <a:ext cx="11446878" cy="6834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7154" lvl="1" indent="-453577">
              <a:lnSpc>
                <a:spcPts val="5378"/>
              </a:lnSpc>
              <a:buFont typeface="Arial"/>
              <a:buChar char="•"/>
            </a:pPr>
            <a:r>
              <a:rPr lang="en-US" sz="4201" spc="285" dirty="0">
                <a:latin typeface="Arial"/>
              </a:rPr>
              <a:t>Login </a:t>
            </a:r>
          </a:p>
          <a:p>
            <a:pPr marL="907154" lvl="1" indent="-453577">
              <a:lnSpc>
                <a:spcPts val="5378"/>
              </a:lnSpc>
              <a:buFont typeface="Arial"/>
              <a:buChar char="•"/>
            </a:pPr>
            <a:r>
              <a:rPr lang="en-US" sz="4201" spc="285" dirty="0">
                <a:latin typeface="Arial"/>
              </a:rPr>
              <a:t>Make a Sale </a:t>
            </a:r>
          </a:p>
          <a:p>
            <a:pPr marL="907154" lvl="1" indent="-453577">
              <a:lnSpc>
                <a:spcPts val="5378"/>
              </a:lnSpc>
              <a:buFont typeface="Arial"/>
              <a:buChar char="•"/>
            </a:pPr>
            <a:r>
              <a:rPr lang="en-US" sz="4201" spc="285" dirty="0">
                <a:latin typeface="Arial"/>
              </a:rPr>
              <a:t>Make Payment </a:t>
            </a:r>
          </a:p>
          <a:p>
            <a:pPr marL="907154" lvl="1" indent="-453577">
              <a:lnSpc>
                <a:spcPts val="5378"/>
              </a:lnSpc>
              <a:buFont typeface="Arial"/>
              <a:buChar char="•"/>
            </a:pPr>
            <a:r>
              <a:rPr lang="en-US" sz="4201" spc="285" dirty="0">
                <a:latin typeface="Arial"/>
              </a:rPr>
              <a:t>Generate Receipt </a:t>
            </a:r>
          </a:p>
          <a:p>
            <a:pPr marL="907154" lvl="1" indent="-453577">
              <a:lnSpc>
                <a:spcPts val="5378"/>
              </a:lnSpc>
              <a:buFont typeface="Arial"/>
              <a:buChar char="•"/>
            </a:pPr>
            <a:r>
              <a:rPr lang="en-US" sz="4201" spc="285" dirty="0">
                <a:latin typeface="Arial"/>
              </a:rPr>
              <a:t>Make a Return </a:t>
            </a:r>
          </a:p>
          <a:p>
            <a:pPr marL="907154" lvl="1" indent="-453577">
              <a:lnSpc>
                <a:spcPts val="5378"/>
              </a:lnSpc>
              <a:buFont typeface="Arial"/>
              <a:buChar char="•"/>
            </a:pPr>
            <a:r>
              <a:rPr lang="en-US" sz="4201" spc="285" dirty="0">
                <a:latin typeface="Arial"/>
              </a:rPr>
              <a:t>Manage Inventory </a:t>
            </a:r>
          </a:p>
          <a:p>
            <a:pPr marL="907154" lvl="1" indent="-453577">
              <a:lnSpc>
                <a:spcPts val="5378"/>
              </a:lnSpc>
              <a:buFont typeface="Arial"/>
              <a:buChar char="•"/>
            </a:pPr>
            <a:r>
              <a:rPr lang="en-US" sz="4201" spc="285" dirty="0">
                <a:latin typeface="Arial"/>
              </a:rPr>
              <a:t>Manage Users </a:t>
            </a:r>
          </a:p>
          <a:p>
            <a:pPr marL="907154" lvl="1" indent="-453577">
              <a:lnSpc>
                <a:spcPts val="5378"/>
              </a:lnSpc>
              <a:buFont typeface="Arial"/>
              <a:buChar char="•"/>
            </a:pPr>
            <a:r>
              <a:rPr lang="en-US" sz="4201" spc="285" dirty="0">
                <a:latin typeface="Arial"/>
              </a:rPr>
              <a:t>View Sales Report</a:t>
            </a:r>
          </a:p>
          <a:p>
            <a:pPr marL="907154" lvl="1" indent="-453577">
              <a:lnSpc>
                <a:spcPts val="5378"/>
              </a:lnSpc>
              <a:buFont typeface="Arial"/>
              <a:buChar char="•"/>
            </a:pPr>
            <a:r>
              <a:rPr lang="en-US" sz="4201" spc="285" dirty="0">
                <a:solidFill>
                  <a:srgbClr val="000000"/>
                </a:solidFill>
                <a:latin typeface="Arial"/>
              </a:rPr>
              <a:t>Manage System Tables</a:t>
            </a:r>
          </a:p>
          <a:p>
            <a:pPr marL="907154" lvl="1" indent="-453577">
              <a:lnSpc>
                <a:spcPts val="5378"/>
              </a:lnSpc>
              <a:buFont typeface="Arial"/>
              <a:buChar char="•"/>
            </a:pPr>
            <a:r>
              <a:rPr lang="en-US" sz="4201" spc="285" dirty="0">
                <a:solidFill>
                  <a:srgbClr val="000000"/>
                </a:solidFill>
                <a:latin typeface="Arial"/>
              </a:rPr>
              <a:t>Manage System Security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436012" y="1021458"/>
            <a:ext cx="5415977" cy="1318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234"/>
              </a:lnSpc>
            </a:pPr>
            <a:r>
              <a:rPr lang="en-US" sz="7695" spc="523">
                <a:solidFill>
                  <a:srgbClr val="D72324"/>
                </a:solidFill>
                <a:latin typeface="Arial Bold"/>
              </a:rPr>
              <a:t>Usecases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131</Words>
  <Application>Microsoft Office PowerPoint</Application>
  <PresentationFormat>Custom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Canva Sans</vt:lpstr>
      <vt:lpstr>Arial Bold</vt:lpstr>
      <vt:lpstr>Calibri</vt:lpstr>
      <vt:lpstr>Arial</vt:lpstr>
      <vt:lpstr>Codec Pro ExtraBold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and white modern creative marketing plan Presentation </dc:title>
  <cp:lastModifiedBy>Irtiqa Haider</cp:lastModifiedBy>
  <cp:revision>3</cp:revision>
  <dcterms:created xsi:type="dcterms:W3CDTF">2006-08-16T00:00:00Z</dcterms:created>
  <dcterms:modified xsi:type="dcterms:W3CDTF">2023-12-06T06:33:47Z</dcterms:modified>
  <dc:identifier>DAF1_X9KLME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2023-12-04T06:09:30Z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001d8d91-7998-47d8-abc3-8ab43441490c</vt:lpwstr>
  </property>
  <property fmtid="{D5CDD505-2E9C-101B-9397-08002B2CF9AE}" pid="7" name="MSIP_Label_defa4170-0d19-0005-0004-bc88714345d2_ActionId">
    <vt:lpwstr>28364558-58b4-433f-8e64-27adf4e4cbcc</vt:lpwstr>
  </property>
  <property fmtid="{D5CDD505-2E9C-101B-9397-08002B2CF9AE}" pid="8" name="MSIP_Label_defa4170-0d19-0005-0004-bc88714345d2_ContentBits">
    <vt:lpwstr>0</vt:lpwstr>
  </property>
</Properties>
</file>