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98" r:id="rId7"/>
    <p:sldId id="285" r:id="rId8"/>
    <p:sldId id="287" r:id="rId9"/>
    <p:sldId id="297" r:id="rId10"/>
    <p:sldId id="299" r:id="rId11"/>
    <p:sldId id="261" r:id="rId12"/>
    <p:sldId id="289" r:id="rId13"/>
    <p:sldId id="292" r:id="rId14"/>
    <p:sldId id="293" r:id="rId15"/>
    <p:sldId id="300"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899" autoAdjust="0"/>
  </p:normalViewPr>
  <p:slideViewPr>
    <p:cSldViewPr snapToGrid="0" snapToObjects="1" showGuides="1">
      <p:cViewPr varScale="1">
        <p:scale>
          <a:sx n="64" d="100"/>
          <a:sy n="64" d="100"/>
        </p:scale>
        <p:origin x="414" y="7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IRTAZA</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THE DATA INITIATIVE ​   week 7</a:t>
            </a:r>
            <a:r>
              <a:rPr lang="en-US" baseline="30000" dirty="0"/>
              <a:t>th</a:t>
            </a:r>
            <a:r>
              <a:rPr lang="en-US" dirty="0"/>
              <a:t> project</a:t>
            </a:r>
          </a:p>
          <a:p>
            <a:r>
              <a:rPr lang="en-US" dirty="0"/>
              <a:t>Power BI Basic </a:t>
            </a:r>
          </a:p>
          <a:p>
            <a:endParaRPr lang="en-US" dirty="0"/>
          </a:p>
        </p:txBody>
      </p:sp>
      <p:sp>
        <p:nvSpPr>
          <p:cNvPr id="3" name="Picture Placeholder 2">
            <a:extLst>
              <a:ext uri="{FF2B5EF4-FFF2-40B4-BE49-F238E27FC236}">
                <a16:creationId xmlns:a16="http://schemas.microsoft.com/office/drawing/2014/main" id="{5A519850-1FCF-26F7-06B6-2B93E014FE0A}"/>
              </a:ext>
            </a:extLst>
          </p:cNvPr>
          <p:cNvSpPr>
            <a:spLocks noGrp="1"/>
          </p:cNvSpPr>
          <p:nvPr>
            <p:ph type="pic" sz="quarter" idx="10"/>
          </p:nvPr>
        </p:nvSpPr>
        <p:spPr/>
      </p:sp>
      <p:pic>
        <p:nvPicPr>
          <p:cNvPr id="1026" name="Picture 2" descr="Power BI Logo, symbol, meaning, history, PNG, brand">
            <a:extLst>
              <a:ext uri="{FF2B5EF4-FFF2-40B4-BE49-F238E27FC236}">
                <a16:creationId xmlns:a16="http://schemas.microsoft.com/office/drawing/2014/main" id="{8087857E-5836-AA0A-5D4B-EB2E60AB3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449" y="934387"/>
            <a:ext cx="7540053" cy="468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Areas of focus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States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California, England and Washington DC</a:t>
            </a:r>
          </a:p>
          <a:p>
            <a:r>
              <a:rPr lang="en-US" dirty="0"/>
              <a:t>Because this state give more revenue and have more number of customer we don’t afford to loose them</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Countries suggestion</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New Zealand, Ireland, south America</a:t>
            </a:r>
          </a:p>
          <a:p>
            <a:r>
              <a:rPr lang="en-US" dirty="0"/>
              <a:t>We also need to focus the countries which are near to our most revenue countries because there is little change between their demography and we easily step in that market with little change in product and marketing</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Geo location chart​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dirty="0"/>
              <a:t>Envision multimedia-based expertise and cross-media growth strategies​</a:t>
            </a:r>
            <a:br>
              <a:rPr lang="en-US" dirty="0"/>
            </a:br>
            <a:br>
              <a:rPr lang="en-US" dirty="0"/>
            </a:br>
            <a:r>
              <a:rPr lang="en-US" dirty="0"/>
              <a:t>Visualize quality intellectual capital​</a:t>
            </a:r>
            <a:br>
              <a:rPr lang="en-US" dirty="0"/>
            </a:br>
            <a:br>
              <a:rPr lang="en-US" dirty="0"/>
            </a:br>
            <a:r>
              <a:rPr lang="en-US" dirty="0"/>
              <a:t>Engage worldwide methodologies with web-enabled technologies​</a:t>
            </a:r>
            <a:br>
              <a:rPr lang="en-US" dirty="0"/>
            </a:br>
            <a:r>
              <a:rPr lang="en-US" dirty="0"/>
              <a:t>​</a:t>
            </a:r>
          </a:p>
          <a:p>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dirty="0"/>
              <a:t>Pursue scalable customer service through sustainable strategies​</a:t>
            </a:r>
            <a:br>
              <a:rPr lang="en-US" dirty="0"/>
            </a:br>
            <a:br>
              <a:rPr lang="en-US" dirty="0"/>
            </a:br>
            <a:r>
              <a:rPr lang="en-US" dirty="0"/>
              <a:t>Engage top-line web services with cutting-edge deliverables​</a:t>
            </a:r>
          </a:p>
          <a:p>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Cultivate one-to-one customer service with robust ideas​</a:t>
            </a:r>
            <a:br>
              <a:rPr lang="en-US" dirty="0"/>
            </a:br>
            <a:br>
              <a:rPr lang="en-US" dirty="0"/>
            </a:br>
            <a:r>
              <a:rPr lang="en-US" dirty="0"/>
              <a:t>Maximize timely deliverables for real-time schemas</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10" name="Text Placeholder 9">
            <a:extLst>
              <a:ext uri="{FF2B5EF4-FFF2-40B4-BE49-F238E27FC236}">
                <a16:creationId xmlns:a16="http://schemas.microsoft.com/office/drawing/2014/main" id="{CC57771B-346E-26A5-5BE5-381BC96D4EFE}"/>
              </a:ext>
            </a:extLst>
          </p:cNvPr>
          <p:cNvSpPr>
            <a:spLocks noGrp="1"/>
          </p:cNvSpPr>
          <p:nvPr>
            <p:ph type="body" sz="quarter" idx="14"/>
          </p:nvPr>
        </p:nvSpPr>
        <p:spPr/>
        <p:txBody>
          <a:bodyPr/>
          <a:lstStyle/>
          <a:p>
            <a:endParaRPr lang="en-PK"/>
          </a:p>
        </p:txBody>
      </p:sp>
      <p:sp>
        <p:nvSpPr>
          <p:cNvPr id="12" name="Text Placeholder 11">
            <a:extLst>
              <a:ext uri="{FF2B5EF4-FFF2-40B4-BE49-F238E27FC236}">
                <a16:creationId xmlns:a16="http://schemas.microsoft.com/office/drawing/2014/main" id="{A1F6765F-4533-1725-89FA-FA8E6FDFEF88}"/>
              </a:ext>
            </a:extLst>
          </p:cNvPr>
          <p:cNvSpPr>
            <a:spLocks noGrp="1"/>
          </p:cNvSpPr>
          <p:nvPr>
            <p:ph type="body" sz="quarter" idx="16"/>
          </p:nvPr>
        </p:nvSpPr>
        <p:spPr/>
        <p:txBody>
          <a:bodyPr/>
          <a:lstStyle/>
          <a:p>
            <a:endParaRPr lang="en-PK"/>
          </a:p>
        </p:txBody>
      </p:sp>
      <p:sp>
        <p:nvSpPr>
          <p:cNvPr id="14" name="Text Placeholder 13">
            <a:extLst>
              <a:ext uri="{FF2B5EF4-FFF2-40B4-BE49-F238E27FC236}">
                <a16:creationId xmlns:a16="http://schemas.microsoft.com/office/drawing/2014/main" id="{6942C26F-D6A5-0F3E-74B8-36ECF3951084}"/>
              </a:ext>
            </a:extLst>
          </p:cNvPr>
          <p:cNvSpPr>
            <a:spLocks noGrp="1"/>
          </p:cNvSpPr>
          <p:nvPr>
            <p:ph type="body" sz="quarter" idx="19"/>
          </p:nvPr>
        </p:nvSpPr>
        <p:spPr/>
        <p:txBody>
          <a:bodyPr/>
          <a:lstStyle/>
          <a:p>
            <a:endParaRPr lang="en-PK"/>
          </a:p>
        </p:txBody>
      </p:sp>
      <p:pic>
        <p:nvPicPr>
          <p:cNvPr id="16" name="Picture 15">
            <a:extLst>
              <a:ext uri="{FF2B5EF4-FFF2-40B4-BE49-F238E27FC236}">
                <a16:creationId xmlns:a16="http://schemas.microsoft.com/office/drawing/2014/main" id="{19EE9CB2-40CA-03BE-3DD8-9C82D277B77B}"/>
              </a:ext>
            </a:extLst>
          </p:cNvPr>
          <p:cNvPicPr>
            <a:picLocks noChangeAspect="1"/>
          </p:cNvPicPr>
          <p:nvPr/>
        </p:nvPicPr>
        <p:blipFill>
          <a:blip r:embed="rId2"/>
          <a:stretch>
            <a:fillRect/>
          </a:stretch>
        </p:blipFill>
        <p:spPr>
          <a:xfrm>
            <a:off x="329784" y="1623417"/>
            <a:ext cx="11632367" cy="4842185"/>
          </a:xfrm>
          <a:prstGeom prst="rect">
            <a:avLst/>
          </a:prstGeom>
        </p:spPr>
      </p:pic>
    </p:spTree>
    <p:extLst>
      <p:ext uri="{BB962C8B-B14F-4D97-AF65-F5344CB8AC3E}">
        <p14:creationId xmlns:p14="http://schemas.microsoft.com/office/powerpoint/2010/main" val="309524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112170" y="1041816"/>
            <a:ext cx="5700460" cy="1709928"/>
          </a:xfrm>
        </p:spPr>
        <p:txBody>
          <a:bodyPr/>
          <a:lstStyle/>
          <a:p>
            <a:r>
              <a:rPr lang="en-US" dirty="0">
                <a:sym typeface="DM Sans Medium"/>
              </a:rPr>
              <a:t>Dates Analysis</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94282" y="1738859"/>
            <a:ext cx="6220918" cy="4077325"/>
          </a:xfrm>
        </p:spPr>
        <p:txBody>
          <a:bodyPr/>
          <a:lstStyle/>
          <a:p>
            <a:pPr algn="just"/>
            <a:r>
              <a:rPr lang="en-GB" sz="2000" dirty="0"/>
              <a:t>During the analysis, I discovered that we have a higher number of customers at the start of summer vacation, as most of our products are related to summer, and also in December due to Christmas. Therefore, we need to increase our production in April, March, and November. There are also significant orders in April and March, though not as many as in May and June. Out of our total revenue of $29 million, over $9 million comes from May, June, and December. To meet market demand, we should ramp up production before these months and add more products related to summer vacation and Christmas to attract more customers.</a:t>
            </a:r>
            <a:endParaRPr lang="en-US" sz="20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334339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1735809" y="14241"/>
            <a:ext cx="7887877" cy="1162762"/>
          </a:xfrm>
        </p:spPr>
        <p:txBody>
          <a:bodyPr/>
          <a:lstStyle/>
          <a:p>
            <a:r>
              <a:rPr lang="en-US" dirty="0"/>
              <a:t>Date Analysis chart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flipV="1">
            <a:off x="5961888" y="5074920"/>
            <a:ext cx="4818888" cy="246888"/>
          </a:xfrm>
        </p:spPr>
        <p:txBody>
          <a:bodyPr/>
          <a:lstStyle/>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pic>
        <p:nvPicPr>
          <p:cNvPr id="7" name="Picture 6">
            <a:extLst>
              <a:ext uri="{FF2B5EF4-FFF2-40B4-BE49-F238E27FC236}">
                <a16:creationId xmlns:a16="http://schemas.microsoft.com/office/drawing/2014/main" id="{01A6C9C7-B784-0B98-2217-7F65ED9856E8}"/>
              </a:ext>
            </a:extLst>
          </p:cNvPr>
          <p:cNvPicPr>
            <a:picLocks noChangeAspect="1"/>
          </p:cNvPicPr>
          <p:nvPr/>
        </p:nvPicPr>
        <p:blipFill>
          <a:blip r:embed="rId2"/>
          <a:stretch>
            <a:fillRect/>
          </a:stretch>
        </p:blipFill>
        <p:spPr>
          <a:xfrm>
            <a:off x="392899" y="848743"/>
            <a:ext cx="11209488" cy="5552161"/>
          </a:xfrm>
          <a:prstGeom prst="rect">
            <a:avLst/>
          </a:prstGeom>
        </p:spPr>
      </p:pic>
    </p:spTree>
    <p:extLst>
      <p:ext uri="{BB962C8B-B14F-4D97-AF65-F5344CB8AC3E}">
        <p14:creationId xmlns:p14="http://schemas.microsoft.com/office/powerpoint/2010/main" val="5917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Irtaza</a:t>
            </a:r>
          </a:p>
          <a:p>
            <a:r>
              <a:rPr lang="en-US" dirty="0"/>
              <a:t>irtazasheikh402@gmail.com</a:t>
            </a:r>
          </a:p>
          <a:p>
            <a:endParaRPr lang="en-US" dirty="0"/>
          </a:p>
          <a:p>
            <a:endParaRPr lang="en-US" dirty="0"/>
          </a:p>
        </p:txBody>
      </p:sp>
      <p:sp>
        <p:nvSpPr>
          <p:cNvPr id="3" name="Picture Placeholder 2">
            <a:extLst>
              <a:ext uri="{FF2B5EF4-FFF2-40B4-BE49-F238E27FC236}">
                <a16:creationId xmlns:a16="http://schemas.microsoft.com/office/drawing/2014/main" id="{BED20586-79D8-3DD6-9322-565CF75C2C8E}"/>
              </a:ext>
            </a:extLst>
          </p:cNvPr>
          <p:cNvSpPr>
            <a:spLocks noGrp="1"/>
          </p:cNvSpPr>
          <p:nvPr>
            <p:ph type="pic" sz="quarter" idx="10"/>
          </p:nvPr>
        </p:nvSpPr>
        <p:spPr/>
      </p:sp>
      <p:pic>
        <p:nvPicPr>
          <p:cNvPr id="2050" name="Picture 2" descr="Analytics Bar Graph Icon Stock Illustration - Download Image Now - Icon  Symbol, Forecasting, Magnifying Glass - iStock">
            <a:extLst>
              <a:ext uri="{FF2B5EF4-FFF2-40B4-BE49-F238E27FC236}">
                <a16:creationId xmlns:a16="http://schemas.microsoft.com/office/drawing/2014/main" id="{2FF2EEBF-D7B8-40D7-ADBE-6FD8FD28B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482" y="812292"/>
            <a:ext cx="4636008" cy="490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Analysis base on customer</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Analysis base on Geo location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Analysis base on Dates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94282" y="2623279"/>
            <a:ext cx="6220918" cy="3192905"/>
          </a:xfrm>
        </p:spPr>
        <p:txBody>
          <a:bodyPr/>
          <a:lstStyle/>
          <a:p>
            <a:pPr algn="just"/>
            <a:r>
              <a:rPr lang="en-GB" sz="2000" dirty="0"/>
              <a:t>Here is a dataset from a brand that sells various clothing items. As a data analyst, my role was to </a:t>
            </a:r>
            <a:r>
              <a:rPr lang="en-GB" sz="2000" dirty="0" err="1"/>
              <a:t>analyze</a:t>
            </a:r>
            <a:r>
              <a:rPr lang="en-GB" sz="2000" dirty="0"/>
              <a:t> this data to extract valuable insights. I focused on examining the data based on geographic location, sales, customer </a:t>
            </a:r>
            <a:r>
              <a:rPr lang="en-GB" sz="2000" dirty="0" err="1"/>
              <a:t>behavior</a:t>
            </a:r>
            <a:r>
              <a:rPr lang="en-GB" sz="2000" dirty="0"/>
              <a:t>, and monthly sales trends. This analysis aims to help the brand optimize their production for specific months and locations to achieve maximum outcomes.</a:t>
            </a:r>
            <a:endParaRPr lang="en-US" sz="20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Tree>
    <p:extLst>
      <p:ext uri="{BB962C8B-B14F-4D97-AF65-F5344CB8AC3E}">
        <p14:creationId xmlns:p14="http://schemas.microsoft.com/office/powerpoint/2010/main" val="50383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46903" y="193823"/>
            <a:ext cx="5949098" cy="1515056"/>
          </a:xfrm>
        </p:spPr>
        <p:txBody>
          <a:bodyPr/>
          <a:lstStyle/>
          <a:p>
            <a:r>
              <a:rPr lang="en-US" sz="5400" b="1" dirty="0"/>
              <a:t>Analysis base on Customer</a:t>
            </a:r>
          </a:p>
        </p:txBody>
      </p:sp>
      <p:sp>
        <p:nvSpPr>
          <p:cNvPr id="6" name="Text Placeholder 5">
            <a:extLst>
              <a:ext uri="{FF2B5EF4-FFF2-40B4-BE49-F238E27FC236}">
                <a16:creationId xmlns:a16="http://schemas.microsoft.com/office/drawing/2014/main" id="{EA1631B3-4BB6-AFC9-E1D0-F0F491178916}"/>
              </a:ext>
            </a:extLst>
          </p:cNvPr>
          <p:cNvSpPr>
            <a:spLocks noGrp="1"/>
          </p:cNvSpPr>
          <p:nvPr>
            <p:ph type="body" idx="1"/>
          </p:nvPr>
        </p:nvSpPr>
        <p:spPr>
          <a:xfrm>
            <a:off x="247934" y="1742607"/>
            <a:ext cx="4668839" cy="4921570"/>
          </a:xfrm>
        </p:spPr>
        <p:txBody>
          <a:bodyPr/>
          <a:lstStyle/>
          <a:p>
            <a:r>
              <a:rPr lang="en-GB" b="1" dirty="0"/>
              <a:t>Base on Gender</a:t>
            </a:r>
          </a:p>
          <a:p>
            <a:pPr algn="just"/>
            <a:r>
              <a:rPr lang="en-GB" dirty="0"/>
              <a:t>I </a:t>
            </a:r>
            <a:r>
              <a:rPr lang="en-GB" dirty="0" err="1"/>
              <a:t>analyzed</a:t>
            </a:r>
            <a:r>
              <a:rPr lang="en-GB" dirty="0"/>
              <a:t> the gender distribution of our customers and found that there are 300 more male customers than female customers. However, this difference is relatively small, and many men also purchase products for women. Therefore, we do not need to make any business changes based on gender.</a:t>
            </a:r>
          </a:p>
          <a:p>
            <a:pPr algn="just"/>
            <a:r>
              <a:rPr lang="en-GB" b="1" dirty="0"/>
              <a:t>Base on Martial status</a:t>
            </a:r>
          </a:p>
          <a:p>
            <a:pPr algn="just"/>
            <a:r>
              <a:rPr lang="en-GB" dirty="0"/>
              <a:t>I also </a:t>
            </a:r>
            <a:r>
              <a:rPr lang="en-GB" dirty="0" err="1"/>
              <a:t>analyzed</a:t>
            </a:r>
            <a:r>
              <a:rPr lang="en-GB" dirty="0"/>
              <a:t> the data based on marital status and found a difference of 6,000 customers between married and single individuals. Married people show more interest in our products. Out of 600,400 customers, 33,273 are married. Therefore, we should focus on products targeted at married customers.</a:t>
            </a:r>
            <a:endParaRPr lang="en-PK" dirty="0"/>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835251" y="913351"/>
            <a:ext cx="7529259" cy="1709928"/>
          </a:xfrm>
        </p:spPr>
        <p:txBody>
          <a:bodyPr/>
          <a:lstStyle/>
          <a:p>
            <a:r>
              <a:rPr lang="en-US" sz="5400" dirty="0">
                <a:sym typeface="DM Sans Medium"/>
              </a:rPr>
              <a:t>Education analysis</a:t>
            </a:r>
            <a:br>
              <a:rPr lang="en-US" sz="5400" dirty="0">
                <a:sym typeface="DM Sans Medium"/>
              </a:rPr>
            </a:br>
            <a:endParaRPr lang="en-US" sz="54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71294" y="1768315"/>
            <a:ext cx="6220918" cy="3433272"/>
          </a:xfrm>
        </p:spPr>
        <p:txBody>
          <a:bodyPr/>
          <a:lstStyle/>
          <a:p>
            <a:pPr algn="just"/>
            <a:r>
              <a:rPr lang="en-GB" sz="2000" dirty="0"/>
              <a:t>During the analysis of customer education and profession, I found that out of 600,400 customers, 5,356 have a bachelor's degree, 5,064 have some college education, and over 3,000 are high school graduates. This means that more than 50% of our customers have an education level higher than high school. Additionally, 5,520 customers are professionals, 4,500 are skilled manual workers, and over 3,000 are in management. This indicates that we should focus more on products targeted at high school graduates and working professionals.</a:t>
            </a:r>
            <a:endParaRPr lang="en-US" sz="20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5</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99744" y="908554"/>
            <a:ext cx="5925312" cy="1709928"/>
          </a:xfrm>
        </p:spPr>
        <p:txBody>
          <a:bodyPr/>
          <a:lstStyle/>
          <a:p>
            <a:r>
              <a:rPr lang="en-US" dirty="0">
                <a:sym typeface="DM Sans Medium"/>
              </a:rPr>
              <a:t>Assets analysis</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99744" y="1832547"/>
            <a:ext cx="6220918" cy="3354050"/>
          </a:xfrm>
        </p:spPr>
        <p:txBody>
          <a:bodyPr/>
          <a:lstStyle/>
          <a:p>
            <a:pPr algn="just"/>
            <a:r>
              <a:rPr lang="en-GB" sz="2000" dirty="0"/>
              <a:t>During the analysis of assets, I found that customers who own at least one house show greater interest in our products, accounting for 67.64% of our customer base. Regarding car ownership, customers with 0, 1, or 2 cars are more interested in our products, making up 79% of the customer base. However, customers with more than 2 cars are less interested. Additionally, customers with 0 or 1 child account for 67% of our customer base. Therefore, we should also focus on customers with more children.</a:t>
            </a:r>
            <a:endParaRPr lang="en-US" sz="20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6</a:t>
            </a:fld>
            <a:endParaRPr lang="en-US" dirty="0"/>
          </a:p>
        </p:txBody>
      </p:sp>
    </p:spTree>
    <p:extLst>
      <p:ext uri="{BB962C8B-B14F-4D97-AF65-F5344CB8AC3E}">
        <p14:creationId xmlns:p14="http://schemas.microsoft.com/office/powerpoint/2010/main" val="150044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99743" y="908554"/>
            <a:ext cx="6630249" cy="1709928"/>
          </a:xfrm>
        </p:spPr>
        <p:txBody>
          <a:bodyPr/>
          <a:lstStyle/>
          <a:p>
            <a:r>
              <a:rPr lang="en-US" dirty="0">
                <a:sym typeface="DM Sans Medium"/>
              </a:rPr>
              <a:t>Income analysis</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99744" y="1832547"/>
            <a:ext cx="6220918" cy="3354050"/>
          </a:xfrm>
        </p:spPr>
        <p:txBody>
          <a:bodyPr/>
          <a:lstStyle/>
          <a:p>
            <a:pPr algn="just"/>
            <a:r>
              <a:rPr lang="en-GB" sz="2000" dirty="0"/>
              <a:t>During the income analysis, I realized that customers with a yearly income between $40,000 and $70,000 show a strong interest in our products and purchase frequently, generating more revenue than other income groups. Therefore, we should focus on attracting other income groups while strengthening our hold on this key segment.</a:t>
            </a:r>
            <a:endParaRPr lang="en-US" sz="20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7</a:t>
            </a:fld>
            <a:endParaRPr lang="en-US" dirty="0"/>
          </a:p>
        </p:txBody>
      </p:sp>
    </p:spTree>
    <p:extLst>
      <p:ext uri="{BB962C8B-B14F-4D97-AF65-F5344CB8AC3E}">
        <p14:creationId xmlns:p14="http://schemas.microsoft.com/office/powerpoint/2010/main" val="144613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Customer analysis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Content Placeholder 8">
            <a:extLst>
              <a:ext uri="{FF2B5EF4-FFF2-40B4-BE49-F238E27FC236}">
                <a16:creationId xmlns:a16="http://schemas.microsoft.com/office/drawing/2014/main" id="{0D720E7B-D7E4-489C-BD0E-0FA3B9586252}"/>
              </a:ext>
            </a:extLst>
          </p:cNvPr>
          <p:cNvPicPr>
            <a:picLocks noGrp="1" noChangeAspect="1"/>
          </p:cNvPicPr>
          <p:nvPr>
            <p:ph idx="1"/>
          </p:nvPr>
        </p:nvPicPr>
        <p:blipFill>
          <a:blip r:embed="rId2"/>
          <a:stretch>
            <a:fillRect/>
          </a:stretch>
        </p:blipFill>
        <p:spPr>
          <a:xfrm>
            <a:off x="791101" y="1520723"/>
            <a:ext cx="10478124" cy="4825213"/>
          </a:xfrm>
        </p:spPr>
      </p:pic>
    </p:spTree>
    <p:extLst>
      <p:ext uri="{BB962C8B-B14F-4D97-AF65-F5344CB8AC3E}">
        <p14:creationId xmlns:p14="http://schemas.microsoft.com/office/powerpoint/2010/main" val="283108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458788" y="402679"/>
            <a:ext cx="11052048" cy="1014984"/>
          </a:xfrm>
        </p:spPr>
        <p:txBody>
          <a:bodyPr/>
          <a:lstStyle/>
          <a:p>
            <a:r>
              <a:rPr lang="en-US" dirty="0"/>
              <a:t>Sales from different countries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361548" y="1971446"/>
            <a:ext cx="2869028" cy="2528887"/>
          </a:xfrm>
        </p:spPr>
        <p:txBody>
          <a:bodyPr/>
          <a:lstStyle/>
          <a:p>
            <a:r>
              <a:rPr lang="en-US" b="1" dirty="0"/>
              <a:t>North America</a:t>
            </a:r>
          </a:p>
          <a:p>
            <a:pPr lvl="1"/>
            <a:r>
              <a:rPr lang="en-US" altLang="zh-CN" sz="2400" dirty="0"/>
              <a:t>9,386,789$</a:t>
            </a:r>
          </a:p>
          <a:p>
            <a:pPr lvl="1"/>
            <a:r>
              <a:rPr lang="en-US" altLang="zh-CN" sz="2400" dirty="0"/>
              <a:t>Tax: 751,183$</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b="1" dirty="0"/>
              <a:t>Australia</a:t>
            </a:r>
          </a:p>
          <a:p>
            <a:pPr lvl="1"/>
            <a:r>
              <a:rPr lang="en-US" altLang="zh-CN" sz="2000" dirty="0"/>
              <a:t>9,061,000$</a:t>
            </a:r>
          </a:p>
          <a:p>
            <a:pPr lvl="1"/>
            <a:r>
              <a:rPr lang="en-US" altLang="zh-CN" sz="2000" dirty="0"/>
              <a:t>Tax: 724,880$</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a:xfrm>
            <a:off x="8769246" y="1836534"/>
            <a:ext cx="3267856" cy="2528887"/>
          </a:xfrm>
        </p:spPr>
        <p:txBody>
          <a:bodyPr/>
          <a:lstStyle/>
          <a:p>
            <a:r>
              <a:rPr lang="en-US" b="1" dirty="0"/>
              <a:t>United kingdom</a:t>
            </a:r>
          </a:p>
          <a:p>
            <a:pPr lvl="1"/>
            <a:r>
              <a:rPr lang="en-US" altLang="zh-CN" sz="2000" dirty="0"/>
              <a:t>3,391,721$</a:t>
            </a:r>
          </a:p>
          <a:p>
            <a:pPr lvl="1"/>
            <a:r>
              <a:rPr lang="en-US" altLang="zh-CN" sz="2000" dirty="0"/>
              <a:t>Tax: 271,336$</a:t>
            </a: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b="1" dirty="0"/>
              <a:t>Germany</a:t>
            </a:r>
          </a:p>
          <a:p>
            <a:r>
              <a:rPr lang="en-US" altLang="zh-CN" dirty="0"/>
              <a:t>2,893,312$</a:t>
            </a:r>
          </a:p>
          <a:p>
            <a:r>
              <a:rPr lang="en-US" altLang="zh-CN" dirty="0"/>
              <a:t>Tax:231,544$</a:t>
            </a:r>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a:xfrm>
            <a:off x="7067985" y="3895405"/>
            <a:ext cx="2528887" cy="2528887"/>
          </a:xfrm>
        </p:spPr>
        <p:txBody>
          <a:bodyPr/>
          <a:lstStyle/>
          <a:p>
            <a:r>
              <a:rPr lang="en-US" b="1" dirty="0"/>
              <a:t>France, Canada </a:t>
            </a:r>
          </a:p>
          <a:p>
            <a:pPr lvl="1"/>
            <a:r>
              <a:rPr lang="en-US" altLang="zh-CN" dirty="0"/>
              <a:t>2,644,017$  and</a:t>
            </a:r>
          </a:p>
          <a:p>
            <a:pPr lvl="1"/>
            <a:r>
              <a:rPr lang="en-US" altLang="zh-CN" dirty="0"/>
              <a:t>1,877,844$</a:t>
            </a:r>
          </a:p>
          <a:p>
            <a:pPr lvl="1"/>
            <a:endParaRPr lang="en-US" altLang="zh-CN" dirty="0"/>
          </a:p>
          <a:p>
            <a:endParaRPr lang="en-US" dirty="0"/>
          </a:p>
        </p:txBody>
      </p:sp>
    </p:spTree>
    <p:extLst>
      <p:ext uri="{BB962C8B-B14F-4D97-AF65-F5344CB8AC3E}">
        <p14:creationId xmlns:p14="http://schemas.microsoft.com/office/powerpoint/2010/main" val="55935445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{2338F7B9-8B0A-4020-AEF9-00ADEDAB9902}tf11429527_win32</Template>
  <TotalTime>47</TotalTime>
  <Words>826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DM Sans Medium</vt:lpstr>
      <vt:lpstr>Karla</vt:lpstr>
      <vt:lpstr>Univers Condensed Light</vt:lpstr>
      <vt:lpstr>Office Theme</vt:lpstr>
      <vt:lpstr>IRTAZA</vt:lpstr>
      <vt:lpstr>Agenda</vt:lpstr>
      <vt:lpstr>Introduction </vt:lpstr>
      <vt:lpstr>Analysis base on Customer</vt:lpstr>
      <vt:lpstr>Education analysis </vt:lpstr>
      <vt:lpstr>Assets analysis </vt:lpstr>
      <vt:lpstr>Income analysis </vt:lpstr>
      <vt:lpstr>Customer analysis</vt:lpstr>
      <vt:lpstr>Sales from different countries</vt:lpstr>
      <vt:lpstr>Areas of focus</vt:lpstr>
      <vt:lpstr>Geo location chart​</vt:lpstr>
      <vt:lpstr>Dates Analysis </vt:lpstr>
      <vt:lpstr>Date Analysis chart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Irtaza Sheikh</dc:creator>
  <cp:lastModifiedBy>Irtaza Sheikh</cp:lastModifiedBy>
  <cp:revision>1</cp:revision>
  <dcterms:created xsi:type="dcterms:W3CDTF">2024-07-31T19:20:50Z</dcterms:created>
  <dcterms:modified xsi:type="dcterms:W3CDTF">2024-07-31T20:08:11Z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