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4" r:id="rId7"/>
    <p:sldId id="262" r:id="rId8"/>
    <p:sldId id="263" r:id="rId9"/>
    <p:sldId id="265" r:id="rId10"/>
    <p:sldId id="269" r:id="rId11"/>
    <p:sldId id="266" r:id="rId12"/>
    <p:sldId id="270" r:id="rId13"/>
    <p:sldId id="267"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rumj\OneDrive\Desktop\DS\Portfolio%20Project\SQL%20Portfolio%201\Customer%20Allocation%20By%20Reg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rumj\OneDrive\Desktop\DS\Portfolio%20Project\SQL%20Portfolio%201\Number%20of%20Nodes%20Per%20Reg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rumj\OneDrive\Desktop\DS\Portfolio%20Project\SQL%20Portfolio%201\Option%20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rumj\OneDrive\Desktop\DS\Portfolio%20Project\SQL%20Portfolio%201\Option%202.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'Customer Allocation By Region'!$C$1</c:f>
              <c:strCache>
                <c:ptCount val="1"/>
                <c:pt idx="0">
                  <c:v>Total_Customers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8B34-4532-8F5C-7854628D75D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8B34-4532-8F5C-7854628D75D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8B34-4532-8F5C-7854628D75D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8B34-4532-8F5C-7854628D75D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8B34-4532-8F5C-7854628D75D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'Customer Allocation By Region'!$B$2:$B$6</c:f>
              <c:strCache>
                <c:ptCount val="5"/>
                <c:pt idx="0">
                  <c:v>Australia</c:v>
                </c:pt>
                <c:pt idx="1">
                  <c:v>America</c:v>
                </c:pt>
                <c:pt idx="2">
                  <c:v>Africa</c:v>
                </c:pt>
                <c:pt idx="3">
                  <c:v>Asia</c:v>
                </c:pt>
                <c:pt idx="4">
                  <c:v>Europe</c:v>
                </c:pt>
              </c:strCache>
            </c:strRef>
          </c:cat>
          <c:val>
            <c:numRef>
              <c:f>'Customer Allocation By Region'!$C$2:$C$6</c:f>
              <c:numCache>
                <c:formatCode>General</c:formatCode>
                <c:ptCount val="5"/>
                <c:pt idx="0">
                  <c:v>770</c:v>
                </c:pt>
                <c:pt idx="1">
                  <c:v>735</c:v>
                </c:pt>
                <c:pt idx="2">
                  <c:v>714</c:v>
                </c:pt>
                <c:pt idx="3">
                  <c:v>665</c:v>
                </c:pt>
                <c:pt idx="4">
                  <c:v>616</c:v>
                </c:pt>
              </c:numCache>
            </c:numRef>
          </c:val>
          <c:extLst>
            <c:ext xmlns:c16="http://schemas.microsoft.com/office/drawing/2014/chart" uri="{C3380CC4-5D6E-409C-BE32-E72D297353CC}">
              <c16:uniqueId val="{0000000A-8B34-4532-8F5C-7854628D75DC}"/>
            </c:ext>
          </c:extLst>
        </c:ser>
        <c:dLbls>
          <c:dLblPos val="inEnd"/>
          <c:showLegendKey val="0"/>
          <c:showVal val="0"/>
          <c:showCatName val="1"/>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'Number of Nodes Per Region'!$C$1</c:f>
              <c:strCache>
                <c:ptCount val="1"/>
                <c:pt idx="0">
                  <c:v>Total_Nodes</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strRef>
              <c:f>'Number of Nodes Per Region'!$B$2:$B$6</c:f>
              <c:strCache>
                <c:ptCount val="5"/>
                <c:pt idx="0">
                  <c:v>Australia</c:v>
                </c:pt>
                <c:pt idx="1">
                  <c:v>America</c:v>
                </c:pt>
                <c:pt idx="2">
                  <c:v>Africa</c:v>
                </c:pt>
                <c:pt idx="3">
                  <c:v>Asia</c:v>
                </c:pt>
                <c:pt idx="4">
                  <c:v>Europe</c:v>
                </c:pt>
              </c:strCache>
            </c:strRef>
          </c:xVal>
          <c:yVal>
            <c:numRef>
              <c:f>'Number of Nodes Per Region'!$C$2:$C$6</c:f>
              <c:numCache>
                <c:formatCode>General</c:formatCode>
                <c:ptCount val="5"/>
                <c:pt idx="0">
                  <c:v>770</c:v>
                </c:pt>
                <c:pt idx="1">
                  <c:v>735</c:v>
                </c:pt>
                <c:pt idx="2">
                  <c:v>714</c:v>
                </c:pt>
                <c:pt idx="3">
                  <c:v>665</c:v>
                </c:pt>
                <c:pt idx="4">
                  <c:v>616</c:v>
                </c:pt>
              </c:numCache>
            </c:numRef>
          </c:yVal>
          <c:smooth val="0"/>
          <c:extLst>
            <c:ext xmlns:c16="http://schemas.microsoft.com/office/drawing/2014/chart" uri="{C3380CC4-5D6E-409C-BE32-E72D297353CC}">
              <c16:uniqueId val="{00000000-EAC7-4BCB-BD84-AF5A1BE56F59}"/>
            </c:ext>
          </c:extLst>
        </c:ser>
        <c:dLbls>
          <c:dLblPos val="ctr"/>
          <c:showLegendKey val="0"/>
          <c:showVal val="1"/>
          <c:showCatName val="0"/>
          <c:showSerName val="0"/>
          <c:showPercent val="0"/>
          <c:showBubbleSize val="0"/>
        </c:dLbls>
        <c:axId val="1568507408"/>
        <c:axId val="1568509072"/>
      </c:scatterChart>
      <c:valAx>
        <c:axId val="1568507408"/>
        <c:scaling>
          <c:orientation val="minMax"/>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68509072"/>
        <c:crosses val="autoZero"/>
        <c:crossBetween val="midCat"/>
      </c:valAx>
      <c:valAx>
        <c:axId val="1568509072"/>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6850740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'Option 1'!$A$1</c:f>
              <c:strCache>
                <c:ptCount val="1"/>
                <c:pt idx="0">
                  <c:v>Month</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val>
            <c:numRef>
              <c:f>'Option 1'!$A$2:$A$5</c:f>
              <c:numCache>
                <c:formatCode>General</c:formatCode>
                <c:ptCount val="4"/>
                <c:pt idx="0">
                  <c:v>1</c:v>
                </c:pt>
                <c:pt idx="1">
                  <c:v>4</c:v>
                </c:pt>
                <c:pt idx="2">
                  <c:v>2</c:v>
                </c:pt>
                <c:pt idx="3">
                  <c:v>3</c:v>
                </c:pt>
              </c:numCache>
            </c:numRef>
          </c:val>
          <c:extLst>
            <c:ext xmlns:c16="http://schemas.microsoft.com/office/drawing/2014/chart" uri="{C3380CC4-5D6E-409C-BE32-E72D297353CC}">
              <c16:uniqueId val="{00000000-9B9C-4C03-89C7-DE9E3534BE7C}"/>
            </c:ext>
          </c:extLst>
        </c:ser>
        <c:ser>
          <c:idx val="1"/>
          <c:order val="1"/>
          <c:tx>
            <c:strRef>
              <c:f>'Option 1'!$B$1</c:f>
              <c:strCache>
                <c:ptCount val="1"/>
                <c:pt idx="0">
                  <c:v>TotalPreRunningBalance</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val>
            <c:numRef>
              <c:f>'Option 1'!$B$2:$B$5</c:f>
              <c:numCache>
                <c:formatCode>General</c:formatCode>
                <c:ptCount val="4"/>
                <c:pt idx="0">
                  <c:v>0</c:v>
                </c:pt>
                <c:pt idx="1">
                  <c:v>153147</c:v>
                </c:pt>
                <c:pt idx="2">
                  <c:v>212579</c:v>
                </c:pt>
                <c:pt idx="3">
                  <c:v>240602</c:v>
                </c:pt>
              </c:numCache>
            </c:numRef>
          </c:val>
          <c:extLst>
            <c:ext xmlns:c16="http://schemas.microsoft.com/office/drawing/2014/chart" uri="{C3380CC4-5D6E-409C-BE32-E72D297353CC}">
              <c16:uniqueId val="{00000001-9B9C-4C03-89C7-DE9E3534BE7C}"/>
            </c:ext>
          </c:extLst>
        </c:ser>
        <c:dLbls>
          <c:showLegendKey val="0"/>
          <c:showVal val="1"/>
          <c:showCatName val="0"/>
          <c:showSerName val="0"/>
          <c:showPercent val="0"/>
          <c:showBubbleSize val="0"/>
        </c:dLbls>
        <c:gapWidth val="84"/>
        <c:gapDepth val="53"/>
        <c:shape val="box"/>
        <c:axId val="510489664"/>
        <c:axId val="510490496"/>
        <c:axId val="0"/>
      </c:bar3DChart>
      <c:catAx>
        <c:axId val="51048966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10490496"/>
        <c:crosses val="autoZero"/>
        <c:auto val="1"/>
        <c:lblAlgn val="ctr"/>
        <c:lblOffset val="100"/>
        <c:noMultiLvlLbl val="0"/>
      </c:catAx>
      <c:valAx>
        <c:axId val="510490496"/>
        <c:scaling>
          <c:orientation val="minMax"/>
        </c:scaling>
        <c:delete val="1"/>
        <c:axPos val="l"/>
        <c:numFmt formatCode="General" sourceLinked="1"/>
        <c:majorTickMark val="out"/>
        <c:minorTickMark val="none"/>
        <c:tickLblPos val="nextTo"/>
        <c:crossAx val="51048966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'Option 2'!$A$1</c:f>
              <c:strCache>
                <c:ptCount val="1"/>
                <c:pt idx="0">
                  <c:v>TransactionMonth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'Option 2'!$A$2:$A$5</c:f>
              <c:numCache>
                <c:formatCode>General</c:formatCode>
                <c:ptCount val="4"/>
                <c:pt idx="0">
                  <c:v>1</c:v>
                </c:pt>
                <c:pt idx="1">
                  <c:v>4</c:v>
                </c:pt>
                <c:pt idx="2">
                  <c:v>3</c:v>
                </c:pt>
                <c:pt idx="3">
                  <c:v>2</c:v>
                </c:pt>
              </c:numCache>
            </c:numRef>
          </c:val>
          <c:extLst>
            <c:ext xmlns:c16="http://schemas.microsoft.com/office/drawing/2014/chart" uri="{C3380CC4-5D6E-409C-BE32-E72D297353CC}">
              <c16:uniqueId val="{00000000-8D0B-48E6-AA97-77015D2783C0}"/>
            </c:ext>
          </c:extLst>
        </c:ser>
        <c:ser>
          <c:idx val="1"/>
          <c:order val="1"/>
          <c:tx>
            <c:strRef>
              <c:f>'Option 2'!$B$1</c:f>
              <c:strCache>
                <c:ptCount val="1"/>
                <c:pt idx="0">
                  <c:v>Data_Needed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'Option 2'!$B$2:$B$5</c:f>
              <c:numCache>
                <c:formatCode>General</c:formatCode>
                <c:ptCount val="4"/>
                <c:pt idx="0">
                  <c:v>252.18199999999999</c:v>
                </c:pt>
                <c:pt idx="1">
                  <c:v>0</c:v>
                </c:pt>
                <c:pt idx="2">
                  <c:v>0</c:v>
                </c:pt>
                <c:pt idx="3">
                  <c:v>0</c:v>
                </c:pt>
              </c:numCache>
            </c:numRef>
          </c:val>
          <c:extLst>
            <c:ext xmlns:c16="http://schemas.microsoft.com/office/drawing/2014/chart" uri="{C3380CC4-5D6E-409C-BE32-E72D297353CC}">
              <c16:uniqueId val="{00000001-8D0B-48E6-AA97-77015D2783C0}"/>
            </c:ext>
          </c:extLst>
        </c:ser>
        <c:dLbls>
          <c:showLegendKey val="0"/>
          <c:showVal val="0"/>
          <c:showCatName val="0"/>
          <c:showSerName val="0"/>
          <c:showPercent val="0"/>
          <c:showBubbleSize val="0"/>
        </c:dLbls>
        <c:gapWidth val="150"/>
        <c:shape val="box"/>
        <c:axId val="511885696"/>
        <c:axId val="511883200"/>
        <c:axId val="0"/>
      </c:bar3DChart>
      <c:catAx>
        <c:axId val="51188569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1883200"/>
        <c:crosses val="autoZero"/>
        <c:auto val="1"/>
        <c:lblAlgn val="ctr"/>
        <c:lblOffset val="100"/>
        <c:noMultiLvlLbl val="0"/>
      </c:catAx>
      <c:valAx>
        <c:axId val="51188320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1885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311" y="1600200"/>
            <a:ext cx="8670970" cy="2854234"/>
          </a:xfrm>
        </p:spPr>
        <p:txBody>
          <a:bodyPr>
            <a:normAutofit/>
          </a:bodyPr>
          <a:lstStyle/>
          <a:p>
            <a:pPr>
              <a:lnSpc>
                <a:spcPts val="10200"/>
              </a:lnSpc>
            </a:pPr>
            <a:r>
              <a:rPr lang="en-US" dirty="0">
                <a:solidFill>
                  <a:srgbClr val="292929"/>
                </a:solidFill>
                <a:latin typeface="DM Sans Bold"/>
              </a:rPr>
              <a:t>Transaction Analysis and Data Allocation</a:t>
            </a:r>
            <a:endParaRPr lang="en-US" dirty="0">
              <a:solidFill>
                <a:srgbClr val="292929"/>
              </a:solidFill>
              <a:latin typeface="DM Sans Bold"/>
            </a:endParaRPr>
          </a:p>
        </p:txBody>
      </p:sp>
      <p:sp>
        <p:nvSpPr>
          <p:cNvPr id="3" name="Subtitle 2"/>
          <p:cNvSpPr>
            <a:spLocks noGrp="1"/>
          </p:cNvSpPr>
          <p:nvPr>
            <p:ph type="subTitle" idx="1"/>
          </p:nvPr>
        </p:nvSpPr>
        <p:spPr>
          <a:xfrm>
            <a:off x="1570310" y="5747657"/>
            <a:ext cx="3876901" cy="887525"/>
          </a:xfrm>
        </p:spPr>
        <p:txBody>
          <a:bodyPr>
            <a:normAutofit/>
          </a:bodyPr>
          <a:lstStyle/>
          <a:p>
            <a:r>
              <a:rPr lang="en-GB" dirty="0" smtClean="0"/>
              <a:t>Presented By:</a:t>
            </a:r>
          </a:p>
          <a:p>
            <a:r>
              <a:rPr lang="en-GB" dirty="0" smtClean="0"/>
              <a:t>Irum </a:t>
            </a:r>
            <a:r>
              <a:rPr lang="en-GB" dirty="0" err="1" smtClean="0"/>
              <a:t>Mumtaz</a:t>
            </a:r>
            <a:endParaRPr lang="en-GB" dirty="0"/>
          </a:p>
        </p:txBody>
      </p:sp>
    </p:spTree>
    <p:extLst>
      <p:ext uri="{BB962C8B-B14F-4D97-AF65-F5344CB8AC3E}">
        <p14:creationId xmlns:p14="http://schemas.microsoft.com/office/powerpoint/2010/main" val="2262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Insight</a:t>
            </a:r>
            <a:endParaRPr lang="en-GB" dirty="0"/>
          </a:p>
        </p:txBody>
      </p:sp>
      <p:sp>
        <p:nvSpPr>
          <p:cNvPr id="3" name="Content Placeholder 2"/>
          <p:cNvSpPr>
            <a:spLocks noGrp="1"/>
          </p:cNvSpPr>
          <p:nvPr>
            <p:ph idx="1"/>
          </p:nvPr>
        </p:nvSpPr>
        <p:spPr/>
        <p:txBody>
          <a:bodyPr/>
          <a:lstStyle/>
          <a:p>
            <a:r>
              <a:rPr lang="en-GB" dirty="0"/>
              <a:t/>
            </a:r>
            <a:br>
              <a:rPr lang="en-GB" dirty="0"/>
            </a:br>
            <a:r>
              <a:rPr lang="en-GB" dirty="0"/>
              <a:t>Monthly data allocation varies, with March requiring the most, followed by February and April, while January needs the least. This reflects customer transaction activities, especially end-of-month balances. Higher balances in March and February result in increased data needs compared to April and January. This insight aids in predicting customer </a:t>
            </a:r>
            <a:r>
              <a:rPr lang="en-GB" dirty="0" smtClean="0"/>
              <a:t>behaviour</a:t>
            </a:r>
            <a:r>
              <a:rPr lang="en-GB" dirty="0"/>
              <a:t>, optimizing strategies, and managing costs effectively.</a:t>
            </a:r>
            <a:endParaRPr lang="en-GB" dirty="0"/>
          </a:p>
        </p:txBody>
      </p:sp>
    </p:spTree>
    <p:extLst>
      <p:ext uri="{BB962C8B-B14F-4D97-AF65-F5344CB8AC3E}">
        <p14:creationId xmlns:p14="http://schemas.microsoft.com/office/powerpoint/2010/main" val="64929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Option 2: data is allocated on the average amount of money kept in the account in the previous 30 days </a:t>
            </a:r>
          </a:p>
        </p:txBody>
      </p:sp>
      <p:graphicFrame>
        <p:nvGraphicFramePr>
          <p:cNvPr id="5" name="Chart 4"/>
          <p:cNvGraphicFramePr>
            <a:graphicFrameLocks/>
          </p:cNvGraphicFramePr>
          <p:nvPr>
            <p:extLst>
              <p:ext uri="{D42A27DB-BD31-4B8C-83A1-F6EECF244321}">
                <p14:modId xmlns:p14="http://schemas.microsoft.com/office/powerpoint/2010/main" val="136809686"/>
              </p:ext>
            </p:extLst>
          </p:nvPr>
        </p:nvGraphicFramePr>
        <p:xfrm>
          <a:off x="2690949" y="1905000"/>
          <a:ext cx="8229600" cy="4339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014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Insight</a:t>
            </a:r>
            <a:endParaRPr lang="en-GB" dirty="0"/>
          </a:p>
        </p:txBody>
      </p:sp>
      <p:sp>
        <p:nvSpPr>
          <p:cNvPr id="3" name="Content Placeholder 2"/>
          <p:cNvSpPr>
            <a:spLocks noGrp="1"/>
          </p:cNvSpPr>
          <p:nvPr>
            <p:ph idx="1"/>
          </p:nvPr>
        </p:nvSpPr>
        <p:spPr/>
        <p:txBody>
          <a:bodyPr/>
          <a:lstStyle/>
          <a:p>
            <a:r>
              <a:rPr lang="en-GB" dirty="0"/>
              <a:t/>
            </a:r>
            <a:br>
              <a:rPr lang="en-GB" dirty="0"/>
            </a:br>
            <a:r>
              <a:rPr lang="en-GB" dirty="0"/>
              <a:t>The average running customer balance is negative for all months except January, suggesting that customers tend to withdraw more money than they deposit during these periods. These negative balances could affect the bank's financial health. To gain insights and identify trends or anomalies, it's recommended to collect more data for January and </a:t>
            </a:r>
            <a:r>
              <a:rPr lang="en-GB" dirty="0" err="1"/>
              <a:t>analyze</a:t>
            </a:r>
            <a:r>
              <a:rPr lang="en-GB" dirty="0"/>
              <a:t> customer behavior during that time. This approach can help the bank make informed decisions and mitigate any potential risks.</a:t>
            </a:r>
            <a:endParaRPr lang="en-GB" dirty="0"/>
          </a:p>
        </p:txBody>
      </p:sp>
    </p:spTree>
    <p:extLst>
      <p:ext uri="{BB962C8B-B14F-4D97-AF65-F5344CB8AC3E}">
        <p14:creationId xmlns:p14="http://schemas.microsoft.com/office/powerpoint/2010/main" val="301723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Option 3: data is updated real-time </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832108251"/>
              </p:ext>
            </p:extLst>
          </p:nvPr>
        </p:nvGraphicFramePr>
        <p:xfrm>
          <a:off x="2442754" y="2181495"/>
          <a:ext cx="8412480" cy="3971110"/>
        </p:xfrm>
        <a:graphic>
          <a:graphicData uri="http://schemas.openxmlformats.org/drawingml/2006/table">
            <a:tbl>
              <a:tblPr/>
              <a:tblGrid>
                <a:gridCol w="4437825">
                  <a:extLst>
                    <a:ext uri="{9D8B030D-6E8A-4147-A177-3AD203B41FA5}">
                      <a16:colId xmlns:a16="http://schemas.microsoft.com/office/drawing/2014/main" val="4127446269"/>
                    </a:ext>
                  </a:extLst>
                </a:gridCol>
                <a:gridCol w="3974655">
                  <a:extLst>
                    <a:ext uri="{9D8B030D-6E8A-4147-A177-3AD203B41FA5}">
                      <a16:colId xmlns:a16="http://schemas.microsoft.com/office/drawing/2014/main" val="349707344"/>
                    </a:ext>
                  </a:extLst>
                </a:gridCol>
              </a:tblGrid>
              <a:tr h="794222">
                <a:tc>
                  <a:txBody>
                    <a:bodyPr/>
                    <a:lstStyle/>
                    <a:p>
                      <a:pPr algn="l" fontAlgn="b"/>
                      <a:r>
                        <a:rPr lang="en-GB" sz="1100" b="0" i="0" u="none" strike="noStrike">
                          <a:solidFill>
                            <a:srgbClr val="000000"/>
                          </a:solidFill>
                          <a:effectLst/>
                          <a:latin typeface="Calibri" panose="020F0502020204030204" pitchFamily="34" charset="0"/>
                        </a:rPr>
                        <a:t>TransactionMonth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RunningBalance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075434"/>
                  </a:ext>
                </a:extLst>
              </a:tr>
              <a:tr h="794222">
                <a:tc>
                  <a:txBody>
                    <a:bodyPr/>
                    <a:lstStyle/>
                    <a:p>
                      <a:pPr algn="l" fontAlgn="b"/>
                      <a:r>
                        <a:rPr lang="en-GB"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126091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558146"/>
                  </a:ext>
                </a:extLst>
              </a:tr>
              <a:tr h="794222">
                <a:tc>
                  <a:txBody>
                    <a:bodyPr/>
                    <a:lstStyle/>
                    <a:p>
                      <a:pPr algn="l" fontAlgn="b"/>
                      <a:r>
                        <a:rPr lang="en-GB"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-34350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034823"/>
                  </a:ext>
                </a:extLst>
              </a:tr>
              <a:tr h="794222">
                <a:tc>
                  <a:txBody>
                    <a:bodyPr/>
                    <a:lstStyle/>
                    <a:p>
                      <a:pPr algn="l" fontAlgn="b"/>
                      <a:r>
                        <a:rPr lang="en-GB"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-194916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236147"/>
                  </a:ext>
                </a:extLst>
              </a:tr>
              <a:tr h="794222">
                <a:tc>
                  <a:txBody>
                    <a:bodyPr/>
                    <a:lstStyle/>
                    <a:p>
                      <a:pPr algn="l" fontAlgn="b"/>
                      <a:r>
                        <a:rPr lang="en-GB"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-180855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789189"/>
                  </a:ext>
                </a:extLst>
              </a:tr>
            </a:tbl>
          </a:graphicData>
        </a:graphic>
      </p:graphicFrame>
    </p:spTree>
    <p:extLst>
      <p:ext uri="{BB962C8B-B14F-4D97-AF65-F5344CB8AC3E}">
        <p14:creationId xmlns:p14="http://schemas.microsoft.com/office/powerpoint/2010/main" val="339073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Insight</a:t>
            </a:r>
            <a:endParaRPr lang="en-GB" dirty="0"/>
          </a:p>
        </p:txBody>
      </p:sp>
      <p:sp>
        <p:nvSpPr>
          <p:cNvPr id="3" name="Content Placeholder 2"/>
          <p:cNvSpPr>
            <a:spLocks noGrp="1"/>
          </p:cNvSpPr>
          <p:nvPr>
            <p:ph idx="1"/>
          </p:nvPr>
        </p:nvSpPr>
        <p:spPr/>
        <p:txBody>
          <a:bodyPr/>
          <a:lstStyle/>
          <a:p>
            <a:r>
              <a:rPr lang="en-GB" dirty="0"/>
              <a:t/>
            </a:r>
            <a:br>
              <a:rPr lang="en-GB" dirty="0"/>
            </a:br>
            <a:r>
              <a:rPr lang="en-GB" dirty="0"/>
              <a:t>March exhibits a significantly higher data requirement compared to other months, suggesting increased transaction activity during this period. Conversely, January shows a positive data requirement, implying that some customers may start the year with higher balances.</a:t>
            </a:r>
            <a:endParaRPr lang="en-GB" dirty="0"/>
          </a:p>
        </p:txBody>
      </p:sp>
    </p:spTree>
    <p:extLst>
      <p:ext uri="{BB962C8B-B14F-4D97-AF65-F5344CB8AC3E}">
        <p14:creationId xmlns:p14="http://schemas.microsoft.com/office/powerpoint/2010/main" val="242628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58418"/>
            <a:ext cx="8915399" cy="656315"/>
          </a:xfrm>
        </p:spPr>
        <p:txBody>
          <a:bodyPr>
            <a:normAutofit fontScale="90000"/>
          </a:bodyPr>
          <a:lstStyle/>
          <a:p>
            <a:pPr algn="ctr"/>
            <a:r>
              <a:rPr lang="en-GB" dirty="0" smtClean="0"/>
              <a:t>Conclusion</a:t>
            </a:r>
            <a:endParaRPr lang="en-GB" dirty="0"/>
          </a:p>
        </p:txBody>
      </p:sp>
      <p:sp>
        <p:nvSpPr>
          <p:cNvPr id="3" name="Text Placeholder 2"/>
          <p:cNvSpPr>
            <a:spLocks noGrp="1"/>
          </p:cNvSpPr>
          <p:nvPr>
            <p:ph type="body" idx="1"/>
          </p:nvPr>
        </p:nvSpPr>
        <p:spPr>
          <a:xfrm>
            <a:off x="2589212" y="2082018"/>
            <a:ext cx="8915399" cy="4775981"/>
          </a:xfrm>
        </p:spPr>
        <p:txBody>
          <a:bodyPr>
            <a:normAutofit fontScale="85000" lnSpcReduction="20000"/>
          </a:bodyPr>
          <a:lstStyle/>
          <a:p>
            <a:r>
              <a:rPr lang="en-GB" dirty="0"/>
              <a:t>Data Bank prioritizes advanced security systems for safe and swift transactions, aiming to increase its customer base through tested hypotheses. To achieve this, the bank considers:</a:t>
            </a:r>
          </a:p>
          <a:p>
            <a:r>
              <a:rPr lang="en-GB" b="1" dirty="0"/>
              <a:t>User Experience Enhancement:</a:t>
            </a:r>
            <a:r>
              <a:rPr lang="en-GB" dirty="0"/>
              <a:t> Focus on user-friendly interfaces and streamlined transaction processes based on customer feedback.</a:t>
            </a:r>
          </a:p>
          <a:p>
            <a:r>
              <a:rPr lang="en-GB" b="1" dirty="0"/>
              <a:t>Personalized Services:</a:t>
            </a:r>
            <a:r>
              <a:rPr lang="en-GB" dirty="0"/>
              <a:t> Implement tailored recommendations and services informed by customer data analysis to enhance satisfaction and loyalty.</a:t>
            </a:r>
          </a:p>
          <a:p>
            <a:r>
              <a:rPr lang="en-GB" b="1" dirty="0"/>
              <a:t>Targeted Marketing:</a:t>
            </a:r>
            <a:r>
              <a:rPr lang="en-GB" dirty="0"/>
              <a:t> Utilize data analytics for targeted marketing campaigns, reaching specific demographics and communicating the benefits of advanced security features.</a:t>
            </a:r>
          </a:p>
          <a:p>
            <a:r>
              <a:rPr lang="en-GB" b="1" dirty="0"/>
              <a:t>Partnerships and Collaborations:</a:t>
            </a:r>
            <a:r>
              <a:rPr lang="en-GB" dirty="0"/>
              <a:t> Explore collaborations with other businesses or financial institutions to expand reach and provide additional value to customers.</a:t>
            </a:r>
          </a:p>
          <a:p>
            <a:r>
              <a:rPr lang="en-GB" b="1" dirty="0"/>
              <a:t>Educational Initiatives:</a:t>
            </a:r>
            <a:r>
              <a:rPr lang="en-GB" dirty="0"/>
              <a:t> Offer resources and workshops on financial literacy and security awareness to build trust and position Data Bank as a trusted financial advisor.</a:t>
            </a:r>
          </a:p>
          <a:p>
            <a:r>
              <a:rPr lang="en-GB" dirty="0"/>
              <a:t>Conducting thorough data analysis is crucial to understanding customer behavior, needs, and expectations, guiding the bank in choosing the most effective data allocation options.</a:t>
            </a:r>
          </a:p>
        </p:txBody>
      </p:sp>
    </p:spTree>
    <p:extLst>
      <p:ext uri="{BB962C8B-B14F-4D97-AF65-F5344CB8AC3E}">
        <p14:creationId xmlns:p14="http://schemas.microsoft.com/office/powerpoint/2010/main" val="197226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Of Content</a:t>
            </a:r>
            <a:endParaRPr lang="en-GB" dirty="0"/>
          </a:p>
        </p:txBody>
      </p:sp>
      <p:sp>
        <p:nvSpPr>
          <p:cNvPr id="3" name="Content Placeholder 2"/>
          <p:cNvSpPr>
            <a:spLocks noGrp="1"/>
          </p:cNvSpPr>
          <p:nvPr>
            <p:ph idx="1"/>
          </p:nvPr>
        </p:nvSpPr>
        <p:spPr/>
        <p:txBody>
          <a:bodyPr>
            <a:normAutofit/>
          </a:bodyPr>
          <a:lstStyle/>
          <a:p>
            <a:r>
              <a:rPr lang="en-GB" sz="3200" dirty="0" smtClean="0"/>
              <a:t>  Introduction</a:t>
            </a:r>
          </a:p>
          <a:p>
            <a:r>
              <a:rPr lang="en-GB" sz="3200" dirty="0" smtClean="0"/>
              <a:t>  Analysis</a:t>
            </a:r>
          </a:p>
          <a:p>
            <a:r>
              <a:rPr lang="en-GB" sz="3200" dirty="0" smtClean="0"/>
              <a:t>  Conclusion</a:t>
            </a:r>
            <a:endParaRPr lang="en-GB" sz="3200" dirty="0"/>
          </a:p>
        </p:txBody>
      </p:sp>
    </p:spTree>
    <p:extLst>
      <p:ext uri="{BB962C8B-B14F-4D97-AF65-F5344CB8AC3E}">
        <p14:creationId xmlns:p14="http://schemas.microsoft.com/office/powerpoint/2010/main" val="317477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11504612" cy="1280890"/>
          </a:xfrm>
        </p:spPr>
        <p:txBody>
          <a:bodyPr/>
          <a:lstStyle/>
          <a:p>
            <a:pPr algn="ctr"/>
            <a:r>
              <a:rPr lang="en-GB" dirty="0" smtClean="0"/>
              <a:t>Introduction</a:t>
            </a:r>
            <a:endParaRPr lang="en-GB" dirty="0"/>
          </a:p>
        </p:txBody>
      </p:sp>
      <p:sp>
        <p:nvSpPr>
          <p:cNvPr id="3" name="Content Placeholder 2"/>
          <p:cNvSpPr>
            <a:spLocks noGrp="1"/>
          </p:cNvSpPr>
          <p:nvPr>
            <p:ph idx="1"/>
          </p:nvPr>
        </p:nvSpPr>
        <p:spPr/>
        <p:txBody>
          <a:bodyPr/>
          <a:lstStyle/>
          <a:p>
            <a:r>
              <a:rPr lang="en-GB" dirty="0"/>
              <a:t>Data Bank runs just like any other digital bank - but it isn’t only for banking activities, they also have the world’s most secure distributed data storage platform</a:t>
            </a:r>
            <a:r>
              <a:rPr lang="en-GB" dirty="0" smtClean="0"/>
              <a:t>!</a:t>
            </a:r>
          </a:p>
          <a:p>
            <a:r>
              <a:rPr lang="en-GB" dirty="0" smtClean="0"/>
              <a:t> </a:t>
            </a:r>
            <a:r>
              <a:rPr lang="en-GB" dirty="0"/>
              <a:t>Customers are allocated cloud data storage limits which are directly linked to how much money they have in their accounts. There are a few interesting caveats that go with this business model, and this is where the Data Bank team needs your help!</a:t>
            </a:r>
          </a:p>
        </p:txBody>
      </p:sp>
    </p:spTree>
    <p:extLst>
      <p:ext uri="{BB962C8B-B14F-4D97-AF65-F5344CB8AC3E}">
        <p14:creationId xmlns:p14="http://schemas.microsoft.com/office/powerpoint/2010/main" val="206372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459" y="480418"/>
            <a:ext cx="4310152" cy="695239"/>
          </a:xfrm>
        </p:spPr>
        <p:txBody>
          <a:bodyPr/>
          <a:lstStyle/>
          <a:p>
            <a:pPr algn="ctr"/>
            <a:r>
              <a:rPr lang="en-GB" dirty="0" smtClean="0"/>
              <a:t>Data Bank Region</a:t>
            </a:r>
            <a:endParaRPr lang="en-GB" dirty="0"/>
          </a:p>
        </p:txBody>
      </p:sp>
      <p:sp>
        <p:nvSpPr>
          <p:cNvPr id="3" name="Content Placeholder 2"/>
          <p:cNvSpPr>
            <a:spLocks noGrp="1"/>
          </p:cNvSpPr>
          <p:nvPr>
            <p:ph sz="half" idx="1"/>
          </p:nvPr>
        </p:nvSpPr>
        <p:spPr>
          <a:xfrm>
            <a:off x="2585500" y="1175657"/>
            <a:ext cx="4313864" cy="4735565"/>
          </a:xfrm>
        </p:spPr>
        <p:txBody>
          <a:bodyPr/>
          <a:lstStyle/>
          <a:p>
            <a:r>
              <a:rPr lang="en-GB" dirty="0" smtClean="0"/>
              <a:t>Data Bank has 5 Nodes</a:t>
            </a:r>
          </a:p>
          <a:p>
            <a:endParaRPr lang="en-GB" dirty="0"/>
          </a:p>
          <a:p>
            <a:pPr>
              <a:buFont typeface="Wingdings" panose="05000000000000000000" pitchFamily="2" charset="2"/>
              <a:buChar char="§"/>
            </a:pPr>
            <a:r>
              <a:rPr lang="en-GB" dirty="0" smtClean="0"/>
              <a:t>1</a:t>
            </a:r>
          </a:p>
          <a:p>
            <a:pPr>
              <a:buFont typeface="Wingdings" panose="05000000000000000000" pitchFamily="2" charset="2"/>
              <a:buChar char="§"/>
            </a:pPr>
            <a:r>
              <a:rPr lang="en-GB" dirty="0" smtClean="0"/>
              <a:t>2</a:t>
            </a:r>
          </a:p>
          <a:p>
            <a:pPr>
              <a:buFont typeface="Wingdings" panose="05000000000000000000" pitchFamily="2" charset="2"/>
              <a:buChar char="§"/>
            </a:pPr>
            <a:r>
              <a:rPr lang="en-GB" dirty="0" smtClean="0"/>
              <a:t>3</a:t>
            </a:r>
          </a:p>
          <a:p>
            <a:pPr>
              <a:buFont typeface="Wingdings" panose="05000000000000000000" pitchFamily="2" charset="2"/>
              <a:buChar char="§"/>
            </a:pPr>
            <a:r>
              <a:rPr lang="en-GB" dirty="0" smtClean="0"/>
              <a:t>4</a:t>
            </a:r>
          </a:p>
          <a:p>
            <a:pPr>
              <a:buFont typeface="Wingdings" panose="05000000000000000000" pitchFamily="2" charset="2"/>
              <a:buChar char="§"/>
            </a:pPr>
            <a:r>
              <a:rPr lang="en-GB" dirty="0"/>
              <a:t>5</a:t>
            </a:r>
          </a:p>
        </p:txBody>
      </p:sp>
      <p:sp>
        <p:nvSpPr>
          <p:cNvPr id="4" name="Content Placeholder 3"/>
          <p:cNvSpPr>
            <a:spLocks noGrp="1"/>
          </p:cNvSpPr>
          <p:nvPr>
            <p:ph sz="half" idx="2"/>
          </p:nvPr>
        </p:nvSpPr>
        <p:spPr>
          <a:xfrm>
            <a:off x="7190747" y="1175657"/>
            <a:ext cx="4313864" cy="4728187"/>
          </a:xfrm>
        </p:spPr>
        <p:txBody>
          <a:bodyPr/>
          <a:lstStyle/>
          <a:p>
            <a:r>
              <a:rPr lang="en-GB" dirty="0" smtClean="0"/>
              <a:t>Data Bank operates in 5 Regions</a:t>
            </a:r>
          </a:p>
          <a:p>
            <a:pPr marL="0" indent="0">
              <a:buNone/>
            </a:pPr>
            <a:endParaRPr lang="en-GB" dirty="0"/>
          </a:p>
          <a:p>
            <a:pPr>
              <a:buFont typeface="Wingdings" panose="05000000000000000000" pitchFamily="2" charset="2"/>
              <a:buChar char="§"/>
            </a:pPr>
            <a:r>
              <a:rPr lang="en-GB" dirty="0" smtClean="0"/>
              <a:t>Australia</a:t>
            </a:r>
          </a:p>
          <a:p>
            <a:pPr>
              <a:buFont typeface="Wingdings" panose="05000000000000000000" pitchFamily="2" charset="2"/>
              <a:buChar char="§"/>
            </a:pPr>
            <a:r>
              <a:rPr lang="en-GB" dirty="0" smtClean="0"/>
              <a:t>America</a:t>
            </a:r>
          </a:p>
          <a:p>
            <a:pPr>
              <a:buFont typeface="Wingdings" panose="05000000000000000000" pitchFamily="2" charset="2"/>
              <a:buChar char="§"/>
            </a:pPr>
            <a:r>
              <a:rPr lang="en-GB" dirty="0" smtClean="0"/>
              <a:t>Africa</a:t>
            </a:r>
          </a:p>
          <a:p>
            <a:pPr>
              <a:buFont typeface="Wingdings" panose="05000000000000000000" pitchFamily="2" charset="2"/>
              <a:buChar char="§"/>
            </a:pPr>
            <a:r>
              <a:rPr lang="en-GB" dirty="0" smtClean="0"/>
              <a:t>Asia</a:t>
            </a:r>
          </a:p>
          <a:p>
            <a:pPr>
              <a:buFont typeface="Wingdings" panose="05000000000000000000" pitchFamily="2" charset="2"/>
              <a:buChar char="§"/>
            </a:pPr>
            <a:r>
              <a:rPr lang="en-GB" dirty="0" smtClean="0"/>
              <a:t>Europe</a:t>
            </a:r>
            <a:endParaRPr lang="en-GB" dirty="0"/>
          </a:p>
        </p:txBody>
      </p:sp>
      <p:sp>
        <p:nvSpPr>
          <p:cNvPr id="6" name="Title 1"/>
          <p:cNvSpPr txBox="1">
            <a:spLocks/>
          </p:cNvSpPr>
          <p:nvPr/>
        </p:nvSpPr>
        <p:spPr>
          <a:xfrm>
            <a:off x="2589212" y="480418"/>
            <a:ext cx="4310152" cy="695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dirty="0" smtClean="0"/>
              <a:t>Data Bank Nodes</a:t>
            </a:r>
            <a:endParaRPr lang="en-GB" dirty="0"/>
          </a:p>
        </p:txBody>
      </p:sp>
    </p:spTree>
    <p:extLst>
      <p:ext uri="{BB962C8B-B14F-4D97-AF65-F5344CB8AC3E}">
        <p14:creationId xmlns:p14="http://schemas.microsoft.com/office/powerpoint/2010/main" val="326063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Allocation By Region</a:t>
            </a:r>
            <a:endParaRPr lang="en-GB" dirty="0"/>
          </a:p>
        </p:txBody>
      </p:sp>
      <p:sp>
        <p:nvSpPr>
          <p:cNvPr id="5" name="Content Placeholder 4"/>
          <p:cNvSpPr>
            <a:spLocks noGrp="1"/>
          </p:cNvSpPr>
          <p:nvPr>
            <p:ph idx="1"/>
          </p:nvPr>
        </p:nvSpPr>
        <p:spPr/>
        <p:txBody>
          <a:bodyPr/>
          <a:lstStyle/>
          <a:p>
            <a:endParaRPr lang="en-GB"/>
          </a:p>
        </p:txBody>
      </p:sp>
      <p:graphicFrame>
        <p:nvGraphicFramePr>
          <p:cNvPr id="6" name="Chart 5"/>
          <p:cNvGraphicFramePr>
            <a:graphicFrameLocks/>
          </p:cNvGraphicFramePr>
          <p:nvPr>
            <p:extLst>
              <p:ext uri="{D42A27DB-BD31-4B8C-83A1-F6EECF244321}">
                <p14:modId xmlns:p14="http://schemas.microsoft.com/office/powerpoint/2010/main" val="2671657036"/>
              </p:ext>
            </p:extLst>
          </p:nvPr>
        </p:nvGraphicFramePr>
        <p:xfrm>
          <a:off x="2429691" y="2133600"/>
          <a:ext cx="9074921" cy="3777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733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of Nodes Per Region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0726406"/>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712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ts val="5759"/>
              </a:lnSpc>
            </a:pPr>
            <a:r>
              <a:rPr lang="en-US" sz="1600" dirty="0"/>
              <a:t>Median, 80th and 95th percentile for this same reallocation days metric for each region</a:t>
            </a:r>
            <a:endParaRPr lang="en-US" sz="1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1034143"/>
              </p:ext>
            </p:extLst>
          </p:nvPr>
        </p:nvGraphicFramePr>
        <p:xfrm>
          <a:off x="2592925" y="2090059"/>
          <a:ext cx="8911686" cy="3592284"/>
        </p:xfrm>
        <a:graphic>
          <a:graphicData uri="http://schemas.openxmlformats.org/drawingml/2006/table">
            <a:tbl>
              <a:tblPr/>
              <a:tblGrid>
                <a:gridCol w="1529399">
                  <a:extLst>
                    <a:ext uri="{9D8B030D-6E8A-4147-A177-3AD203B41FA5}">
                      <a16:colId xmlns:a16="http://schemas.microsoft.com/office/drawing/2014/main" val="1312064499"/>
                    </a:ext>
                  </a:extLst>
                </a:gridCol>
                <a:gridCol w="2058805">
                  <a:extLst>
                    <a:ext uri="{9D8B030D-6E8A-4147-A177-3AD203B41FA5}">
                      <a16:colId xmlns:a16="http://schemas.microsoft.com/office/drawing/2014/main" val="1302120392"/>
                    </a:ext>
                  </a:extLst>
                </a:gridCol>
                <a:gridCol w="1205872">
                  <a:extLst>
                    <a:ext uri="{9D8B030D-6E8A-4147-A177-3AD203B41FA5}">
                      <a16:colId xmlns:a16="http://schemas.microsoft.com/office/drawing/2014/main" val="850514216"/>
                    </a:ext>
                  </a:extLst>
                </a:gridCol>
                <a:gridCol w="2058805">
                  <a:extLst>
                    <a:ext uri="{9D8B030D-6E8A-4147-A177-3AD203B41FA5}">
                      <a16:colId xmlns:a16="http://schemas.microsoft.com/office/drawing/2014/main" val="3457003445"/>
                    </a:ext>
                  </a:extLst>
                </a:gridCol>
                <a:gridCol w="2058805">
                  <a:extLst>
                    <a:ext uri="{9D8B030D-6E8A-4147-A177-3AD203B41FA5}">
                      <a16:colId xmlns:a16="http://schemas.microsoft.com/office/drawing/2014/main" val="2790416468"/>
                    </a:ext>
                  </a:extLst>
                </a:gridCol>
              </a:tblGrid>
              <a:tr h="598714">
                <a:tc>
                  <a:txBody>
                    <a:bodyPr/>
                    <a:lstStyle/>
                    <a:p>
                      <a:pPr algn="ctr" fontAlgn="b"/>
                      <a:r>
                        <a:rPr lang="en-GB" sz="1100" b="0" i="0" u="none" strike="noStrike">
                          <a:solidFill>
                            <a:srgbClr val="000000"/>
                          </a:solidFill>
                          <a:effectLst/>
                          <a:latin typeface="Calibri" panose="020F0502020204030204" pitchFamily="34" charset="0"/>
                        </a:rPr>
                        <a:t>Region_id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Region_name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Percentile_80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Percentile_95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3762038"/>
                  </a:ext>
                </a:extLst>
              </a:tr>
              <a:tr h="598714">
                <a:tc>
                  <a:txBody>
                    <a:bodyPr/>
                    <a:lstStyle/>
                    <a:p>
                      <a:pPr algn="l" fontAlgn="b"/>
                      <a:r>
                        <a:rPr lang="en-GB"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Australia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34809"/>
                  </a:ext>
                </a:extLst>
              </a:tr>
              <a:tr h="598714">
                <a:tc>
                  <a:txBody>
                    <a:bodyPr/>
                    <a:lstStyle/>
                    <a:p>
                      <a:pPr algn="l" fontAlgn="b"/>
                      <a:r>
                        <a:rPr lang="en-GB"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571285"/>
                  </a:ext>
                </a:extLst>
              </a:tr>
              <a:tr h="598714">
                <a:tc>
                  <a:txBody>
                    <a:bodyPr/>
                    <a:lstStyle/>
                    <a:p>
                      <a:pPr algn="l" fontAlgn="b"/>
                      <a:r>
                        <a:rPr lang="en-GB"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277764"/>
                  </a:ext>
                </a:extLst>
              </a:tr>
              <a:tr h="598714">
                <a:tc>
                  <a:txBody>
                    <a:bodyPr/>
                    <a:lstStyle/>
                    <a:p>
                      <a:pPr algn="l" fontAlgn="b"/>
                      <a:r>
                        <a:rPr lang="en-GB"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606714"/>
                  </a:ext>
                </a:extLst>
              </a:tr>
              <a:tr h="598714">
                <a:tc>
                  <a:txBody>
                    <a:bodyPr/>
                    <a:lstStyle/>
                    <a:p>
                      <a:pPr algn="l" fontAlgn="b"/>
                      <a:r>
                        <a:rPr lang="en-GB"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8998618"/>
                  </a:ext>
                </a:extLst>
              </a:tr>
            </a:tbl>
          </a:graphicData>
        </a:graphic>
      </p:graphicFrame>
    </p:spTree>
    <p:extLst>
      <p:ext uri="{BB962C8B-B14F-4D97-AF65-F5344CB8AC3E}">
        <p14:creationId xmlns:p14="http://schemas.microsoft.com/office/powerpoint/2010/main" val="21794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635" y="1209663"/>
            <a:ext cx="8915399" cy="2709193"/>
          </a:xfrm>
        </p:spPr>
        <p:txBody>
          <a:bodyPr/>
          <a:lstStyle/>
          <a:p>
            <a:pPr algn="ctr"/>
            <a:r>
              <a:rPr lang="en-GB" dirty="0" smtClean="0"/>
              <a:t>Data Allocation</a:t>
            </a:r>
            <a:endParaRPr lang="en-GB" dirty="0"/>
          </a:p>
        </p:txBody>
      </p:sp>
    </p:spTree>
    <p:extLst>
      <p:ext uri="{BB962C8B-B14F-4D97-AF65-F5344CB8AC3E}">
        <p14:creationId xmlns:p14="http://schemas.microsoft.com/office/powerpoint/2010/main" val="423513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Option 1: data is allocated based off the amount of money at the end of the previous month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3004206"/>
              </p:ext>
            </p:extLst>
          </p:nvPr>
        </p:nvGraphicFramePr>
        <p:xfrm>
          <a:off x="2592925" y="2180492"/>
          <a:ext cx="8767995" cy="43609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1996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87</TotalTime>
  <Words>415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DM Sans Bold</vt:lpstr>
      <vt:lpstr>Wingdings</vt:lpstr>
      <vt:lpstr>Wingdings 3</vt:lpstr>
      <vt:lpstr>Wisp</vt:lpstr>
      <vt:lpstr>Transaction Analysis and Data Allocation</vt:lpstr>
      <vt:lpstr>Table Of Content</vt:lpstr>
      <vt:lpstr>Introduction</vt:lpstr>
      <vt:lpstr>Data Bank Region</vt:lpstr>
      <vt:lpstr>Customer Allocation By Region</vt:lpstr>
      <vt:lpstr>Number of Nodes Per Region</vt:lpstr>
      <vt:lpstr>Median, 80th and 95th percentile for this same reallocation days metric for each region</vt:lpstr>
      <vt:lpstr>Data Allocation</vt:lpstr>
      <vt:lpstr>Option 1: data is allocated based off the amount of money at the end of the previous month</vt:lpstr>
      <vt:lpstr>Insight</vt:lpstr>
      <vt:lpstr>Option 2: data is allocated on the average amount of money kept in the account in the previous 30 days </vt:lpstr>
      <vt:lpstr>Insight</vt:lpstr>
      <vt:lpstr>Option 3: data is updated real-time </vt:lpstr>
      <vt:lpstr>Insight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Analysis and Data Allocation</dc:title>
  <dc:creator>Irum Jehan</dc:creator>
  <cp:lastModifiedBy>Irum Jehan</cp:lastModifiedBy>
  <cp:revision>10</cp:revision>
  <dcterms:created xsi:type="dcterms:W3CDTF">2024-02-18T16:27:59Z</dcterms:created>
  <dcterms:modified xsi:type="dcterms:W3CDTF">2024-02-18T17:55:35Z</dcterms:modified>
</cp:coreProperties>
</file>