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png" ContentType="image/png"/>
  <Override PartName="/ppt/media/image1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0" y="0"/>
            <a:ext cx="9151920" cy="6857280"/>
            <a:chOff x="0" y="0"/>
            <a:chExt cx="9151920" cy="6857280"/>
          </a:xfrm>
        </p:grpSpPr>
        <p:pic>
          <p:nvPicPr>
            <p:cNvPr id="1" name="Picture 7" descr="SD-PanelContent.png"/>
            <p:cNvPicPr/>
            <p:nvPr/>
          </p:nvPicPr>
          <p:blipFill>
            <a:blip r:embed="rId3"/>
            <a:stretch/>
          </p:blipFill>
          <p:spPr>
            <a:xfrm>
              <a:off x="0" y="0"/>
              <a:ext cx="9143280" cy="6857280"/>
            </a:xfrm>
            <a:prstGeom prst="rect">
              <a:avLst/>
            </a:prstGeom>
            <a:ln w="0">
              <a:noFill/>
            </a:ln>
          </p:spPr>
        </p:pic>
        <p:sp>
          <p:nvSpPr>
            <p:cNvPr id="2" name="Rectangle 8"/>
            <p:cNvSpPr/>
            <p:nvPr/>
          </p:nvSpPr>
          <p:spPr>
            <a:xfrm>
              <a:off x="554040" y="542880"/>
              <a:ext cx="8039160" cy="5755680"/>
            </a:xfrm>
            <a:prstGeom prst="rect">
              <a:avLst/>
            </a:prstGeom>
            <a:noFill/>
            <a:ln w="15875">
              <a:solidFill>
                <a:srgbClr val="83992a"/>
              </a:solidFill>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rcRect l="0" t="0" r="14252" b="0"/>
            <a:stretch/>
          </p:blipFill>
          <p:spPr>
            <a:xfrm>
              <a:off x="0" y="3128400"/>
              <a:ext cx="685080" cy="605880"/>
            </a:xfrm>
            <a:prstGeom prst="rect">
              <a:avLst/>
            </a:prstGeom>
            <a:ln w="0">
              <a:noFill/>
            </a:ln>
          </p:spPr>
        </p:pic>
        <p:pic>
          <p:nvPicPr>
            <p:cNvPr id="4" name="Picture 10" descr="HDRibbonContent-UniformTrim.png"/>
            <p:cNvPicPr/>
            <p:nvPr/>
          </p:nvPicPr>
          <p:blipFill>
            <a:blip r:embed="rId5"/>
            <a:srcRect l="0" t="0" r="14252" b="0"/>
            <a:stretch/>
          </p:blipFill>
          <p:spPr>
            <a:xfrm>
              <a:off x="8466840" y="3128400"/>
              <a:ext cx="685080" cy="605880"/>
            </a:xfrm>
            <a:prstGeom prst="rect">
              <a:avLst/>
            </a:prstGeom>
            <a:ln w="0">
              <a:noFill/>
            </a:ln>
          </p:spPr>
        </p:pic>
      </p:grpSp>
      <p:grpSp>
        <p:nvGrpSpPr>
          <p:cNvPr id="5" name="Group 17"/>
          <p:cNvGrpSpPr/>
          <p:nvPr/>
        </p:nvGrpSpPr>
        <p:grpSpPr>
          <a:xfrm>
            <a:off x="0" y="0"/>
            <a:ext cx="9144000" cy="6857280"/>
            <a:chOff x="0" y="0"/>
            <a:chExt cx="9144000" cy="6857280"/>
          </a:xfrm>
        </p:grpSpPr>
        <p:pic>
          <p:nvPicPr>
            <p:cNvPr id="6" name="Picture 7" descr="SD-PanelTitle-R1.png"/>
            <p:cNvPicPr/>
            <p:nvPr/>
          </p:nvPicPr>
          <p:blipFill>
            <a:blip r:embed="rId6"/>
            <a:stretch/>
          </p:blipFill>
          <p:spPr>
            <a:xfrm>
              <a:off x="0" y="0"/>
              <a:ext cx="9143280" cy="6857280"/>
            </a:xfrm>
            <a:prstGeom prst="rect">
              <a:avLst/>
            </a:prstGeom>
            <a:ln w="0">
              <a:noFill/>
            </a:ln>
          </p:spPr>
        </p:pic>
        <p:sp>
          <p:nvSpPr>
            <p:cNvPr id="7" name="Rectangle 10"/>
            <p:cNvSpPr/>
            <p:nvPr/>
          </p:nvSpPr>
          <p:spPr>
            <a:xfrm>
              <a:off x="1515600" y="1520280"/>
              <a:ext cx="6112080" cy="3817800"/>
            </a:xfrm>
            <a:prstGeom prst="rect">
              <a:avLst/>
            </a:prstGeom>
            <a:noFill/>
            <a:ln w="15875">
              <a:solidFill>
                <a:srgbClr val="83992a"/>
              </a:solidFill>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1" descr="HDRibbonTitle-UniformTrim.png"/>
            <p:cNvPicPr/>
            <p:nvPr/>
          </p:nvPicPr>
          <p:blipFill>
            <a:blip r:embed="rId7"/>
            <a:srcRect l="0" t="0" r="47961" b="0"/>
            <a:stretch/>
          </p:blipFill>
          <p:spPr>
            <a:xfrm>
              <a:off x="0" y="3128400"/>
              <a:ext cx="1663560" cy="612000"/>
            </a:xfrm>
            <a:prstGeom prst="rect">
              <a:avLst/>
            </a:prstGeom>
            <a:ln w="0">
              <a:noFill/>
            </a:ln>
          </p:spPr>
        </p:pic>
        <p:pic>
          <p:nvPicPr>
            <p:cNvPr id="9" name="Picture 12" descr="HDRibbonTitle-UniformTrim.png"/>
            <p:cNvPicPr/>
            <p:nvPr/>
          </p:nvPicPr>
          <p:blipFill>
            <a:blip r:embed="rId8"/>
            <a:srcRect l="0" t="0" r="47961" b="0"/>
            <a:stretch/>
          </p:blipFill>
          <p:spPr>
            <a:xfrm>
              <a:off x="7480440" y="3128400"/>
              <a:ext cx="1663560" cy="612000"/>
            </a:xfrm>
            <a:prstGeom prst="rect">
              <a:avLst/>
            </a:prstGeom>
            <a:ln w="0">
              <a:noFill/>
            </a:ln>
          </p:spPr>
        </p:pic>
      </p:grpSp>
      <p:sp>
        <p:nvSpPr>
          <p:cNvPr id="10" name="Straight Connector 14"/>
          <p:cNvSpPr/>
          <p:nvPr/>
        </p:nvSpPr>
        <p:spPr>
          <a:xfrm>
            <a:off x="2019600" y="3471120"/>
            <a:ext cx="5113080" cy="360"/>
          </a:xfrm>
          <a:prstGeom prst="line">
            <a:avLst/>
          </a:prstGeom>
          <a:ln cap="rnd">
            <a:solidFill>
              <a:srgbClr val="83992a"/>
            </a:solidFill>
            <a:round/>
          </a:ln>
        </p:spPr>
        <p:style>
          <a:lnRef idx="2">
            <a:schemeClr val="accent1"/>
          </a:lnRef>
          <a:fillRef idx="0">
            <a:schemeClr val="accent1"/>
          </a:fillRef>
          <a:effectRef idx="1">
            <a:schemeClr val="accent1"/>
          </a:effectRef>
          <a:fontRef idx="minor"/>
        </p:style>
      </p:sp>
      <p:sp>
        <p:nvSpPr>
          <p:cNvPr id="11" name="PlaceHolder 1"/>
          <p:cNvSpPr>
            <a:spLocks noGrp="1"/>
          </p:cNvSpPr>
          <p:nvPr>
            <p:ph type="title"/>
          </p:nvPr>
        </p:nvSpPr>
        <p:spPr>
          <a:xfrm>
            <a:off x="1176840" y="915480"/>
            <a:ext cx="6797880" cy="13032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9" name="Group 6"/>
          <p:cNvGrpSpPr/>
          <p:nvPr/>
        </p:nvGrpSpPr>
        <p:grpSpPr>
          <a:xfrm>
            <a:off x="0" y="0"/>
            <a:ext cx="9151920" cy="6857280"/>
            <a:chOff x="0" y="0"/>
            <a:chExt cx="9151920" cy="6857280"/>
          </a:xfrm>
        </p:grpSpPr>
        <p:pic>
          <p:nvPicPr>
            <p:cNvPr id="50" name="Picture 7" descr="SD-PanelContent.png"/>
            <p:cNvPicPr/>
            <p:nvPr/>
          </p:nvPicPr>
          <p:blipFill>
            <a:blip r:embed="rId3"/>
            <a:stretch/>
          </p:blipFill>
          <p:spPr>
            <a:xfrm>
              <a:off x="0" y="0"/>
              <a:ext cx="9143280" cy="6857280"/>
            </a:xfrm>
            <a:prstGeom prst="rect">
              <a:avLst/>
            </a:prstGeom>
            <a:ln w="0">
              <a:noFill/>
            </a:ln>
          </p:spPr>
        </p:pic>
        <p:sp>
          <p:nvSpPr>
            <p:cNvPr id="51" name="Rectangle 8"/>
            <p:cNvSpPr/>
            <p:nvPr/>
          </p:nvSpPr>
          <p:spPr>
            <a:xfrm>
              <a:off x="554040" y="542880"/>
              <a:ext cx="8039160" cy="5755680"/>
            </a:xfrm>
            <a:prstGeom prst="rect">
              <a:avLst/>
            </a:prstGeom>
            <a:noFill/>
            <a:ln w="15875">
              <a:solidFill>
                <a:srgbClr val="83992a"/>
              </a:solidFill>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2" name="Picture 9" descr="HDRibbonContent-UniformTrim.png"/>
            <p:cNvPicPr/>
            <p:nvPr/>
          </p:nvPicPr>
          <p:blipFill>
            <a:blip r:embed="rId4"/>
            <a:srcRect l="0" t="0" r="14252" b="0"/>
            <a:stretch/>
          </p:blipFill>
          <p:spPr>
            <a:xfrm>
              <a:off x="0" y="3128400"/>
              <a:ext cx="685080" cy="605880"/>
            </a:xfrm>
            <a:prstGeom prst="rect">
              <a:avLst/>
            </a:prstGeom>
            <a:ln w="0">
              <a:noFill/>
            </a:ln>
          </p:spPr>
        </p:pic>
        <p:pic>
          <p:nvPicPr>
            <p:cNvPr id="53" name="Picture 10" descr="HDRibbonContent-UniformTrim.png"/>
            <p:cNvPicPr/>
            <p:nvPr/>
          </p:nvPicPr>
          <p:blipFill>
            <a:blip r:embed="rId5"/>
            <a:srcRect l="0" t="0" r="14252" b="0"/>
            <a:stretch/>
          </p:blipFill>
          <p:spPr>
            <a:xfrm>
              <a:off x="8466840" y="3128400"/>
              <a:ext cx="685080" cy="605880"/>
            </a:xfrm>
            <a:prstGeom prst="rect">
              <a:avLst/>
            </a:prstGeom>
            <a:ln w="0">
              <a:noFill/>
            </a:ln>
          </p:spPr>
        </p:pic>
      </p:grpSp>
      <p:sp>
        <p:nvSpPr>
          <p:cNvPr id="54" name="Straight Connector 6"/>
          <p:cNvSpPr/>
          <p:nvPr/>
        </p:nvSpPr>
        <p:spPr>
          <a:xfrm>
            <a:off x="1278360" y="2356200"/>
            <a:ext cx="6595560" cy="360"/>
          </a:xfrm>
          <a:prstGeom prst="line">
            <a:avLst/>
          </a:prstGeom>
          <a:ln cap="rnd">
            <a:solidFill>
              <a:srgbClr val="83992a"/>
            </a:solidFill>
            <a:round/>
          </a:ln>
        </p:spPr>
        <p:style>
          <a:lnRef idx="2">
            <a:schemeClr val="accent1"/>
          </a:lnRef>
          <a:fillRef idx="0">
            <a:schemeClr val="accent1"/>
          </a:fillRef>
          <a:effectRef idx="1">
            <a:schemeClr val="accent1"/>
          </a:effectRef>
          <a:fontRef idx="minor"/>
        </p:style>
      </p:sp>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19320" y="3505320"/>
            <a:ext cx="6171480" cy="1142280"/>
          </a:xfrm>
          <a:prstGeom prst="rect">
            <a:avLst/>
          </a:prstGeom>
          <a:noFill/>
          <a:ln w="0">
            <a:noFill/>
          </a:ln>
        </p:spPr>
        <p:txBody>
          <a:bodyPr lIns="0" rIns="0" tIns="0" bIns="0" anchor="b">
            <a:normAutofit fontScale="34000"/>
          </a:bodyPr>
          <a:p>
            <a:pPr algn="ctr">
              <a:lnSpc>
                <a:spcPct val="100000"/>
              </a:lnSpc>
              <a:buNone/>
            </a:pPr>
            <a:r>
              <a:rPr b="0" lang="en-US" sz="4800" spc="-1" strike="noStrike">
                <a:solidFill>
                  <a:srgbClr val="414c15"/>
                </a:solidFill>
                <a:latin typeface="Garamond"/>
              </a:rPr>
              <a:t>   </a:t>
            </a:r>
            <a:r>
              <a:rPr b="0" lang="en-US" sz="4800" spc="-1" strike="noStrike">
                <a:solidFill>
                  <a:srgbClr val="414c15"/>
                </a:solidFill>
                <a:latin typeface="Garamond"/>
              </a:rPr>
              <a:t>Broken access control &amp;</a:t>
            </a:r>
            <a:br/>
            <a:br/>
            <a:r>
              <a:rPr b="0" lang="en-US" sz="4800" spc="-1" strike="noStrike">
                <a:solidFill>
                  <a:srgbClr val="414c15"/>
                </a:solidFill>
                <a:latin typeface="Garamond"/>
              </a:rPr>
              <a:t> </a:t>
            </a:r>
            <a:r>
              <a:rPr b="0" lang="en-US" sz="4800" spc="-1" strike="noStrike">
                <a:solidFill>
                  <a:srgbClr val="414c15"/>
                </a:solidFill>
                <a:latin typeface="Garamond"/>
              </a:rPr>
              <a:t>	</a:t>
            </a:r>
            <a:r>
              <a:rPr b="0" lang="en-US" sz="4800" spc="-1" strike="noStrike">
                <a:solidFill>
                  <a:srgbClr val="414c15"/>
                </a:solidFill>
                <a:latin typeface="Garamond"/>
              </a:rPr>
              <a:t>Security misconfiguration</a:t>
            </a:r>
            <a:br/>
            <a:r>
              <a:rPr b="0" lang="en-US" sz="2500" spc="-1" strike="noStrike">
                <a:solidFill>
                  <a:srgbClr val="414c15"/>
                </a:solidFill>
                <a:latin typeface="Garamond"/>
              </a:rPr>
              <a:t>Submitted by</a:t>
            </a:r>
            <a:br/>
            <a:r>
              <a:rPr b="0" lang="en-US" sz="2500" spc="-1" strike="noStrike">
                <a:solidFill>
                  <a:srgbClr val="414c15"/>
                </a:solidFill>
                <a:latin typeface="Garamond"/>
              </a:rPr>
              <a:t>Iruthik Sankar</a:t>
            </a:r>
            <a:br/>
            <a:r>
              <a:rPr b="0" lang="en-US" sz="2500" spc="-1" strike="noStrike">
                <a:solidFill>
                  <a:srgbClr val="414c15"/>
                </a:solidFill>
                <a:latin typeface="Garamond"/>
              </a:rPr>
              <a:t>SJC20MCA2028</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1440000" y="432000"/>
            <a:ext cx="5868000" cy="129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Error handling reveals stack traces or other overly informative error messages to users..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For upgraded systems, latest security features are disabled or not configured securely.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The security settings in the application servers, application frameworks (e.g. Struts, Spring, ASP.NET), libraries, databases, etc. not set to secure values.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The server does not send security headers or directives or they are not set to secure values.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The software is out of date or vulnerable </a:t>
            </a:r>
            <a:endParaRPr b="0" lang="en-IN" sz="1800" spc="-1" strike="noStrike">
              <a:latin typeface="Arial"/>
            </a:endParaRPr>
          </a:p>
          <a:p>
            <a:pPr>
              <a:lnSpc>
                <a:spcPct val="100000"/>
              </a:lnSpc>
              <a:buNone/>
            </a:pPr>
            <a:r>
              <a:rPr b="0" lang="en-US" sz="1800" spc="-1" strike="noStrike">
                <a:solidFill>
                  <a:srgbClr val="000000"/>
                </a:solidFill>
                <a:latin typeface="Calibri"/>
              </a:rPr>
              <a:t>Without a concerted, repeatable application security configuration process, systems are at a higher risk.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762120"/>
            <a:ext cx="7466760" cy="943920"/>
          </a:xfrm>
          <a:prstGeom prst="rect">
            <a:avLst/>
          </a:prstGeom>
          <a:noFill/>
          <a:ln w="0">
            <a:noFill/>
          </a:ln>
        </p:spPr>
        <p:txBody>
          <a:bodyPr lIns="90000" rIns="90000" tIns="45000" bIns="45000" anchor="ctr">
            <a:normAutofit fontScale="73000"/>
          </a:bodyPr>
          <a:p>
            <a:pPr algn="ctr">
              <a:lnSpc>
                <a:spcPct val="100000"/>
              </a:lnSpc>
              <a:buNone/>
            </a:pPr>
            <a:r>
              <a:rPr b="0" lang="en-US" sz="4000" spc="-1" strike="noStrike">
                <a:solidFill>
                  <a:srgbClr val="262626"/>
                </a:solidFill>
                <a:latin typeface="Garamond"/>
              </a:rPr>
              <a:t>              </a:t>
            </a:r>
            <a:r>
              <a:rPr b="0" lang="en-US" sz="3600" spc="-1" strike="noStrike">
                <a:solidFill>
                  <a:srgbClr val="262626"/>
                </a:solidFill>
                <a:latin typeface="Calibri"/>
              </a:rPr>
              <a:t>Example Attack Scenarios</a:t>
            </a:r>
            <a:br/>
            <a:endParaRPr b="0" lang="en-IN" sz="3600" spc="-1" strike="noStrike">
              <a:latin typeface="Arial"/>
            </a:endParaRPr>
          </a:p>
        </p:txBody>
      </p:sp>
      <p:sp>
        <p:nvSpPr>
          <p:cNvPr id="111" name="PlaceHolder 2"/>
          <p:cNvSpPr>
            <a:spLocks noGrp="1"/>
          </p:cNvSpPr>
          <p:nvPr>
            <p:ph/>
          </p:nvPr>
        </p:nvSpPr>
        <p:spPr>
          <a:xfrm>
            <a:off x="609480" y="990720"/>
            <a:ext cx="7848000" cy="5482800"/>
          </a:xfrm>
          <a:prstGeom prst="rect">
            <a:avLst/>
          </a:prstGeom>
          <a:noFill/>
          <a:ln w="0">
            <a:noFill/>
          </a:ln>
        </p:spPr>
        <p:txBody>
          <a:bodyPr lIns="90000" rIns="90000" tIns="45000" bIns="45000" anchor="t">
            <a:normAutofit/>
          </a:bodyPr>
          <a:p>
            <a:pPr algn="just">
              <a:lnSpc>
                <a:spcPct val="100000"/>
              </a:lnSpc>
              <a:spcBef>
                <a:spcPts val="519"/>
              </a:spcBef>
              <a:spcAft>
                <a:spcPts val="601"/>
              </a:spcAft>
              <a:buNone/>
              <a:tabLst>
                <a:tab algn="l" pos="0"/>
              </a:tabLst>
            </a:pPr>
            <a:endParaRPr b="0" lang="en-IN" sz="3200" spc="-1" strike="noStrike">
              <a:latin typeface="Arial"/>
            </a:endParaRPr>
          </a:p>
          <a:p>
            <a:pPr algn="just">
              <a:lnSpc>
                <a:spcPct val="100000"/>
              </a:lnSpc>
              <a:spcBef>
                <a:spcPts val="519"/>
              </a:spcBef>
              <a:spcAft>
                <a:spcPts val="601"/>
              </a:spcAft>
              <a:buNone/>
              <a:tabLst>
                <a:tab algn="l" pos="0"/>
              </a:tabLst>
            </a:pPr>
            <a:r>
              <a:rPr b="1" lang="en-US" sz="2600" spc="-1" strike="noStrike" u="sng">
                <a:solidFill>
                  <a:srgbClr val="262626"/>
                </a:solidFill>
                <a:uFillTx/>
                <a:latin typeface="Calibri"/>
              </a:rPr>
              <a:t>Scenario #1: </a:t>
            </a:r>
            <a:endParaRPr b="0" lang="en-IN" sz="2600" spc="-1" strike="noStrike">
              <a:latin typeface="Arial"/>
            </a:endParaRPr>
          </a:p>
          <a:p>
            <a:pPr algn="just">
              <a:lnSpc>
                <a:spcPct val="100000"/>
              </a:lnSpc>
              <a:spcBef>
                <a:spcPts val="519"/>
              </a:spcBef>
              <a:spcAft>
                <a:spcPts val="601"/>
              </a:spcAft>
              <a:buNone/>
              <a:tabLst>
                <a:tab algn="l" pos="0"/>
              </a:tabLst>
            </a:pP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228600" y="914400"/>
            <a:ext cx="7466760" cy="943920"/>
          </a:xfrm>
          <a:prstGeom prst="rect">
            <a:avLst/>
          </a:prstGeom>
          <a:noFill/>
          <a:ln w="0">
            <a:noFill/>
          </a:ln>
        </p:spPr>
        <p:txBody>
          <a:bodyPr lIns="90000" rIns="90000" tIns="45000" bIns="45000" anchor="ctr">
            <a:normAutofit fontScale="73000"/>
          </a:bodyPr>
          <a:p>
            <a:pPr algn="ctr">
              <a:lnSpc>
                <a:spcPct val="100000"/>
              </a:lnSpc>
              <a:buNone/>
            </a:pPr>
            <a:r>
              <a:rPr b="0" lang="en-US" sz="4000" spc="-1" strike="noStrike">
                <a:solidFill>
                  <a:srgbClr val="262626"/>
                </a:solidFill>
                <a:latin typeface="Garamond"/>
              </a:rPr>
              <a:t>              </a:t>
            </a:r>
            <a:r>
              <a:rPr b="0" lang="en-US" sz="3600" spc="-1" strike="noStrike">
                <a:solidFill>
                  <a:srgbClr val="262626"/>
                </a:solidFill>
                <a:latin typeface="Calibri"/>
              </a:rPr>
              <a:t>Example Attack Scenarios</a:t>
            </a:r>
            <a:br/>
            <a:endParaRPr b="0" lang="en-IN" sz="3600" spc="-1" strike="noStrike">
              <a:latin typeface="Arial"/>
            </a:endParaRPr>
          </a:p>
        </p:txBody>
      </p:sp>
      <p:sp>
        <p:nvSpPr>
          <p:cNvPr id="113" name="PlaceHolder 2"/>
          <p:cNvSpPr>
            <a:spLocks noGrp="1"/>
          </p:cNvSpPr>
          <p:nvPr>
            <p:ph/>
          </p:nvPr>
        </p:nvSpPr>
        <p:spPr>
          <a:xfrm>
            <a:off x="609480" y="1143000"/>
            <a:ext cx="7923960" cy="5330160"/>
          </a:xfrm>
          <a:prstGeom prst="rect">
            <a:avLst/>
          </a:prstGeom>
          <a:noFill/>
          <a:ln w="0">
            <a:noFill/>
          </a:ln>
        </p:spPr>
        <p:txBody>
          <a:bodyPr lIns="90000" rIns="90000" tIns="45000" bIns="45000" anchor="t">
            <a:normAutofit/>
          </a:bodyPr>
          <a:p>
            <a:pPr algn="just">
              <a:lnSpc>
                <a:spcPct val="100000"/>
              </a:lnSpc>
              <a:spcBef>
                <a:spcPts val="519"/>
              </a:spcBef>
              <a:spcAft>
                <a:spcPts val="601"/>
              </a:spcAft>
              <a:buNone/>
              <a:tabLst>
                <a:tab algn="l" pos="0"/>
              </a:tabLst>
            </a:pPr>
            <a:endParaRPr b="0" lang="en-IN" sz="3200" spc="-1" strike="noStrike">
              <a:latin typeface="Arial"/>
            </a:endParaRPr>
          </a:p>
          <a:p>
            <a:pPr algn="just">
              <a:lnSpc>
                <a:spcPct val="100000"/>
              </a:lnSpc>
              <a:spcBef>
                <a:spcPts val="519"/>
              </a:spcBef>
              <a:spcAft>
                <a:spcPts val="601"/>
              </a:spcAft>
              <a:buNone/>
              <a:tabLst>
                <a:tab algn="l" pos="0"/>
              </a:tabLst>
            </a:pPr>
            <a:r>
              <a:rPr b="1" lang="en-US" sz="2600" spc="-1" strike="noStrike" u="sng">
                <a:solidFill>
                  <a:srgbClr val="262626"/>
                </a:solidFill>
                <a:uFillTx/>
                <a:latin typeface="Calibri"/>
              </a:rPr>
              <a:t>Scenario #2: </a:t>
            </a:r>
            <a:endParaRPr b="0" lang="en-IN" sz="2600" spc="-1" strike="noStrike">
              <a:latin typeface="Arial"/>
            </a:endParaRPr>
          </a:p>
          <a:p>
            <a:pPr algn="just">
              <a:lnSpc>
                <a:spcPct val="100000"/>
              </a:lnSpc>
              <a:spcBef>
                <a:spcPts val="519"/>
              </a:spcBef>
              <a:spcAft>
                <a:spcPts val="601"/>
              </a:spcAft>
              <a:buNone/>
              <a:tabLst>
                <a:tab algn="l" pos="0"/>
              </a:tabLst>
            </a:pP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Directory listing is not disabled on the server. An</a:t>
            </a: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attacker discovers they can simply list directories. The attacker finds and downloads the compiled Java classes, which they decompile and reverse engineer to view the code. The attacker then finds a serious access control flaw in the application.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52280" y="838080"/>
            <a:ext cx="7466760" cy="943920"/>
          </a:xfrm>
          <a:prstGeom prst="rect">
            <a:avLst/>
          </a:prstGeom>
          <a:noFill/>
          <a:ln w="0">
            <a:noFill/>
          </a:ln>
        </p:spPr>
        <p:txBody>
          <a:bodyPr lIns="90000" rIns="90000" tIns="45000" bIns="45000" anchor="ctr">
            <a:normAutofit fontScale="73000"/>
          </a:bodyPr>
          <a:p>
            <a:pPr algn="ctr">
              <a:lnSpc>
                <a:spcPct val="100000"/>
              </a:lnSpc>
              <a:buNone/>
            </a:pPr>
            <a:r>
              <a:rPr b="0" lang="en-US" sz="4000" spc="-1" strike="noStrike">
                <a:solidFill>
                  <a:srgbClr val="262626"/>
                </a:solidFill>
                <a:latin typeface="Garamond"/>
              </a:rPr>
              <a:t>              </a:t>
            </a:r>
            <a:r>
              <a:rPr b="0" lang="en-US" sz="3600" spc="-1" strike="noStrike">
                <a:solidFill>
                  <a:srgbClr val="262626"/>
                </a:solidFill>
                <a:latin typeface="Calibri"/>
              </a:rPr>
              <a:t>Example Attack Scenarios</a:t>
            </a:r>
            <a:br/>
            <a:endParaRPr b="0" lang="en-IN" sz="3600" spc="-1" strike="noStrike">
              <a:latin typeface="Arial"/>
            </a:endParaRPr>
          </a:p>
        </p:txBody>
      </p:sp>
      <p:sp>
        <p:nvSpPr>
          <p:cNvPr id="115" name="PlaceHolder 2"/>
          <p:cNvSpPr>
            <a:spLocks noGrp="1"/>
          </p:cNvSpPr>
          <p:nvPr>
            <p:ph/>
          </p:nvPr>
        </p:nvSpPr>
        <p:spPr>
          <a:xfrm>
            <a:off x="685800" y="1143000"/>
            <a:ext cx="7466760" cy="5330160"/>
          </a:xfrm>
          <a:prstGeom prst="rect">
            <a:avLst/>
          </a:prstGeom>
          <a:noFill/>
          <a:ln w="0">
            <a:noFill/>
          </a:ln>
        </p:spPr>
        <p:txBody>
          <a:bodyPr lIns="90000" rIns="90000" tIns="45000" bIns="45000" anchor="t">
            <a:normAutofit/>
          </a:bodyPr>
          <a:p>
            <a:pPr algn="just">
              <a:lnSpc>
                <a:spcPct val="100000"/>
              </a:lnSpc>
              <a:spcBef>
                <a:spcPts val="519"/>
              </a:spcBef>
              <a:spcAft>
                <a:spcPts val="601"/>
              </a:spcAft>
              <a:buNone/>
              <a:tabLst>
                <a:tab algn="l" pos="0"/>
              </a:tabLst>
            </a:pPr>
            <a:endParaRPr b="0" lang="en-IN" sz="3200" spc="-1" strike="noStrike">
              <a:latin typeface="Arial"/>
            </a:endParaRPr>
          </a:p>
          <a:p>
            <a:pPr algn="just">
              <a:lnSpc>
                <a:spcPct val="100000"/>
              </a:lnSpc>
              <a:spcBef>
                <a:spcPts val="519"/>
              </a:spcBef>
              <a:spcAft>
                <a:spcPts val="601"/>
              </a:spcAft>
              <a:buNone/>
              <a:tabLst>
                <a:tab algn="l" pos="0"/>
              </a:tabLst>
            </a:pPr>
            <a:r>
              <a:rPr b="1" lang="en-US" sz="2600" spc="-1" strike="noStrike" u="sng">
                <a:solidFill>
                  <a:srgbClr val="262626"/>
                </a:solidFill>
                <a:uFillTx/>
                <a:latin typeface="Calibri"/>
              </a:rPr>
              <a:t>Scenario #3: </a:t>
            </a:r>
            <a:endParaRPr b="0" lang="en-IN" sz="2600" spc="-1" strike="noStrike">
              <a:latin typeface="Arial"/>
            </a:endParaRPr>
          </a:p>
          <a:p>
            <a:pPr algn="just">
              <a:lnSpc>
                <a:spcPct val="100000"/>
              </a:lnSpc>
              <a:spcBef>
                <a:spcPts val="519"/>
              </a:spcBef>
              <a:spcAft>
                <a:spcPts val="601"/>
              </a:spcAft>
              <a:buNone/>
              <a:tabLst>
                <a:tab algn="l" pos="0"/>
              </a:tabLst>
            </a:pP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The application server’s configuration allows detailed error messages, e.g. stack traces, to be returned to users.This potentially exposes sensitive information or underlying flaws such as component versions that are known to be vulnerable.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228600" y="762120"/>
            <a:ext cx="7466760" cy="943920"/>
          </a:xfrm>
          <a:prstGeom prst="rect">
            <a:avLst/>
          </a:prstGeom>
          <a:noFill/>
          <a:ln w="0">
            <a:noFill/>
          </a:ln>
        </p:spPr>
        <p:txBody>
          <a:bodyPr lIns="90000" rIns="90000" tIns="45000" bIns="45000" anchor="ctr">
            <a:normAutofit fontScale="73000"/>
          </a:bodyPr>
          <a:p>
            <a:pPr algn="ctr">
              <a:lnSpc>
                <a:spcPct val="100000"/>
              </a:lnSpc>
              <a:buNone/>
            </a:pPr>
            <a:r>
              <a:rPr b="0" lang="en-US" sz="4000" spc="-1" strike="noStrike">
                <a:solidFill>
                  <a:srgbClr val="262626"/>
                </a:solidFill>
                <a:latin typeface="Garamond"/>
              </a:rPr>
              <a:t>              </a:t>
            </a:r>
            <a:r>
              <a:rPr b="0" lang="en-US" sz="3600" spc="-1" strike="noStrike">
                <a:solidFill>
                  <a:srgbClr val="262626"/>
                </a:solidFill>
                <a:latin typeface="Calibri"/>
              </a:rPr>
              <a:t>Example Attack Scenarios</a:t>
            </a:r>
            <a:br/>
            <a:endParaRPr b="0" lang="en-IN" sz="3600" spc="-1" strike="noStrike">
              <a:latin typeface="Arial"/>
            </a:endParaRPr>
          </a:p>
        </p:txBody>
      </p:sp>
      <p:sp>
        <p:nvSpPr>
          <p:cNvPr id="117" name="PlaceHolder 2"/>
          <p:cNvSpPr>
            <a:spLocks noGrp="1"/>
          </p:cNvSpPr>
          <p:nvPr>
            <p:ph/>
          </p:nvPr>
        </p:nvSpPr>
        <p:spPr>
          <a:xfrm>
            <a:off x="838080" y="1143000"/>
            <a:ext cx="7466760" cy="5330160"/>
          </a:xfrm>
          <a:prstGeom prst="rect">
            <a:avLst/>
          </a:prstGeom>
          <a:noFill/>
          <a:ln w="0">
            <a:noFill/>
          </a:ln>
        </p:spPr>
        <p:txBody>
          <a:bodyPr lIns="90000" rIns="90000" tIns="45000" bIns="45000" anchor="t">
            <a:normAutofit/>
          </a:bodyPr>
          <a:p>
            <a:pPr algn="just">
              <a:lnSpc>
                <a:spcPct val="100000"/>
              </a:lnSpc>
              <a:spcBef>
                <a:spcPts val="519"/>
              </a:spcBef>
              <a:spcAft>
                <a:spcPts val="601"/>
              </a:spcAft>
              <a:buNone/>
              <a:tabLst>
                <a:tab algn="l" pos="0"/>
              </a:tabLst>
            </a:pPr>
            <a:endParaRPr b="0" lang="en-IN" sz="3200" spc="-1" strike="noStrike">
              <a:latin typeface="Arial"/>
            </a:endParaRPr>
          </a:p>
          <a:p>
            <a:pPr algn="just">
              <a:lnSpc>
                <a:spcPct val="100000"/>
              </a:lnSpc>
              <a:spcBef>
                <a:spcPts val="519"/>
              </a:spcBef>
              <a:spcAft>
                <a:spcPts val="601"/>
              </a:spcAft>
              <a:buNone/>
              <a:tabLst>
                <a:tab algn="l" pos="0"/>
              </a:tabLst>
            </a:pPr>
            <a:r>
              <a:rPr b="1" lang="en-US" sz="2600" spc="-1" strike="noStrike" u="sng">
                <a:solidFill>
                  <a:srgbClr val="262626"/>
                </a:solidFill>
                <a:uFillTx/>
                <a:latin typeface="Calibri"/>
              </a:rPr>
              <a:t>Scenario #4: </a:t>
            </a:r>
            <a:endParaRPr b="0" lang="en-IN" sz="2600" spc="-1" strike="noStrike">
              <a:latin typeface="Arial"/>
            </a:endParaRPr>
          </a:p>
          <a:p>
            <a:pPr algn="just">
              <a:lnSpc>
                <a:spcPct val="100000"/>
              </a:lnSpc>
              <a:spcBef>
                <a:spcPts val="519"/>
              </a:spcBef>
              <a:spcAft>
                <a:spcPts val="601"/>
              </a:spcAft>
              <a:buNone/>
              <a:tabLst>
                <a:tab algn="l" pos="0"/>
              </a:tabLst>
            </a:pP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A cloud service provider has default sharing permissions open to the Internet by other CSP users. This allows sensitive data stored within cloud storage to be accessed.</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457200"/>
            <a:ext cx="7466760" cy="761400"/>
          </a:xfrm>
          <a:prstGeom prst="rect">
            <a:avLst/>
          </a:prstGeom>
          <a:noFill/>
          <a:ln w="0">
            <a:noFill/>
          </a:ln>
        </p:spPr>
        <p:txBody>
          <a:bodyPr lIns="90000" rIns="90000" tIns="45000" bIns="45000" anchor="ctr">
            <a:normAutofit fontScale="38000"/>
          </a:bodyPr>
          <a:p>
            <a:pPr algn="ctr">
              <a:lnSpc>
                <a:spcPct val="100000"/>
              </a:lnSpc>
              <a:buNone/>
            </a:pPr>
            <a:r>
              <a:rPr b="0" lang="en-US" sz="4000" spc="-1" strike="noStrike">
                <a:solidFill>
                  <a:srgbClr val="262626"/>
                </a:solidFill>
                <a:latin typeface="Garamond"/>
              </a:rPr>
              <a:t>                      </a:t>
            </a:r>
            <a:br/>
            <a:r>
              <a:rPr b="0" lang="en-US" sz="4000" spc="-1" strike="noStrike">
                <a:solidFill>
                  <a:srgbClr val="262626"/>
                </a:solidFill>
                <a:latin typeface="Garamond"/>
              </a:rPr>
              <a:t>                   </a:t>
            </a:r>
            <a:r>
              <a:rPr b="0" lang="en-US" sz="3600" spc="-1" strike="noStrike">
                <a:solidFill>
                  <a:srgbClr val="262626"/>
                </a:solidFill>
                <a:latin typeface="Calibri"/>
              </a:rPr>
              <a:t>How to Prevent</a:t>
            </a:r>
            <a:br/>
            <a:endParaRPr b="0" lang="en-IN" sz="3600" spc="-1" strike="noStrike">
              <a:latin typeface="Arial"/>
            </a:endParaRPr>
          </a:p>
        </p:txBody>
      </p:sp>
      <p:sp>
        <p:nvSpPr>
          <p:cNvPr id="119" name="PlaceHolder 2"/>
          <p:cNvSpPr>
            <a:spLocks noGrp="1"/>
          </p:cNvSpPr>
          <p:nvPr>
            <p:ph/>
          </p:nvPr>
        </p:nvSpPr>
        <p:spPr>
          <a:xfrm>
            <a:off x="838080" y="1143000"/>
            <a:ext cx="7466760" cy="5330160"/>
          </a:xfrm>
          <a:prstGeom prst="rect">
            <a:avLst/>
          </a:prstGeom>
          <a:noFill/>
          <a:ln w="0">
            <a:noFill/>
          </a:ln>
        </p:spPr>
        <p:txBody>
          <a:bodyPr lIns="90000" rIns="90000" tIns="45000" bIns="45000" anchor="t">
            <a:normAutofit/>
          </a:bodyPr>
          <a:p>
            <a:pPr algn="just">
              <a:lnSpc>
                <a:spcPct val="100000"/>
              </a:lnSpc>
              <a:spcBef>
                <a:spcPts val="519"/>
              </a:spcBef>
              <a:spcAft>
                <a:spcPts val="601"/>
              </a:spcAft>
              <a:buNone/>
              <a:tabLst>
                <a:tab algn="l" pos="0"/>
              </a:tabLst>
            </a:pPr>
            <a:r>
              <a:rPr b="0" lang="en-US" sz="2600" spc="-1" strike="noStrike">
                <a:solidFill>
                  <a:srgbClr val="262626"/>
                </a:solidFill>
                <a:latin typeface="Calibri"/>
              </a:rPr>
              <a:t>Secure installation processes should be implemented, including:</a:t>
            </a:r>
            <a:endParaRPr b="0" lang="en-IN" sz="2600" spc="-1" strike="noStrike">
              <a:latin typeface="Arial"/>
            </a:endParaRPr>
          </a:p>
          <a:p>
            <a:pPr algn="just">
              <a:lnSpc>
                <a:spcPct val="100000"/>
              </a:lnSpc>
              <a:spcBef>
                <a:spcPts val="519"/>
              </a:spcBef>
              <a:spcAft>
                <a:spcPts val="601"/>
              </a:spcAft>
              <a:buNone/>
              <a:tabLst>
                <a:tab algn="l" pos="0"/>
              </a:tabLst>
            </a:pPr>
            <a:endParaRPr b="0" lang="en-IN" sz="2600" spc="-1" strike="noStrike">
              <a:latin typeface="Arial"/>
            </a:endParaRPr>
          </a:p>
          <a:p>
            <a:pPr marL="285840" indent="-285840" algn="just">
              <a:lnSpc>
                <a:spcPct val="100000"/>
              </a:lnSpc>
              <a:spcBef>
                <a:spcPts val="519"/>
              </a:spcBef>
              <a:spcAft>
                <a:spcPts val="601"/>
              </a:spcAft>
              <a:buClr>
                <a:srgbClr val="83992a"/>
              </a:buClr>
              <a:buSzPct val="115000"/>
              <a:buFont typeface="Wingdings" charset="2"/>
              <a:buChar char=""/>
              <a:tabLst>
                <a:tab algn="l" pos="0"/>
              </a:tabLst>
            </a:pPr>
            <a:r>
              <a:rPr b="0" lang="en-US" sz="2600" spc="-1" strike="noStrike">
                <a:solidFill>
                  <a:srgbClr val="262626"/>
                </a:solidFill>
                <a:latin typeface="Calibri"/>
              </a:rPr>
              <a:t>A repeatable hardening process that makes it fast and easy to deploy another environment that is properly locked down.Development, QA, and production environments should all be configured identically, with different credentials used in each environment. This process should be automated to minimize the effort required to setup a new secure environment.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457200"/>
            <a:ext cx="7466760" cy="761400"/>
          </a:xfrm>
          <a:prstGeom prst="rect">
            <a:avLst/>
          </a:prstGeom>
          <a:noFill/>
          <a:ln w="0">
            <a:noFill/>
          </a:ln>
        </p:spPr>
        <p:txBody>
          <a:bodyPr lIns="90000" rIns="90000" tIns="45000" bIns="45000" anchor="ctr">
            <a:normAutofit fontScale="36000"/>
          </a:bodyPr>
          <a:p>
            <a:pPr algn="ctr">
              <a:lnSpc>
                <a:spcPct val="100000"/>
              </a:lnSpc>
              <a:buNone/>
            </a:pPr>
            <a:r>
              <a:rPr b="0" lang="en-US" sz="4000" spc="-1" strike="noStrike">
                <a:solidFill>
                  <a:srgbClr val="262626"/>
                </a:solidFill>
                <a:latin typeface="Garamond"/>
              </a:rPr>
              <a:t>                      </a:t>
            </a:r>
            <a:br/>
            <a:r>
              <a:rPr b="0" lang="en-US" sz="4000" spc="-1" strike="noStrike">
                <a:solidFill>
                  <a:srgbClr val="262626"/>
                </a:solidFill>
                <a:latin typeface="Garamond"/>
              </a:rPr>
              <a:t>                   </a:t>
            </a:r>
            <a:br/>
            <a:endParaRPr b="0" lang="en-IN" sz="4000" spc="-1" strike="noStrike">
              <a:latin typeface="Arial"/>
            </a:endParaRPr>
          </a:p>
        </p:txBody>
      </p:sp>
      <p:sp>
        <p:nvSpPr>
          <p:cNvPr id="121" name="PlaceHolder 2"/>
          <p:cNvSpPr>
            <a:spLocks noGrp="1"/>
          </p:cNvSpPr>
          <p:nvPr>
            <p:ph/>
          </p:nvPr>
        </p:nvSpPr>
        <p:spPr>
          <a:xfrm>
            <a:off x="609480" y="609480"/>
            <a:ext cx="7923960" cy="5940000"/>
          </a:xfrm>
          <a:prstGeom prst="rect">
            <a:avLst/>
          </a:prstGeom>
          <a:noFill/>
          <a:ln w="0">
            <a:noFill/>
          </a:ln>
        </p:spPr>
        <p:txBody>
          <a:bodyPr lIns="90000" rIns="90000" tIns="45000" bIns="45000" anchor="t">
            <a:normAutofit fontScale="90000"/>
          </a:bodyPr>
          <a:p>
            <a:pPr marL="285840" indent="-285840" algn="just">
              <a:lnSpc>
                <a:spcPct val="100000"/>
              </a:lnSpc>
              <a:spcBef>
                <a:spcPts val="519"/>
              </a:spcBef>
              <a:spcAft>
                <a:spcPts val="601"/>
              </a:spcAft>
              <a:buClr>
                <a:srgbClr val="83992a"/>
              </a:buClr>
              <a:buSzPct val="115000"/>
              <a:buFont typeface="Wingdings" charset="2"/>
              <a:buChar char=""/>
            </a:pPr>
            <a:r>
              <a:rPr b="0" lang="en-US" sz="2600" spc="-1" strike="noStrike">
                <a:solidFill>
                  <a:srgbClr val="262626"/>
                </a:solidFill>
                <a:latin typeface="Calibri"/>
              </a:rPr>
              <a:t>A minimal platform without any unnecessary features,</a:t>
            </a: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components, documentation, and samples. Remove</a:t>
            </a: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or   do not install unused features and frameworks.</a:t>
            </a:r>
            <a:endParaRPr b="0" lang="en-IN" sz="2600" spc="-1" strike="noStrike">
              <a:latin typeface="Arial"/>
            </a:endParaRPr>
          </a:p>
          <a:p>
            <a:pPr marL="285840" indent="-285840" algn="just">
              <a:lnSpc>
                <a:spcPct val="100000"/>
              </a:lnSpc>
              <a:spcBef>
                <a:spcPts val="519"/>
              </a:spcBef>
              <a:spcAft>
                <a:spcPts val="601"/>
              </a:spcAft>
              <a:buClr>
                <a:srgbClr val="83992a"/>
              </a:buClr>
              <a:buSzPct val="115000"/>
              <a:buFont typeface="Wingdings" charset="2"/>
              <a:buChar char=""/>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A task to review and update the configurations appropriate to all security notes, updates and patches as part of the patch management process .In particular, review cloud storage permissions (e.g. S3 bucket permissions).</a:t>
            </a:r>
            <a:endParaRPr b="0" lang="en-IN" sz="2600" spc="-1" strike="noStrike">
              <a:latin typeface="Arial"/>
            </a:endParaRPr>
          </a:p>
          <a:p>
            <a:pPr marL="285840" indent="-285840" algn="just">
              <a:lnSpc>
                <a:spcPct val="100000"/>
              </a:lnSpc>
              <a:spcBef>
                <a:spcPts val="519"/>
              </a:spcBef>
              <a:spcAft>
                <a:spcPts val="601"/>
              </a:spcAft>
              <a:buClr>
                <a:srgbClr val="83992a"/>
              </a:buClr>
              <a:buSzPct val="115000"/>
              <a:buFont typeface="Wingdings" charset="2"/>
              <a:buChar char=""/>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A segmented application architecture that provides effective, secure separation between components or tenants, with segmentation, containerization, or cloud security groups.</a:t>
            </a:r>
            <a:endParaRPr b="0" lang="en-IN" sz="2600" spc="-1" strike="noStrike">
              <a:latin typeface="Arial"/>
            </a:endParaRPr>
          </a:p>
          <a:p>
            <a:pPr marL="285840" indent="-285840" algn="just">
              <a:lnSpc>
                <a:spcPct val="100000"/>
              </a:lnSpc>
              <a:spcBef>
                <a:spcPts val="519"/>
              </a:spcBef>
              <a:spcAft>
                <a:spcPts val="601"/>
              </a:spcAft>
              <a:buClr>
                <a:srgbClr val="83992a"/>
              </a:buClr>
              <a:buSzPct val="115000"/>
              <a:buFont typeface="Wingdings" charset="2"/>
              <a:buChar char=""/>
              <a:tabLst>
                <a:tab algn="l" pos="0"/>
              </a:tabLst>
            </a:pPr>
            <a:r>
              <a:rPr b="0" lang="en-US" sz="2600" spc="-1" strike="noStrike">
                <a:solidFill>
                  <a:srgbClr val="262626"/>
                </a:solidFill>
                <a:latin typeface="Calibri"/>
              </a:rPr>
              <a:t>Sending security directives to clients, e.g. Security Headers.</a:t>
            </a:r>
            <a:endParaRPr b="0" lang="en-IN" sz="2600" spc="-1" strike="noStrike">
              <a:latin typeface="Arial"/>
            </a:endParaRPr>
          </a:p>
          <a:p>
            <a:pPr marL="285840" indent="-285840" algn="just">
              <a:lnSpc>
                <a:spcPct val="100000"/>
              </a:lnSpc>
              <a:spcBef>
                <a:spcPts val="519"/>
              </a:spcBef>
              <a:spcAft>
                <a:spcPts val="601"/>
              </a:spcAft>
              <a:buClr>
                <a:srgbClr val="83992a"/>
              </a:buClr>
              <a:buSzPct val="115000"/>
              <a:buFont typeface="Wingdings" charset="2"/>
              <a:buChar char=""/>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An automated process to verify the effectiveness of the</a:t>
            </a:r>
            <a:endParaRPr b="0" lang="en-IN" sz="2600" spc="-1" strike="noStrike">
              <a:latin typeface="Arial"/>
            </a:endParaRPr>
          </a:p>
          <a:p>
            <a:pPr algn="just">
              <a:lnSpc>
                <a:spcPct val="100000"/>
              </a:lnSpc>
              <a:spcBef>
                <a:spcPts val="519"/>
              </a:spcBef>
              <a:spcAft>
                <a:spcPts val="601"/>
              </a:spcAft>
              <a:buNone/>
              <a:tabLst>
                <a:tab algn="l" pos="0"/>
              </a:tabLst>
            </a:pPr>
            <a:r>
              <a:rPr b="0" lang="en-US" sz="2600" spc="-1" strike="noStrike">
                <a:solidFill>
                  <a:srgbClr val="262626"/>
                </a:solidFill>
                <a:latin typeface="Calibri"/>
              </a:rPr>
              <a:t>     </a:t>
            </a:r>
            <a:r>
              <a:rPr b="0" lang="en-US" sz="2600" spc="-1" strike="noStrike">
                <a:solidFill>
                  <a:srgbClr val="262626"/>
                </a:solidFill>
                <a:latin typeface="Calibri"/>
              </a:rPr>
              <a:t>configurations and settings in all environments.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457200"/>
            <a:ext cx="7466760" cy="761400"/>
          </a:xfrm>
          <a:prstGeom prst="rect">
            <a:avLst/>
          </a:prstGeom>
          <a:noFill/>
          <a:ln w="0">
            <a:noFill/>
          </a:ln>
        </p:spPr>
        <p:txBody>
          <a:bodyPr lIns="90000" rIns="90000" tIns="45000" bIns="45000" anchor="ctr">
            <a:normAutofit fontScale="36000"/>
          </a:bodyPr>
          <a:p>
            <a:pPr algn="ctr">
              <a:lnSpc>
                <a:spcPct val="100000"/>
              </a:lnSpc>
              <a:buNone/>
            </a:pPr>
            <a:r>
              <a:rPr b="0" lang="en-US" sz="4000" spc="-1" strike="noStrike">
                <a:solidFill>
                  <a:srgbClr val="262626"/>
                </a:solidFill>
                <a:latin typeface="Garamond"/>
              </a:rPr>
              <a:t>                      </a:t>
            </a:r>
            <a:br/>
            <a:r>
              <a:rPr b="0" lang="en-US" sz="4000" spc="-1" strike="noStrike">
                <a:solidFill>
                  <a:srgbClr val="262626"/>
                </a:solidFill>
                <a:latin typeface="Garamond"/>
              </a:rPr>
              <a:t>                   </a:t>
            </a:r>
            <a:br/>
            <a:endParaRPr b="0" lang="en-IN" sz="4000" spc="-1" strike="noStrike">
              <a:latin typeface="Arial"/>
            </a:endParaRPr>
          </a:p>
        </p:txBody>
      </p:sp>
      <p:sp>
        <p:nvSpPr>
          <p:cNvPr id="123" name="PlaceHolder 2"/>
          <p:cNvSpPr>
            <a:spLocks noGrp="1"/>
          </p:cNvSpPr>
          <p:nvPr>
            <p:ph/>
          </p:nvPr>
        </p:nvSpPr>
        <p:spPr>
          <a:xfrm>
            <a:off x="609480" y="609480"/>
            <a:ext cx="7923960" cy="5940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THANK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176840" y="915480"/>
            <a:ext cx="6797880" cy="1303200"/>
          </a:xfrm>
          <a:prstGeom prst="rect">
            <a:avLst/>
          </a:prstGeom>
          <a:noFill/>
          <a:ln w="0">
            <a:noFill/>
          </a:ln>
        </p:spPr>
        <p:txBody>
          <a:bodyPr lIns="90000" rIns="90000" tIns="45000" bIns="45000" anchor="ctr">
            <a:noAutofit/>
          </a:bodyPr>
          <a:p>
            <a:pPr algn="ctr">
              <a:lnSpc>
                <a:spcPct val="100000"/>
              </a:lnSpc>
              <a:buNone/>
            </a:pPr>
            <a:r>
              <a:rPr b="0" lang="en-US" sz="4000" spc="-1" strike="noStrike">
                <a:solidFill>
                  <a:srgbClr val="414c15"/>
                </a:solidFill>
                <a:latin typeface="Garamond"/>
              </a:rPr>
              <a:t>      </a:t>
            </a:r>
            <a:r>
              <a:rPr b="0" lang="en-US" sz="4000" spc="-1" strike="noStrike">
                <a:solidFill>
                  <a:srgbClr val="414c15"/>
                </a:solidFill>
                <a:latin typeface="Garamond"/>
              </a:rPr>
              <a:t>Broken access control</a:t>
            </a:r>
            <a:endParaRPr b="0" lang="en-IN" sz="4000" spc="-1" strike="noStrike">
              <a:latin typeface="Arial"/>
            </a:endParaRPr>
          </a:p>
        </p:txBody>
      </p:sp>
      <p:sp>
        <p:nvSpPr>
          <p:cNvPr id="95" name="PlaceHolder 2"/>
          <p:cNvSpPr>
            <a:spLocks noGrp="1"/>
          </p:cNvSpPr>
          <p:nvPr>
            <p:ph/>
          </p:nvPr>
        </p:nvSpPr>
        <p:spPr>
          <a:xfrm>
            <a:off x="1176840" y="2490120"/>
            <a:ext cx="6797880" cy="3444120"/>
          </a:xfrm>
          <a:prstGeom prst="rect">
            <a:avLst/>
          </a:prstGeom>
          <a:noFill/>
          <a:ln w="0">
            <a:noFill/>
          </a:ln>
        </p:spPr>
        <p:txBody>
          <a:bodyPr lIns="90000" rIns="90000" tIns="45000" bIns="45000" anchor="t">
            <a:normAutofit fontScale="75000"/>
          </a:bodyPr>
          <a:p>
            <a:pPr algn="just">
              <a:lnSpc>
                <a:spcPct val="100000"/>
              </a:lnSpc>
              <a:spcBef>
                <a:spcPts val="479"/>
              </a:spcBef>
              <a:spcAft>
                <a:spcPts val="601"/>
              </a:spcAft>
              <a:buNone/>
            </a:pPr>
            <a:endParaRPr b="0" lang="en-IN" sz="32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endParaRPr b="0" lang="en-IN" sz="24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Bypassing access control checks by modifying the URL, internal application state, or the HTML page, or simply using a custom API attack tool</a:t>
            </a:r>
            <a:endParaRPr b="0" lang="en-IN" sz="24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Allowing the primary key to be changed to another's users record, permitting viewing or editing someone else's account.</a:t>
            </a:r>
            <a:endParaRPr b="0" lang="en-IN" sz="2400" spc="-1" strike="noStrike">
              <a:latin typeface="Arial"/>
            </a:endParaRPr>
          </a:p>
          <a:p>
            <a:pPr algn="just">
              <a:lnSpc>
                <a:spcPct val="100000"/>
              </a:lnSpc>
              <a:spcAft>
                <a:spcPts val="601"/>
              </a:spcAft>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176840" y="915480"/>
            <a:ext cx="6797880" cy="1303200"/>
          </a:xfrm>
          <a:prstGeom prst="rect">
            <a:avLst/>
          </a:prstGeom>
          <a:noFill/>
          <a:ln w="0">
            <a:noFill/>
          </a:ln>
        </p:spPr>
        <p:txBody>
          <a:bodyPr lIns="90000" rIns="90000" tIns="45000" bIns="45000" anchor="ctr">
            <a:noAutofit/>
          </a:bodyPr>
          <a:p>
            <a:pPr algn="ctr">
              <a:lnSpc>
                <a:spcPct val="100000"/>
              </a:lnSpc>
              <a:buNone/>
            </a:pPr>
            <a:r>
              <a:rPr b="0" lang="en-US" sz="4000" spc="-1" strike="noStrike">
                <a:solidFill>
                  <a:srgbClr val="414c15"/>
                </a:solidFill>
                <a:latin typeface="Garamond"/>
              </a:rPr>
              <a:t>      </a:t>
            </a:r>
            <a:endParaRPr b="0" lang="en-IN" sz="4000" spc="-1" strike="noStrike">
              <a:latin typeface="Arial"/>
            </a:endParaRPr>
          </a:p>
        </p:txBody>
      </p:sp>
      <p:sp>
        <p:nvSpPr>
          <p:cNvPr id="97" name="PlaceHolder 2"/>
          <p:cNvSpPr>
            <a:spLocks noGrp="1"/>
          </p:cNvSpPr>
          <p:nvPr>
            <p:ph/>
          </p:nvPr>
        </p:nvSpPr>
        <p:spPr>
          <a:xfrm>
            <a:off x="457200" y="1447920"/>
            <a:ext cx="7466760" cy="5025600"/>
          </a:xfrm>
          <a:prstGeom prst="rect">
            <a:avLst/>
          </a:prstGeom>
          <a:noFill/>
          <a:ln w="0">
            <a:noFill/>
          </a:ln>
        </p:spPr>
        <p:txBody>
          <a:bodyPr lIns="90000" rIns="90000" tIns="45000" bIns="45000" anchor="t">
            <a:noAutofit/>
          </a:bodyPr>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Elevation of privilege. Acting as a user without being logged in, or acting as an </a:t>
            </a:r>
            <a:r>
              <a:rPr b="0" lang="en-US" sz="1800" spc="-1" strike="noStrike">
                <a:solidFill>
                  <a:srgbClr val="262626"/>
                </a:solidFill>
                <a:latin typeface="Calibri"/>
              </a:rPr>
              <a:t>admin</a:t>
            </a:r>
            <a:r>
              <a:rPr b="0" lang="en-US" sz="2400" spc="-1" strike="noStrike">
                <a:solidFill>
                  <a:srgbClr val="262626"/>
                </a:solidFill>
                <a:latin typeface="Calibri"/>
              </a:rPr>
              <a:t> when logged in as a user.</a:t>
            </a:r>
            <a:endParaRPr b="0" lang="en-IN" sz="24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Metadata manipulation, such as replaying or tampering with a JSON Web Token (JWT) access control token or a cookie or hidden field manipulated to elevate privileges, or abusing JWT invalidation</a:t>
            </a:r>
            <a:endParaRPr b="0" lang="en-IN" sz="24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CORS misconfiguration allows unauthorized API access.</a:t>
            </a:r>
            <a:endParaRPr b="0" lang="en-IN" sz="2400" spc="-1" strike="noStrike">
              <a:latin typeface="Arial"/>
            </a:endParaRPr>
          </a:p>
          <a:p>
            <a:pPr marL="285840" indent="-285840" algn="just">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Calibri"/>
              </a:rPr>
              <a:t>Force browsing to authenticated pages as an unauthenticated user or to privileged pages as a standard user. Accessing API with missing access controls for POST, PUT and DELETE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176840" y="915480"/>
            <a:ext cx="6797880" cy="1303200"/>
          </a:xfrm>
          <a:prstGeom prst="rect">
            <a:avLst/>
          </a:prstGeom>
          <a:noFill/>
          <a:ln w="0">
            <a:noFill/>
          </a:ln>
        </p:spPr>
        <p:txBody>
          <a:bodyPr lIns="90000" rIns="90000" tIns="45000" bIns="45000" anchor="ctr">
            <a:normAutofit fontScale="49000"/>
          </a:bodyPr>
          <a:p>
            <a:pPr algn="ctr">
              <a:lnSpc>
                <a:spcPct val="100000"/>
              </a:lnSpc>
              <a:buNone/>
            </a:pPr>
            <a:r>
              <a:rPr b="0" lang="en-US" sz="4000" spc="-1" strike="noStrike">
                <a:solidFill>
                  <a:srgbClr val="414c15"/>
                </a:solidFill>
                <a:latin typeface="Garamond"/>
              </a:rPr>
              <a:t>      </a:t>
            </a:r>
            <a:br/>
            <a:br/>
            <a:r>
              <a:rPr b="0" lang="en-US" sz="4000" spc="-1" strike="noStrike">
                <a:solidFill>
                  <a:srgbClr val="414c15"/>
                </a:solidFill>
                <a:latin typeface="Garamond"/>
              </a:rPr>
              <a:t>       </a:t>
            </a:r>
            <a:r>
              <a:rPr b="0" lang="en-US" sz="3600" spc="-1" strike="noStrike">
                <a:solidFill>
                  <a:srgbClr val="414c15"/>
                </a:solidFill>
                <a:latin typeface="Garamond"/>
              </a:rPr>
              <a:t>Example</a:t>
            </a:r>
            <a:r>
              <a:rPr b="0" lang="en-US" sz="3600" spc="-1" strike="noStrike">
                <a:solidFill>
                  <a:srgbClr val="262626"/>
                </a:solidFill>
                <a:latin typeface="Calibri"/>
              </a:rPr>
              <a:t>  </a:t>
            </a:r>
            <a:r>
              <a:rPr b="0" lang="en-US" sz="3600" spc="-1" strike="noStrike">
                <a:solidFill>
                  <a:srgbClr val="414c15"/>
                </a:solidFill>
                <a:latin typeface="Garamond"/>
              </a:rPr>
              <a:t>Attack Scenarios</a:t>
            </a:r>
            <a:br/>
            <a:endParaRPr b="0" lang="en-IN" sz="3600" spc="-1" strike="noStrike">
              <a:latin typeface="Arial"/>
            </a:endParaRPr>
          </a:p>
        </p:txBody>
      </p:sp>
      <p:sp>
        <p:nvSpPr>
          <p:cNvPr id="99" name="PlaceHolder 2"/>
          <p:cNvSpPr>
            <a:spLocks noGrp="1"/>
          </p:cNvSpPr>
          <p:nvPr>
            <p:ph/>
          </p:nvPr>
        </p:nvSpPr>
        <p:spPr>
          <a:xfrm>
            <a:off x="812880" y="1800000"/>
            <a:ext cx="7466760" cy="5025600"/>
          </a:xfrm>
          <a:prstGeom prst="rect">
            <a:avLst/>
          </a:prstGeom>
          <a:noFill/>
          <a:ln w="0">
            <a:noFill/>
          </a:ln>
        </p:spPr>
        <p:txBody>
          <a:bodyPr lIns="90000" rIns="90000" tIns="45000" bIns="45000" anchor="t">
            <a:noAutofit/>
          </a:bodyPr>
          <a:p>
            <a:pPr algn="just">
              <a:lnSpc>
                <a:spcPct val="100000"/>
              </a:lnSpc>
              <a:spcBef>
                <a:spcPts val="479"/>
              </a:spcBef>
              <a:spcAft>
                <a:spcPts val="601"/>
              </a:spcAft>
              <a:buNone/>
              <a:tabLst>
                <a:tab algn="l" pos="0"/>
              </a:tabLst>
            </a:pPr>
            <a:r>
              <a:rPr b="1" lang="en-US" sz="2400" spc="-1" strike="noStrike" u="sng">
                <a:solidFill>
                  <a:srgbClr val="262626"/>
                </a:solidFill>
                <a:uFillTx/>
                <a:latin typeface="Calibri"/>
              </a:rPr>
              <a:t>Scenario #1:</a:t>
            </a:r>
            <a:endParaRPr b="0" lang="en-IN" sz="2400" spc="-1" strike="noStrike">
              <a:latin typeface="Arial"/>
            </a:endParaRPr>
          </a:p>
          <a:p>
            <a:pPr algn="just">
              <a:lnSpc>
                <a:spcPct val="100000"/>
              </a:lnSpc>
              <a:spcBef>
                <a:spcPts val="479"/>
              </a:spcBef>
              <a:spcAft>
                <a:spcPts val="601"/>
              </a:spcAft>
              <a:buNone/>
              <a:tabLst>
                <a:tab algn="l" pos="0"/>
              </a:tabLst>
            </a:pPr>
            <a:endParaRPr b="0" lang="en-IN" sz="2400" spc="-1" strike="noStrike">
              <a:latin typeface="Arial"/>
            </a:endParaRPr>
          </a:p>
          <a:p>
            <a:pPr algn="just">
              <a:lnSpc>
                <a:spcPct val="100000"/>
              </a:lnSpc>
              <a:spcBef>
                <a:spcPts val="601"/>
              </a:spcBef>
              <a:buNone/>
              <a:tabLst>
                <a:tab algn="l" pos="0"/>
              </a:tabLst>
            </a:pPr>
            <a:r>
              <a:rPr b="0" lang="en-US" sz="2400" spc="-1" strike="noStrike">
                <a:solidFill>
                  <a:srgbClr val="000000"/>
                </a:solidFill>
                <a:latin typeface="Calibri"/>
              </a:rPr>
              <a:t>The application uses unverified data in a SQL call that is accessing account information:</a:t>
            </a:r>
            <a:endParaRPr b="0" lang="en-IN" sz="2400" spc="-1" strike="noStrike">
              <a:latin typeface="Arial"/>
            </a:endParaRPr>
          </a:p>
          <a:p>
            <a:pPr algn="just">
              <a:lnSpc>
                <a:spcPct val="100000"/>
              </a:lnSpc>
              <a:spcBef>
                <a:spcPts val="420"/>
              </a:spcBef>
              <a:buNone/>
              <a:tabLst>
                <a:tab algn="l" pos="0"/>
              </a:tabLst>
            </a:pPr>
            <a:r>
              <a:rPr b="0" lang="en-US" sz="2100" spc="-1" strike="noStrike">
                <a:solidFill>
                  <a:srgbClr val="000000"/>
                </a:solidFill>
                <a:latin typeface="Calibri"/>
              </a:rPr>
              <a:t>pstmt.setString(1, request.getParameter("acct"));</a:t>
            </a:r>
            <a:endParaRPr b="0" lang="en-IN" sz="2100" spc="-1" strike="noStrike">
              <a:latin typeface="Arial"/>
            </a:endParaRPr>
          </a:p>
          <a:p>
            <a:pPr algn="just">
              <a:lnSpc>
                <a:spcPct val="100000"/>
              </a:lnSpc>
              <a:spcBef>
                <a:spcPts val="420"/>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ResultSet results = pstmt.executeQuery( );</a:t>
            </a:r>
            <a:endParaRPr b="0" lang="en-IN" sz="2100" spc="-1" strike="noStrike">
              <a:latin typeface="Arial"/>
            </a:endParaRPr>
          </a:p>
          <a:p>
            <a:pPr algn="just">
              <a:lnSpc>
                <a:spcPct val="100000"/>
              </a:lnSpc>
              <a:spcBef>
                <a:spcPts val="601"/>
              </a:spcBef>
              <a:buNone/>
              <a:tabLst>
                <a:tab algn="l" pos="0"/>
              </a:tabLst>
            </a:pPr>
            <a:r>
              <a:rPr b="0" lang="en-US" sz="2400" spc="-1" strike="noStrike">
                <a:solidFill>
                  <a:srgbClr val="000000"/>
                </a:solidFill>
                <a:latin typeface="Calibri"/>
              </a:rPr>
              <a:t>An attacker simply modifies the 'acct' parameter in the browser to send whatever account number they want. If not properly verified, the attacker can access any user's account.</a:t>
            </a:r>
            <a:endParaRPr b="0" lang="en-IN" sz="2400" spc="-1" strike="noStrike">
              <a:latin typeface="Arial"/>
            </a:endParaRPr>
          </a:p>
          <a:p>
            <a:pPr algn="just">
              <a:lnSpc>
                <a:spcPct val="100000"/>
              </a:lnSpc>
              <a:spcBef>
                <a:spcPts val="420"/>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http://example.com/app/accountInfo?acct=notmyacct</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176840" y="915480"/>
            <a:ext cx="6797880" cy="1303200"/>
          </a:xfrm>
          <a:prstGeom prst="rect">
            <a:avLst/>
          </a:prstGeom>
          <a:noFill/>
          <a:ln w="0">
            <a:noFill/>
          </a:ln>
        </p:spPr>
        <p:txBody>
          <a:bodyPr lIns="90000" rIns="90000" tIns="45000" bIns="45000" anchor="ctr">
            <a:normAutofit fontScale="64000"/>
          </a:bodyPr>
          <a:p>
            <a:pPr algn="ctr">
              <a:lnSpc>
                <a:spcPct val="100000"/>
              </a:lnSpc>
              <a:buNone/>
            </a:pPr>
            <a:r>
              <a:rPr b="0" lang="en-US" sz="4000" spc="-1" strike="noStrike">
                <a:solidFill>
                  <a:srgbClr val="414c15"/>
                </a:solidFill>
                <a:latin typeface="Garamond"/>
              </a:rPr>
              <a:t>      </a:t>
            </a:r>
            <a:br/>
            <a:br/>
            <a:r>
              <a:rPr b="0" lang="en-US" sz="4000" spc="-1" strike="noStrike">
                <a:solidFill>
                  <a:srgbClr val="414c15"/>
                </a:solidFill>
                <a:latin typeface="Garamond"/>
              </a:rPr>
              <a:t>       </a:t>
            </a:r>
            <a:endParaRPr b="0" lang="en-IN" sz="4000" spc="-1" strike="noStrike">
              <a:latin typeface="Arial"/>
            </a:endParaRPr>
          </a:p>
        </p:txBody>
      </p:sp>
      <p:sp>
        <p:nvSpPr>
          <p:cNvPr id="101" name="PlaceHolder 2"/>
          <p:cNvSpPr>
            <a:spLocks noGrp="1"/>
          </p:cNvSpPr>
          <p:nvPr>
            <p:ph/>
          </p:nvPr>
        </p:nvSpPr>
        <p:spPr>
          <a:xfrm>
            <a:off x="812880" y="900000"/>
            <a:ext cx="7466760" cy="5025600"/>
          </a:xfrm>
          <a:prstGeom prst="rect">
            <a:avLst/>
          </a:prstGeom>
          <a:noFill/>
          <a:ln w="0">
            <a:noFill/>
          </a:ln>
        </p:spPr>
        <p:txBody>
          <a:bodyPr lIns="90000" rIns="90000" tIns="45000" bIns="45000" anchor="t">
            <a:noAutofit/>
          </a:bodyPr>
          <a:p>
            <a:pPr algn="just">
              <a:lnSpc>
                <a:spcPct val="100000"/>
              </a:lnSpc>
              <a:spcBef>
                <a:spcPts val="479"/>
              </a:spcBef>
              <a:spcAft>
                <a:spcPts val="601"/>
              </a:spcAft>
              <a:buNone/>
              <a:tabLst>
                <a:tab algn="l" pos="0"/>
              </a:tabLst>
            </a:pPr>
            <a:r>
              <a:rPr b="1" lang="en-US" sz="2400" spc="-1" strike="noStrike" u="sng">
                <a:solidFill>
                  <a:srgbClr val="262626"/>
                </a:solidFill>
                <a:uFillTx/>
                <a:latin typeface="Calibri"/>
              </a:rPr>
              <a:t>Scenario #2 :</a:t>
            </a:r>
            <a:endParaRPr b="0" lang="en-IN" sz="2400" spc="-1" strike="noStrike">
              <a:latin typeface="Arial"/>
            </a:endParaRPr>
          </a:p>
          <a:p>
            <a:pPr algn="just">
              <a:lnSpc>
                <a:spcPct val="100000"/>
              </a:lnSpc>
              <a:spcBef>
                <a:spcPts val="479"/>
              </a:spcBef>
              <a:spcAft>
                <a:spcPts val="601"/>
              </a:spcAft>
              <a:buNone/>
              <a:tabLst>
                <a:tab algn="l" pos="0"/>
              </a:tabLst>
            </a:pPr>
            <a:endParaRPr b="0" lang="en-IN" sz="2400" spc="-1" strike="noStrike">
              <a:latin typeface="Arial"/>
            </a:endParaRPr>
          </a:p>
          <a:p>
            <a:pPr algn="just">
              <a:lnSpc>
                <a:spcPct val="100000"/>
              </a:lnSpc>
              <a:spcBef>
                <a:spcPts val="601"/>
              </a:spcBef>
              <a:buNone/>
              <a:tabLst>
                <a:tab algn="l" pos="0"/>
              </a:tabLst>
            </a:pPr>
            <a:r>
              <a:rPr b="0" lang="en-US" sz="2400" spc="-1" strike="noStrike">
                <a:solidFill>
                  <a:srgbClr val="000000"/>
                </a:solidFill>
                <a:latin typeface="Calibri"/>
              </a:rPr>
              <a:t>An attacker simply force browses to target URLs.Admin rights are required for access to the admin page.</a:t>
            </a:r>
            <a:endParaRPr b="0" lang="en-IN" sz="2400" spc="-1" strike="noStrike">
              <a:latin typeface="Arial"/>
            </a:endParaRPr>
          </a:p>
          <a:p>
            <a:pPr algn="just">
              <a:lnSpc>
                <a:spcPct val="100000"/>
              </a:lnSpc>
              <a:spcBef>
                <a:spcPts val="420"/>
              </a:spcBef>
              <a:buNone/>
              <a:tabLst>
                <a:tab algn="l" pos="0"/>
              </a:tabLst>
            </a:pPr>
            <a:r>
              <a:rPr b="0" lang="en-US" sz="2100" spc="-1" strike="noStrike">
                <a:solidFill>
                  <a:srgbClr val="000000"/>
                </a:solidFill>
                <a:latin typeface="Calibri"/>
              </a:rPr>
              <a:t>http://example.com/app/getappInfo</a:t>
            </a:r>
            <a:endParaRPr b="0" lang="en-IN" sz="2100" spc="-1" strike="noStrike">
              <a:latin typeface="Arial"/>
            </a:endParaRPr>
          </a:p>
          <a:p>
            <a:pPr algn="just">
              <a:lnSpc>
                <a:spcPct val="100000"/>
              </a:lnSpc>
              <a:spcBef>
                <a:spcPts val="420"/>
              </a:spcBef>
              <a:buNone/>
              <a:tabLst>
                <a:tab algn="l" pos="0"/>
              </a:tabLst>
            </a:pPr>
            <a:r>
              <a:rPr b="0" lang="en-US" sz="2100" spc="-1" strike="noStrike">
                <a:solidFill>
                  <a:srgbClr val="000000"/>
                </a:solidFill>
                <a:latin typeface="Calibri"/>
              </a:rPr>
              <a:t>http://example.com/app/admin_getappInfo</a:t>
            </a:r>
            <a:endParaRPr b="0" lang="en-IN" sz="2100" spc="-1" strike="noStrike">
              <a:latin typeface="Arial"/>
            </a:endParaRPr>
          </a:p>
          <a:p>
            <a:pPr algn="just">
              <a:lnSpc>
                <a:spcPct val="100000"/>
              </a:lnSpc>
              <a:spcBef>
                <a:spcPts val="479"/>
              </a:spcBef>
              <a:spcAft>
                <a:spcPts val="601"/>
              </a:spcAft>
              <a:buNone/>
              <a:tabLst>
                <a:tab algn="l" pos="0"/>
              </a:tabLst>
            </a:pPr>
            <a:r>
              <a:rPr b="0" lang="en-US" sz="2400" spc="-1" strike="noStrike">
                <a:solidFill>
                  <a:srgbClr val="000000"/>
                </a:solidFill>
                <a:latin typeface="Calibri"/>
              </a:rPr>
              <a:t>If an unauthenticated user can access either page, it’s a flaw. If a non-admin can access the admin page, this is a flaw.</a:t>
            </a:r>
            <a:r>
              <a:rPr b="0" lang="en-US" sz="2400" spc="-1" strike="noStrike">
                <a:solidFill>
                  <a:srgbClr val="262626"/>
                </a:solidFill>
                <a:latin typeface="Calibri"/>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122120" y="540000"/>
            <a:ext cx="6797880" cy="704520"/>
          </a:xfrm>
          <a:prstGeom prst="rect">
            <a:avLst/>
          </a:prstGeom>
          <a:noFill/>
          <a:ln w="0">
            <a:noFill/>
          </a:ln>
        </p:spPr>
        <p:txBody>
          <a:bodyPr lIns="90000" rIns="90000" tIns="45000" bIns="45000" anchor="ctr">
            <a:normAutofit fontScale="32000"/>
          </a:bodyPr>
          <a:p>
            <a:pPr algn="ctr">
              <a:lnSpc>
                <a:spcPct val="100000"/>
              </a:lnSpc>
              <a:buNone/>
            </a:pPr>
            <a:r>
              <a:rPr b="0" lang="en-US" sz="4000" spc="-1" strike="noStrike">
                <a:solidFill>
                  <a:srgbClr val="414c15"/>
                </a:solidFill>
                <a:latin typeface="Garamond"/>
              </a:rPr>
              <a:t>      </a:t>
            </a:r>
            <a:br/>
            <a:br/>
            <a:r>
              <a:rPr b="0" lang="en-US" sz="4000" spc="-1" strike="noStrike">
                <a:solidFill>
                  <a:srgbClr val="414c15"/>
                </a:solidFill>
                <a:latin typeface="Garamond"/>
              </a:rPr>
              <a:t>       </a:t>
            </a:r>
            <a:endParaRPr b="0" lang="en-IN" sz="4000" spc="-1" strike="noStrike">
              <a:latin typeface="Arial"/>
            </a:endParaRPr>
          </a:p>
        </p:txBody>
      </p:sp>
      <p:sp>
        <p:nvSpPr>
          <p:cNvPr id="103" name=""/>
          <p:cNvSpPr/>
          <p:nvPr/>
        </p:nvSpPr>
        <p:spPr>
          <a:xfrm>
            <a:off x="1008000" y="181440"/>
            <a:ext cx="7488000" cy="5578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2400" spc="-1" strike="noStrike">
                <a:solidFill>
                  <a:srgbClr val="000000"/>
                </a:solidFill>
                <a:latin typeface="Calibri"/>
              </a:rPr>
              <a:t>Access control is only effective if enforced in trusted server-side code or server-less API, where the attacker cannot modify the access control check or metadata.</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With the exception of public resources, deny by default.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Implement access control mechanisms once and re-use them throughout the application, including minimizing CORS usage.</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Model access controls should enforce record ownership, rather than accepting that the user can create, read, update, or delete any record.</a:t>
            </a:r>
            <a:endParaRPr b="0" lang="en-IN" sz="2400" spc="-1" strike="noStrike">
              <a:latin typeface="Arial"/>
            </a:endParaRPr>
          </a:p>
        </p:txBody>
      </p:sp>
      <p:sp>
        <p:nvSpPr>
          <p:cNvPr id="104" name="Title 2"/>
          <p:cNvSpPr/>
          <p:nvPr/>
        </p:nvSpPr>
        <p:spPr>
          <a:xfrm>
            <a:off x="791640" y="648360"/>
            <a:ext cx="7466760" cy="791280"/>
          </a:xfrm>
          <a:prstGeom prst="rect">
            <a:avLst/>
          </a:prstGeom>
          <a:noFill/>
          <a:ln w="0">
            <a:noFill/>
          </a:ln>
        </p:spPr>
        <p:style>
          <a:lnRef idx="0"/>
          <a:fillRef idx="0"/>
          <a:effectRef idx="0"/>
          <a:fontRef idx="minor"/>
        </p:style>
        <p:txBody>
          <a:bodyPr lIns="90000" rIns="90000" tIns="45000" bIns="45000" anchor="b">
            <a:normAutofit fontScale="59000"/>
          </a:bodyPr>
          <a:p>
            <a:pPr>
              <a:lnSpc>
                <a:spcPct val="100000"/>
              </a:lnSpc>
              <a:buNone/>
            </a:pPr>
            <a:r>
              <a:rPr b="0" lang="en-US" sz="3000" spc="-1" strike="noStrike" cap="small">
                <a:solidFill>
                  <a:srgbClr val="4a6300"/>
                </a:solidFill>
                <a:latin typeface="Century Schoolbook"/>
              </a:rPr>
              <a:t>      </a:t>
            </a:r>
            <a:br/>
            <a:br/>
            <a:r>
              <a:rPr b="0" lang="en-US" sz="3000" spc="-1" strike="noStrike" cap="small">
                <a:solidFill>
                  <a:srgbClr val="4a6300"/>
                </a:solidFill>
                <a:latin typeface="Century Schoolbook"/>
              </a:rPr>
              <a:t>          </a:t>
            </a:r>
            <a:r>
              <a:rPr b="0" lang="en-US" sz="3000" spc="-1" strike="noStrike" cap="small">
                <a:solidFill>
                  <a:srgbClr val="4a6300"/>
                </a:solidFill>
                <a:latin typeface="Century Schoolbook"/>
              </a:rPr>
              <a:t>How to Prevent</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900000" y="900000"/>
            <a:ext cx="7379640" cy="521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2400" spc="-1" strike="noStrike">
                <a:solidFill>
                  <a:srgbClr val="000000"/>
                </a:solidFill>
                <a:latin typeface="Calibri"/>
              </a:rPr>
              <a:t>Unique application business limit requirements should be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enforced by domain models.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Disable web server directory listing and ensure file metadata (e.g. .git) and backup files are not present within web roots.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Log access control failures, alert admins when appropriate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(e.g. repeated failures).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Rate limit API and controller access to minimize the harm from automated attack tooling.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ontent Placeholder 1"/>
          <p:cNvSpPr/>
          <p:nvPr/>
        </p:nvSpPr>
        <p:spPr>
          <a:xfrm>
            <a:off x="457560" y="1448280"/>
            <a:ext cx="7695360" cy="5104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01"/>
              </a:spcBef>
              <a:buNone/>
            </a:pPr>
            <a:endParaRPr b="0" lang="en-IN" sz="1800" spc="-1" strike="noStrike">
              <a:latin typeface="Arial"/>
            </a:endParaRPr>
          </a:p>
          <a:p>
            <a:pPr algn="just">
              <a:lnSpc>
                <a:spcPct val="100000"/>
              </a:lnSpc>
              <a:spcBef>
                <a:spcPts val="601"/>
              </a:spcBef>
              <a:buNone/>
            </a:pPr>
            <a:endParaRPr b="0" lang="en-IN" sz="1800" spc="-1" strike="noStrike">
              <a:latin typeface="Arial"/>
            </a:endParaRPr>
          </a:p>
          <a:p>
            <a:pPr marL="274320" indent="-274320" algn="just">
              <a:lnSpc>
                <a:spcPct val="100000"/>
              </a:lnSpc>
              <a:spcBef>
                <a:spcPts val="601"/>
              </a:spcBef>
              <a:buClr>
                <a:srgbClr val="94c600"/>
              </a:buClr>
              <a:buSzPct val="70000"/>
              <a:buFont typeface="Wingdings" charset="2"/>
              <a:buChar char=""/>
            </a:pPr>
            <a:r>
              <a:rPr b="0" lang="en-US" sz="2400" spc="-1" strike="noStrike">
                <a:solidFill>
                  <a:srgbClr val="000000"/>
                </a:solidFill>
                <a:latin typeface="Calibri"/>
              </a:rPr>
              <a:t> </a:t>
            </a:r>
            <a:r>
              <a:rPr b="0" lang="en-US" sz="2400" spc="-1" strike="noStrike">
                <a:solidFill>
                  <a:srgbClr val="000000"/>
                </a:solidFill>
                <a:latin typeface="Calibri"/>
              </a:rPr>
              <a:t>JWT tokens should be invalidated on the server after logout.</a:t>
            </a:r>
            <a:endParaRPr b="0" lang="en-IN" sz="2400" spc="-1" strike="noStrike">
              <a:latin typeface="Arial"/>
            </a:endParaRPr>
          </a:p>
          <a:p>
            <a:pPr algn="just">
              <a:lnSpc>
                <a:spcPct val="100000"/>
              </a:lnSpc>
              <a:spcBef>
                <a:spcPts val="601"/>
              </a:spcBef>
              <a:buNone/>
              <a:tabLst>
                <a:tab algn="l" pos="0"/>
              </a:tabLst>
            </a:pPr>
            <a:endParaRPr b="0" lang="en-IN" sz="2400" spc="-1" strike="noStrike">
              <a:latin typeface="Arial"/>
            </a:endParaRPr>
          </a:p>
          <a:p>
            <a:pPr marL="274320" indent="-274320" algn="just">
              <a:lnSpc>
                <a:spcPct val="100000"/>
              </a:lnSpc>
              <a:spcBef>
                <a:spcPts val="601"/>
              </a:spcBef>
              <a:buClr>
                <a:srgbClr val="94c600"/>
              </a:buClr>
              <a:buSzPct val="70000"/>
              <a:buFont typeface="Wingdings" charset="2"/>
              <a:buChar char=""/>
              <a:tabLst>
                <a:tab algn="l" pos="0"/>
              </a:tabLst>
            </a:pPr>
            <a:r>
              <a:rPr b="0" lang="en-US" sz="2400" spc="-1" strike="noStrike">
                <a:solidFill>
                  <a:srgbClr val="000000"/>
                </a:solidFill>
                <a:latin typeface="Calibri"/>
              </a:rPr>
              <a:t>Developers and QA staff should include functional access control unit and integration tests.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
          <p:cNvSpPr/>
          <p:nvPr/>
        </p:nvSpPr>
        <p:spPr>
          <a:xfrm>
            <a:off x="900000" y="1938240"/>
            <a:ext cx="7379640" cy="400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Calibri"/>
              </a:rPr>
              <a:t>The application might be vulnerable if the application is: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Missing appropriate security hardening across any part of the application stack, or improperly configured permissions on cloud services.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Unnecessary features are enabled or installed (e.g.unnecessary ports, services, pages, accounts, or privileges).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Default accounts and their passwords still enabled and unchanged.</a:t>
            </a:r>
            <a:endParaRPr b="0" lang="en-IN" sz="2400" spc="-1" strike="noStrike">
              <a:latin typeface="Arial"/>
            </a:endParaRPr>
          </a:p>
        </p:txBody>
      </p:sp>
      <p:sp>
        <p:nvSpPr>
          <p:cNvPr id="108" name=""/>
          <p:cNvSpPr/>
          <p:nvPr/>
        </p:nvSpPr>
        <p:spPr>
          <a:xfrm>
            <a:off x="720000" y="1260000"/>
            <a:ext cx="6878160" cy="547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000" spc="-1" strike="noStrike" cap="small">
                <a:solidFill>
                  <a:srgbClr val="3e3d2d"/>
                </a:solidFill>
                <a:latin typeface="Century Schoolbook"/>
              </a:rPr>
              <a:t>   </a:t>
            </a:r>
            <a:r>
              <a:rPr b="0" lang="en-US" sz="3000" spc="-1" strike="noStrike" cap="small">
                <a:solidFill>
                  <a:srgbClr val="3e3d2d"/>
                </a:solidFill>
                <a:latin typeface="Century Schoolbook"/>
              </a:rPr>
              <a:t>Security misconfiguration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226</TotalTime>
  <Application>LibreOffice/7.2.5.2$Windows_X86_64 LibreOffice_project/499f9727c189e6ef3471021d6132d4c694f357e5</Application>
  <AppVersion>15.0000</AppVersion>
  <Words>1200</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2022-02-11T08:27:49Z</dcterms:created>
  <dc:creator>DELL</dc:creator>
  <dc:description/>
  <dc:language>en-IN</dc:language>
  <cp:lastModifiedBy/>
  <dcterms:modified xsi:type="dcterms:W3CDTF">2022-02-26T14:39:52Z</dcterms:modified>
  <cp:revision>17</cp:revision>
  <dc:subject/>
  <dc:title>Broken access control &amp;    Security misconfiguration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17</vt:i4>
  </property>
</Properties>
</file>