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ublic Sans" charset="1" panose="00000000000000000000"/>
      <p:regular r:id="rId18"/>
    </p:embeddedFont>
    <p:embeddedFont>
      <p:font typeface="Public Sans Bold" charset="1" panose="00000000000000000000"/>
      <p:regular r:id="rId19"/>
    </p:embeddedFont>
    <p:embeddedFont>
      <p:font typeface="Public Sans Medium" charset="1" panose="00000000000000000000"/>
      <p:regular r:id="rId20"/>
    </p:embeddedFont>
    <p:embeddedFont>
      <p:font typeface="Public Sans Thin"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3160075" y="5619707"/>
            <a:ext cx="11967851" cy="465181"/>
          </a:xfrm>
          <a:prstGeom prst="rect">
            <a:avLst/>
          </a:prstGeom>
        </p:spPr>
        <p:txBody>
          <a:bodyPr anchor="t" rtlCol="false" tIns="0" lIns="0" bIns="0" rIns="0">
            <a:spAutoFit/>
          </a:bodyPr>
          <a:lstStyle/>
          <a:p>
            <a:pPr algn="ctr">
              <a:lnSpc>
                <a:spcPts val="3722"/>
              </a:lnSpc>
              <a:spcBef>
                <a:spcPct val="0"/>
              </a:spcBef>
            </a:pPr>
            <a:r>
              <a:rPr lang="en-US" sz="2659" spc="265">
                <a:solidFill>
                  <a:srgbClr val="FFFFFF"/>
                </a:solidFill>
                <a:latin typeface="Public Sans"/>
                <a:ea typeface="Public Sans"/>
                <a:cs typeface="Public Sans"/>
                <a:sym typeface="Public Sans"/>
              </a:rPr>
              <a:t>CAPSTONE PROJECT – HACKTIV8 DATA SCIENCE</a:t>
            </a:r>
          </a:p>
        </p:txBody>
      </p:sp>
      <p:sp>
        <p:nvSpPr>
          <p:cNvPr name="TextBox 3" id="3"/>
          <p:cNvSpPr txBox="true"/>
          <p:nvPr/>
        </p:nvSpPr>
        <p:spPr>
          <a:xfrm rot="0">
            <a:off x="1378298" y="2382837"/>
            <a:ext cx="15531405" cy="3981450"/>
          </a:xfrm>
          <a:prstGeom prst="rect">
            <a:avLst/>
          </a:prstGeom>
        </p:spPr>
        <p:txBody>
          <a:bodyPr anchor="t" rtlCol="false" tIns="0" lIns="0" bIns="0" rIns="0">
            <a:spAutoFit/>
          </a:bodyPr>
          <a:lstStyle/>
          <a:p>
            <a:pPr algn="ctr">
              <a:lnSpc>
                <a:spcPts val="7800"/>
              </a:lnSpc>
            </a:pPr>
            <a:r>
              <a:rPr lang="en-US" b="true" sz="6500" spc="-130">
                <a:solidFill>
                  <a:srgbClr val="FFFFFF"/>
                </a:solidFill>
                <a:latin typeface="Public Sans Bold"/>
                <a:ea typeface="Public Sans Bold"/>
                <a:cs typeface="Public Sans Bold"/>
                <a:sym typeface="Public Sans Bold"/>
              </a:rPr>
              <a:t>Prediksi Rating Film dan Clustering Berdasarkan Genre dalam Dataset Netflix (2025)</a:t>
            </a:r>
          </a:p>
          <a:p>
            <a:pPr algn="ctr">
              <a:lnSpc>
                <a:spcPts val="7800"/>
              </a:lnSpc>
            </a:pPr>
          </a:p>
        </p:txBody>
      </p:sp>
      <p:sp>
        <p:nvSpPr>
          <p:cNvPr name="TextBox 4" id="4"/>
          <p:cNvSpPr txBox="true"/>
          <p:nvPr/>
        </p:nvSpPr>
        <p:spPr>
          <a:xfrm rot="0">
            <a:off x="3518292" y="7300912"/>
            <a:ext cx="11251416" cy="869950"/>
          </a:xfrm>
          <a:prstGeom prst="rect">
            <a:avLst/>
          </a:prstGeom>
        </p:spPr>
        <p:txBody>
          <a:bodyPr anchor="t" rtlCol="false" tIns="0" lIns="0" bIns="0" rIns="0">
            <a:spAutoFit/>
          </a:bodyPr>
          <a:lstStyle/>
          <a:p>
            <a:pPr algn="ctr">
              <a:lnSpc>
                <a:spcPts val="3499"/>
              </a:lnSpc>
            </a:pPr>
            <a:r>
              <a:rPr lang="en-US" sz="2499" spc="249">
                <a:solidFill>
                  <a:srgbClr val="FFFFFF"/>
                </a:solidFill>
                <a:latin typeface="Public Sans"/>
                <a:ea typeface="Public Sans"/>
                <a:cs typeface="Public Sans"/>
                <a:sym typeface="Public Sans"/>
              </a:rPr>
              <a:t>DISUSUN OLEH:</a:t>
            </a:r>
          </a:p>
          <a:p>
            <a:pPr algn="ctr">
              <a:lnSpc>
                <a:spcPts val="3500"/>
              </a:lnSpc>
              <a:spcBef>
                <a:spcPct val="0"/>
              </a:spcBef>
            </a:pPr>
            <a:r>
              <a:rPr lang="en-US" sz="2500" spc="250">
                <a:solidFill>
                  <a:srgbClr val="FFFFFF"/>
                </a:solidFill>
                <a:latin typeface="Public Sans"/>
                <a:ea typeface="Public Sans"/>
                <a:cs typeface="Public Sans"/>
                <a:sym typeface="Public Sans"/>
              </a:rPr>
              <a:t>MUHAMMAD IRVAN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8490980" y="1784600"/>
            <a:ext cx="8995021" cy="6717801"/>
          </a:xfrm>
          <a:custGeom>
            <a:avLst/>
            <a:gdLst/>
            <a:ahLst/>
            <a:cxnLst/>
            <a:rect r="r" b="b" t="t" l="l"/>
            <a:pathLst>
              <a:path h="6717801" w="8995021">
                <a:moveTo>
                  <a:pt x="0" y="0"/>
                </a:moveTo>
                <a:lnTo>
                  <a:pt x="8995021" y="0"/>
                </a:lnTo>
                <a:lnTo>
                  <a:pt x="8995021" y="6717800"/>
                </a:lnTo>
                <a:lnTo>
                  <a:pt x="0" y="6717800"/>
                </a:lnTo>
                <a:lnTo>
                  <a:pt x="0" y="0"/>
                </a:lnTo>
                <a:close/>
              </a:path>
            </a:pathLst>
          </a:custGeom>
          <a:blipFill>
            <a:blip r:embed="rId2"/>
            <a:stretch>
              <a:fillRect l="0" t="0" r="0" b="0"/>
            </a:stretch>
          </a:blipFill>
        </p:spPr>
      </p:sp>
      <p:sp>
        <p:nvSpPr>
          <p:cNvPr name="TextBox 3" id="3"/>
          <p:cNvSpPr txBox="true"/>
          <p:nvPr/>
        </p:nvSpPr>
        <p:spPr>
          <a:xfrm rot="0">
            <a:off x="862504" y="789591"/>
            <a:ext cx="6096000" cy="1123950"/>
          </a:xfrm>
          <a:prstGeom prst="rect">
            <a:avLst/>
          </a:prstGeom>
        </p:spPr>
        <p:txBody>
          <a:bodyPr anchor="t" rtlCol="false" tIns="0" lIns="0" bIns="0" rIns="0">
            <a:spAutoFit/>
          </a:bodyPr>
          <a:lstStyle/>
          <a:p>
            <a:pPr algn="l" marL="0" indent="0" lvl="0">
              <a:lnSpc>
                <a:spcPts val="8700"/>
              </a:lnSpc>
            </a:pPr>
            <a:r>
              <a:rPr lang="en-US" b="true" sz="7250">
                <a:solidFill>
                  <a:srgbClr val="FFFFFF"/>
                </a:solidFill>
                <a:latin typeface="Public Sans Medium"/>
                <a:ea typeface="Public Sans Medium"/>
                <a:cs typeface="Public Sans Medium"/>
                <a:sym typeface="Public Sans Medium"/>
              </a:rPr>
              <a:t>C</a:t>
            </a:r>
            <a:r>
              <a:rPr lang="en-US" b="true" sz="7250" u="none">
                <a:solidFill>
                  <a:srgbClr val="FFFFFF"/>
                </a:solidFill>
                <a:latin typeface="Public Sans Medium"/>
                <a:ea typeface="Public Sans Medium"/>
                <a:cs typeface="Public Sans Medium"/>
                <a:sym typeface="Public Sans Medium"/>
              </a:rPr>
              <a:t>lustering</a:t>
            </a:r>
          </a:p>
        </p:txBody>
      </p:sp>
      <p:sp>
        <p:nvSpPr>
          <p:cNvPr name="TextBox 4" id="4"/>
          <p:cNvSpPr txBox="true"/>
          <p:nvPr/>
        </p:nvSpPr>
        <p:spPr>
          <a:xfrm rot="0">
            <a:off x="862504" y="2193428"/>
            <a:ext cx="7240685" cy="7425055"/>
          </a:xfrm>
          <a:prstGeom prst="rect">
            <a:avLst/>
          </a:prstGeom>
        </p:spPr>
        <p:txBody>
          <a:bodyPr anchor="t" rtlCol="false" tIns="0" lIns="0" bIns="0" rIns="0">
            <a:spAutoFit/>
          </a:bodyPr>
          <a:lstStyle/>
          <a:p>
            <a:pPr algn="l" marL="0" indent="0" lvl="0">
              <a:lnSpc>
                <a:spcPts val="3919"/>
              </a:lnSpc>
              <a:spcBef>
                <a:spcPct val="0"/>
              </a:spcBef>
            </a:pPr>
            <a:r>
              <a:rPr lang="en-US" sz="2800">
                <a:solidFill>
                  <a:srgbClr val="FFFFFF"/>
                </a:solidFill>
                <a:latin typeface="Public Sans Thin"/>
                <a:ea typeface="Public Sans Thin"/>
                <a:cs typeface="Public Sans Thin"/>
                <a:sym typeface="Public Sans Thin"/>
              </a:rPr>
              <a:t>Cluste</a:t>
            </a:r>
            <a:r>
              <a:rPr lang="en-US" sz="2800" u="none">
                <a:solidFill>
                  <a:srgbClr val="FFFFFF"/>
                </a:solidFill>
                <a:latin typeface="Public Sans Thin"/>
                <a:ea typeface="Public Sans Thin"/>
                <a:cs typeface="Public Sans Thin"/>
                <a:sym typeface="Public Sans Thin"/>
              </a:rPr>
              <a:t>ring dilakukan dengan algoritma KMeans berdasarkan hasil encoding genre dan nilai rating.</a:t>
            </a:r>
          </a:p>
          <a:p>
            <a:pPr algn="l" marL="0" indent="0" lvl="0">
              <a:lnSpc>
                <a:spcPts val="3919"/>
              </a:lnSpc>
              <a:spcBef>
                <a:spcPct val="0"/>
              </a:spcBef>
            </a:pPr>
          </a:p>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Terdapat beberapa klaster yang membedakan kelompok film dengan:</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Rating tinggi dan genre populer (misalnya: Drama, Action)</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R</a:t>
            </a:r>
            <a:r>
              <a:rPr lang="en-US" sz="2799" u="none">
                <a:solidFill>
                  <a:srgbClr val="FFFFFF"/>
                </a:solidFill>
                <a:latin typeface="Public Sans Thin"/>
                <a:ea typeface="Public Sans Thin"/>
                <a:cs typeface="Public Sans Thin"/>
                <a:sym typeface="Public Sans Thin"/>
              </a:rPr>
              <a:t>ating menengah dengan genre campuran</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R</a:t>
            </a:r>
            <a:r>
              <a:rPr lang="en-US" sz="2799" u="none">
                <a:solidFill>
                  <a:srgbClr val="FFFFFF"/>
                </a:solidFill>
                <a:latin typeface="Public Sans Thin"/>
                <a:ea typeface="Public Sans Thin"/>
                <a:cs typeface="Public Sans Thin"/>
                <a:sym typeface="Public Sans Thin"/>
              </a:rPr>
              <a:t>ating rendah dan genre kurang populer</a:t>
            </a:r>
          </a:p>
          <a:p>
            <a:pPr algn="l">
              <a:lnSpc>
                <a:spcPts val="3919"/>
              </a:lnSpc>
              <a:spcBef>
                <a:spcPct val="0"/>
              </a:spcBef>
            </a:pPr>
          </a:p>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Visualisasi dengan PCA atau t-SNE membantu memperlihatkan pemisahan antar klaster.</a:t>
            </a:r>
          </a:p>
        </p:txBody>
      </p:sp>
      <p:sp>
        <p:nvSpPr>
          <p:cNvPr name="TextBox 5" id="5"/>
          <p:cNvSpPr txBox="true"/>
          <p:nvPr/>
        </p:nvSpPr>
        <p:spPr>
          <a:xfrm rot="0">
            <a:off x="8490980" y="8601075"/>
            <a:ext cx="8995021" cy="533400"/>
          </a:xfrm>
          <a:prstGeom prst="rect">
            <a:avLst/>
          </a:prstGeom>
        </p:spPr>
        <p:txBody>
          <a:bodyPr anchor="t" rtlCol="false" tIns="0" lIns="0" bIns="0" rIns="0">
            <a:spAutoFit/>
          </a:bodyPr>
          <a:lstStyle/>
          <a:p>
            <a:pPr algn="l" marL="0" indent="0" lvl="0">
              <a:lnSpc>
                <a:spcPts val="2100"/>
              </a:lnSpc>
              <a:spcBef>
                <a:spcPct val="0"/>
              </a:spcBef>
            </a:pPr>
            <a:r>
              <a:rPr lang="en-US" sz="1500">
                <a:solidFill>
                  <a:srgbClr val="FFFFFF"/>
                </a:solidFill>
                <a:latin typeface="Public Sans Thin"/>
                <a:ea typeface="Public Sans Thin"/>
                <a:cs typeface="Public Sans Thin"/>
                <a:sym typeface="Public Sans Thin"/>
              </a:rPr>
              <a:t>Wa</a:t>
            </a:r>
            <a:r>
              <a:rPr lang="en-US" sz="1500" u="none">
                <a:solidFill>
                  <a:srgbClr val="FFFFFF"/>
                </a:solidFill>
                <a:latin typeface="Public Sans Thin"/>
                <a:ea typeface="Public Sans Thin"/>
                <a:cs typeface="Public Sans Thin"/>
                <a:sym typeface="Public Sans Thin"/>
              </a:rPr>
              <a:t>rna titik menunjukkan kelompok film berdasarkan kemiripan genre dan rating. Terlihat mayoritas film terkonsentrasi di satu cluster besar, dengan dua cluster minor yang berbeda </a:t>
            </a:r>
            <a:r>
              <a:rPr lang="en-US" sz="1500" u="none">
                <a:solidFill>
                  <a:srgbClr val="FFFFFF"/>
                </a:solidFill>
                <a:latin typeface="Public Sans Thin"/>
                <a:ea typeface="Public Sans Thin"/>
                <a:cs typeface="Public Sans Thin"/>
                <a:sym typeface="Public Sans Thin"/>
              </a:rPr>
              <a:t>secara karakteristik.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grpSp>
        <p:nvGrpSpPr>
          <p:cNvPr name="Group 2" id="2"/>
          <p:cNvGrpSpPr/>
          <p:nvPr/>
        </p:nvGrpSpPr>
        <p:grpSpPr>
          <a:xfrm rot="0">
            <a:off x="6983552" y="5010150"/>
            <a:ext cx="10800730" cy="4771390"/>
            <a:chOff x="0" y="0"/>
            <a:chExt cx="14400973" cy="6361853"/>
          </a:xfrm>
        </p:grpSpPr>
        <p:grpSp>
          <p:nvGrpSpPr>
            <p:cNvPr name="Group 3" id="3"/>
            <p:cNvGrpSpPr>
              <a:grpSpLocks noChangeAspect="true"/>
            </p:cNvGrpSpPr>
            <p:nvPr/>
          </p:nvGrpSpPr>
          <p:grpSpPr>
            <a:xfrm rot="0">
              <a:off x="0" y="0"/>
              <a:ext cx="1530341" cy="1530341"/>
              <a:chOff x="0" y="0"/>
              <a:chExt cx="6355080" cy="6355080"/>
            </a:xfrm>
          </p:grpSpPr>
          <p:sp>
            <p:nvSpPr>
              <p:cNvPr name="Freeform 4" id="4"/>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Freeform 5" id="5"/>
            <p:cNvSpPr/>
            <p:nvPr/>
          </p:nvSpPr>
          <p:spPr>
            <a:xfrm flipH="false" flipV="false" rot="0">
              <a:off x="384170" y="384170"/>
              <a:ext cx="762000" cy="762000"/>
            </a:xfrm>
            <a:custGeom>
              <a:avLst/>
              <a:gdLst/>
              <a:ahLst/>
              <a:cxnLst/>
              <a:rect r="r" b="b" t="t" l="l"/>
              <a:pathLst>
                <a:path h="762000" w="762000">
                  <a:moveTo>
                    <a:pt x="0" y="0"/>
                  </a:moveTo>
                  <a:lnTo>
                    <a:pt x="762000" y="0"/>
                  </a:lnTo>
                  <a:lnTo>
                    <a:pt x="762000" y="762000"/>
                  </a:lnTo>
                  <a:lnTo>
                    <a:pt x="0" y="762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054782" y="-76200"/>
              <a:ext cx="5851189" cy="684107"/>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Saran</a:t>
              </a:r>
            </a:p>
          </p:txBody>
        </p:sp>
        <p:sp>
          <p:nvSpPr>
            <p:cNvPr name="TextBox 7" id="7"/>
            <p:cNvSpPr txBox="true"/>
            <p:nvPr/>
          </p:nvSpPr>
          <p:spPr>
            <a:xfrm rot="0">
              <a:off x="2054782" y="896832"/>
              <a:ext cx="12346191" cy="5465022"/>
            </a:xfrm>
            <a:prstGeom prst="rect">
              <a:avLst/>
            </a:prstGeom>
          </p:spPr>
          <p:txBody>
            <a:bodyPr anchor="t" rtlCol="false" tIns="0" lIns="0" bIns="0" rIns="0">
              <a:spAutoFit/>
            </a:bodyPr>
            <a:lstStyle/>
            <a:p>
              <a:pPr algn="l" marL="561341" indent="-280670" lvl="1">
                <a:lnSpc>
                  <a:spcPts val="3640"/>
                </a:lnSpc>
                <a:spcBef>
                  <a:spcPct val="0"/>
                </a:spcBef>
                <a:buFont typeface="Arial"/>
                <a:buChar char="•"/>
              </a:pPr>
              <a:r>
                <a:rPr lang="en-US" sz="2600">
                  <a:solidFill>
                    <a:srgbClr val="FFFFFF"/>
                  </a:solidFill>
                  <a:latin typeface="Public Sans Thin"/>
                  <a:ea typeface="Public Sans Thin"/>
                  <a:cs typeface="Public Sans Thin"/>
                  <a:sym typeface="Public Sans Thin"/>
                </a:rPr>
                <a:t>Perlu eksplorasi fitur tambah</a:t>
              </a:r>
              <a:r>
                <a:rPr lang="en-US" sz="2600" u="none">
                  <a:solidFill>
                    <a:srgbClr val="FFFFFF"/>
                  </a:solidFill>
                  <a:latin typeface="Public Sans Thin"/>
                  <a:ea typeface="Public Sans Thin"/>
                  <a:cs typeface="Public Sans Thin"/>
                  <a:sym typeface="Public Sans Thin"/>
                </a:rPr>
                <a:t>an seperti sinopsis, aktor, atau rating penonton.</a:t>
              </a:r>
            </a:p>
            <a:p>
              <a:pPr algn="l" marL="561341" indent="-280670" lvl="1">
                <a:lnSpc>
                  <a:spcPts val="3640"/>
                </a:lnSpc>
                <a:spcBef>
                  <a:spcPct val="0"/>
                </a:spcBef>
                <a:buFont typeface="Arial"/>
                <a:buChar char="•"/>
              </a:pPr>
              <a:r>
                <a:rPr lang="en-US" sz="2600" u="none">
                  <a:solidFill>
                    <a:srgbClr val="FFFFFF"/>
                  </a:solidFill>
                  <a:latin typeface="Public Sans Thin"/>
                  <a:ea typeface="Public Sans Thin"/>
                  <a:cs typeface="Public Sans Thin"/>
                  <a:sym typeface="Public Sans Thin"/>
                </a:rPr>
                <a:t>Perba</a:t>
              </a:r>
              <a:r>
                <a:rPr lang="en-US" sz="2600" u="none">
                  <a:solidFill>
                    <a:srgbClr val="FFFFFF"/>
                  </a:solidFill>
                  <a:latin typeface="Public Sans Thin"/>
                  <a:ea typeface="Public Sans Thin"/>
                  <a:cs typeface="Public Sans Thin"/>
                  <a:sym typeface="Public Sans Thin"/>
                </a:rPr>
                <a:t>ndingan model lain seperti XGBoost, Gradient Boosting atau Neural Network bisa dilakukan untuk peningkatan akurasi.</a:t>
              </a:r>
            </a:p>
            <a:p>
              <a:pPr algn="l" marL="561341" indent="-280670" lvl="1">
                <a:lnSpc>
                  <a:spcPts val="3640"/>
                </a:lnSpc>
                <a:spcBef>
                  <a:spcPct val="0"/>
                </a:spcBef>
                <a:buFont typeface="Arial"/>
                <a:buChar char="•"/>
              </a:pPr>
              <a:r>
                <a:rPr lang="en-US" sz="2600" u="none">
                  <a:solidFill>
                    <a:srgbClr val="FFFFFF"/>
                  </a:solidFill>
                  <a:latin typeface="Public Sans Thin"/>
                  <a:ea typeface="Public Sans Thin"/>
                  <a:cs typeface="Public Sans Thin"/>
                  <a:sym typeface="Public Sans Thin"/>
                </a:rPr>
                <a:t>Clustering dapat dipertajam dengan algoritma hierarchical atau DBSCAN.</a:t>
              </a:r>
            </a:p>
            <a:p>
              <a:pPr algn="l" marL="561341" indent="-280670" lvl="1">
                <a:lnSpc>
                  <a:spcPts val="3640"/>
                </a:lnSpc>
                <a:spcBef>
                  <a:spcPct val="0"/>
                </a:spcBef>
                <a:buFont typeface="Arial"/>
                <a:buChar char="•"/>
              </a:pPr>
              <a:r>
                <a:rPr lang="en-US" sz="2600" u="none">
                  <a:solidFill>
                    <a:srgbClr val="FFFFFF"/>
                  </a:solidFill>
                  <a:latin typeface="Public Sans Thin"/>
                  <a:ea typeface="Public Sans Thin"/>
                  <a:cs typeface="Public Sans Thin"/>
                  <a:sym typeface="Public Sans Thin"/>
                </a:rPr>
                <a:t>Integrasi dengan data engagement (view count, likes) akan memberi insight lebih kuat.</a:t>
              </a:r>
            </a:p>
          </p:txBody>
        </p:sp>
      </p:grpSp>
      <p:sp>
        <p:nvSpPr>
          <p:cNvPr name="TextBox 8" id="8"/>
          <p:cNvSpPr txBox="true"/>
          <p:nvPr/>
        </p:nvSpPr>
        <p:spPr>
          <a:xfrm rot="0">
            <a:off x="1028700" y="3732157"/>
            <a:ext cx="6387401" cy="2305050"/>
          </a:xfrm>
          <a:prstGeom prst="rect">
            <a:avLst/>
          </a:prstGeom>
        </p:spPr>
        <p:txBody>
          <a:bodyPr anchor="t" rtlCol="false" tIns="0" lIns="0" bIns="0" rIns="0">
            <a:spAutoFit/>
          </a:bodyPr>
          <a:lstStyle/>
          <a:p>
            <a:pPr algn="l" marL="0" indent="0" lvl="0">
              <a:lnSpc>
                <a:spcPts val="9060"/>
              </a:lnSpc>
            </a:pPr>
            <a:r>
              <a:rPr lang="en-US" b="true" sz="7550">
                <a:solidFill>
                  <a:srgbClr val="FFFFFF"/>
                </a:solidFill>
                <a:latin typeface="Public Sans Medium"/>
                <a:ea typeface="Public Sans Medium"/>
                <a:cs typeface="Public Sans Medium"/>
                <a:sym typeface="Public Sans Medium"/>
              </a:rPr>
              <a:t>Kesimpulan</a:t>
            </a:r>
          </a:p>
          <a:p>
            <a:pPr algn="l" marL="0" indent="0" lvl="0">
              <a:lnSpc>
                <a:spcPts val="9060"/>
              </a:lnSpc>
            </a:pPr>
            <a:r>
              <a:rPr lang="en-US" b="true" sz="7550" u="none">
                <a:solidFill>
                  <a:srgbClr val="FFFFFF"/>
                </a:solidFill>
                <a:latin typeface="Public Sans Medium"/>
                <a:ea typeface="Public Sans Medium"/>
                <a:cs typeface="Public Sans Medium"/>
                <a:sym typeface="Public Sans Medium"/>
              </a:rPr>
              <a:t>&amp; Saran</a:t>
            </a:r>
          </a:p>
        </p:txBody>
      </p:sp>
      <p:grpSp>
        <p:nvGrpSpPr>
          <p:cNvPr name="Group 9" id="9"/>
          <p:cNvGrpSpPr/>
          <p:nvPr/>
        </p:nvGrpSpPr>
        <p:grpSpPr>
          <a:xfrm rot="0">
            <a:off x="6983552" y="800100"/>
            <a:ext cx="10800730" cy="3858928"/>
            <a:chOff x="0" y="0"/>
            <a:chExt cx="14400973" cy="5145238"/>
          </a:xfrm>
        </p:grpSpPr>
        <p:sp>
          <p:nvSpPr>
            <p:cNvPr name="TextBox 10" id="10"/>
            <p:cNvSpPr txBox="true"/>
            <p:nvPr/>
          </p:nvSpPr>
          <p:spPr>
            <a:xfrm rot="0">
              <a:off x="2054782" y="899416"/>
              <a:ext cx="12346191" cy="4245822"/>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FFFFFF"/>
                  </a:solidFill>
                  <a:latin typeface="Public Sans Thin"/>
                  <a:ea typeface="Public Sans Thin"/>
                  <a:cs typeface="Public Sans Thin"/>
                  <a:sym typeface="Public Sans Thin"/>
                </a:rPr>
                <a:t>Proyek ini be</a:t>
              </a:r>
              <a:r>
                <a:rPr lang="en-US" sz="2600" u="none">
                  <a:solidFill>
                    <a:srgbClr val="FFFFFF"/>
                  </a:solidFill>
                  <a:latin typeface="Public Sans Thin"/>
                  <a:ea typeface="Public Sans Thin"/>
                  <a:cs typeface="Public Sans Thin"/>
                  <a:sym typeface="Public Sans Thin"/>
                </a:rPr>
                <a:t>rhasil membangun model prediksi rating menggunakan Random Forest dengan kinerja sedang. Fitur-fitur seperti genre, tahun rilis, dan tipe konten terbukti berpengaruh terhadap rating.Clustering menunjukkan pola-pola tersembunyi dalam data yang bisa digunakan untuk segmentasi konten dan strategi penawaran film di masa depan.</a:t>
              </a:r>
            </a:p>
          </p:txBody>
        </p:sp>
        <p:sp>
          <p:nvSpPr>
            <p:cNvPr name="TextBox 11" id="11"/>
            <p:cNvSpPr txBox="true"/>
            <p:nvPr/>
          </p:nvSpPr>
          <p:spPr>
            <a:xfrm rot="0">
              <a:off x="2054782" y="-76200"/>
              <a:ext cx="5851189" cy="684107"/>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Kesimpulan</a:t>
              </a:r>
            </a:p>
          </p:txBody>
        </p:sp>
        <p:sp>
          <p:nvSpPr>
            <p:cNvPr name="Freeform 12" id="12"/>
            <p:cNvSpPr/>
            <p:nvPr/>
          </p:nvSpPr>
          <p:spPr>
            <a:xfrm flipH="false" flipV="false" rot="0">
              <a:off x="252676" y="252676"/>
              <a:ext cx="1024989" cy="1024989"/>
            </a:xfrm>
            <a:custGeom>
              <a:avLst/>
              <a:gdLst/>
              <a:ahLst/>
              <a:cxnLst/>
              <a:rect r="r" b="b" t="t" l="l"/>
              <a:pathLst>
                <a:path h="1024989" w="1024989">
                  <a:moveTo>
                    <a:pt x="0" y="0"/>
                  </a:moveTo>
                  <a:lnTo>
                    <a:pt x="1024989" y="0"/>
                  </a:lnTo>
                  <a:lnTo>
                    <a:pt x="1024989" y="1024989"/>
                  </a:lnTo>
                  <a:lnTo>
                    <a:pt x="0" y="10249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a:grpSpLocks noChangeAspect="true"/>
            </p:cNvGrpSpPr>
            <p:nvPr/>
          </p:nvGrpSpPr>
          <p:grpSpPr>
            <a:xfrm rot="0">
              <a:off x="0" y="0"/>
              <a:ext cx="1530341" cy="1530341"/>
              <a:chOff x="0" y="0"/>
              <a:chExt cx="6355080" cy="6355080"/>
            </a:xfrm>
          </p:grpSpPr>
          <p:sp>
            <p:nvSpPr>
              <p:cNvPr name="Freeform 14" id="14"/>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2400300" y="3764677"/>
            <a:ext cx="11384288" cy="1047750"/>
          </a:xfrm>
          <a:prstGeom prst="rect">
            <a:avLst/>
          </a:prstGeom>
        </p:spPr>
        <p:txBody>
          <a:bodyPr anchor="t" rtlCol="false" tIns="0" lIns="0" bIns="0" rIns="0">
            <a:spAutoFit/>
          </a:bodyPr>
          <a:lstStyle/>
          <a:p>
            <a:pPr algn="l">
              <a:lnSpc>
                <a:spcPts val="8400"/>
              </a:lnSpc>
            </a:pPr>
            <a:r>
              <a:rPr lang="en-US" sz="6000" b="true">
                <a:solidFill>
                  <a:srgbClr val="FFFFFF"/>
                </a:solidFill>
                <a:latin typeface="Public Sans Bold"/>
                <a:ea typeface="Public Sans Bold"/>
                <a:cs typeface="Public Sans Bold"/>
                <a:sym typeface="Public Sans Bold"/>
              </a:rPr>
              <a:t>"Wong liyongerti opo."</a:t>
            </a:r>
          </a:p>
        </p:txBody>
      </p:sp>
      <p:sp>
        <p:nvSpPr>
          <p:cNvPr name="TextBox 3" id="3"/>
          <p:cNvSpPr txBox="true"/>
          <p:nvPr/>
        </p:nvSpPr>
        <p:spPr>
          <a:xfrm rot="0">
            <a:off x="2400300" y="5279452"/>
            <a:ext cx="9635180" cy="490855"/>
          </a:xfrm>
          <a:prstGeom prst="rect">
            <a:avLst/>
          </a:prstGeom>
        </p:spPr>
        <p:txBody>
          <a:bodyPr anchor="t" rtlCol="false" tIns="0" lIns="0" bIns="0" rIns="0">
            <a:spAutoFit/>
          </a:bodyPr>
          <a:lstStyle/>
          <a:p>
            <a:pPr algn="l" marL="0" indent="0" lvl="0">
              <a:lnSpc>
                <a:spcPts val="3919"/>
              </a:lnSpc>
              <a:spcBef>
                <a:spcPct val="0"/>
              </a:spcBef>
            </a:pPr>
            <a:r>
              <a:rPr lang="en-US" sz="2800" u="none">
                <a:solidFill>
                  <a:srgbClr val="FFFFFF"/>
                </a:solidFill>
                <a:latin typeface="Public Sans Thin"/>
                <a:ea typeface="Public Sans Thin"/>
                <a:cs typeface="Public Sans Thin"/>
                <a:sym typeface="Public Sans Thin"/>
              </a:rPr>
              <a:t>— BudiSpeed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962025" y="1028700"/>
            <a:ext cx="7544158" cy="8229600"/>
          </a:xfrm>
          <a:custGeom>
            <a:avLst/>
            <a:gdLst/>
            <a:ahLst/>
            <a:cxnLst/>
            <a:rect r="r" b="b" t="t" l="l"/>
            <a:pathLst>
              <a:path h="8229600" w="7544158">
                <a:moveTo>
                  <a:pt x="0" y="0"/>
                </a:moveTo>
                <a:lnTo>
                  <a:pt x="7544158" y="0"/>
                </a:lnTo>
                <a:lnTo>
                  <a:pt x="7544158" y="8229600"/>
                </a:lnTo>
                <a:lnTo>
                  <a:pt x="0" y="8229600"/>
                </a:lnTo>
                <a:lnTo>
                  <a:pt x="0" y="0"/>
                </a:lnTo>
                <a:close/>
              </a:path>
            </a:pathLst>
          </a:custGeom>
          <a:blipFill>
            <a:blip r:embed="rId2"/>
            <a:stretch>
              <a:fillRect l="-56938" t="0" r="-6541" b="0"/>
            </a:stretch>
          </a:blipFill>
        </p:spPr>
      </p:sp>
      <p:sp>
        <p:nvSpPr>
          <p:cNvPr name="TextBox 3" id="3"/>
          <p:cNvSpPr txBox="true"/>
          <p:nvPr/>
        </p:nvSpPr>
        <p:spPr>
          <a:xfrm rot="0">
            <a:off x="9144000" y="1009650"/>
            <a:ext cx="7853194" cy="1209675"/>
          </a:xfrm>
          <a:prstGeom prst="rect">
            <a:avLst/>
          </a:prstGeom>
        </p:spPr>
        <p:txBody>
          <a:bodyPr anchor="t" rtlCol="false" tIns="0" lIns="0" bIns="0" rIns="0">
            <a:spAutoFit/>
          </a:bodyPr>
          <a:lstStyle/>
          <a:p>
            <a:pPr algn="l" marL="0" indent="0" lvl="0">
              <a:lnSpc>
                <a:spcPts val="9420"/>
              </a:lnSpc>
            </a:pPr>
            <a:r>
              <a:rPr lang="en-US" b="true" sz="7850">
                <a:solidFill>
                  <a:srgbClr val="FFFFFF"/>
                </a:solidFill>
                <a:latin typeface="Public Sans Medium"/>
                <a:ea typeface="Public Sans Medium"/>
                <a:cs typeface="Public Sans Medium"/>
                <a:sym typeface="Public Sans Medium"/>
              </a:rPr>
              <a:t>Latar Belakang</a:t>
            </a:r>
          </a:p>
        </p:txBody>
      </p:sp>
      <p:sp>
        <p:nvSpPr>
          <p:cNvPr name="TextBox 4" id="4"/>
          <p:cNvSpPr txBox="true"/>
          <p:nvPr/>
        </p:nvSpPr>
        <p:spPr>
          <a:xfrm rot="0">
            <a:off x="9144000" y="2502561"/>
            <a:ext cx="8656083" cy="6434455"/>
          </a:xfrm>
          <a:prstGeom prst="rect">
            <a:avLst/>
          </a:prstGeom>
        </p:spPr>
        <p:txBody>
          <a:bodyPr anchor="t" rtlCol="false" tIns="0" lIns="0" bIns="0" rIns="0">
            <a:spAutoFit/>
          </a:bodyPr>
          <a:lstStyle/>
          <a:p>
            <a:pPr algn="l" marL="0" indent="0" lvl="0">
              <a:lnSpc>
                <a:spcPts val="3919"/>
              </a:lnSpc>
              <a:spcBef>
                <a:spcPct val="0"/>
              </a:spcBef>
            </a:pPr>
            <a:r>
              <a:rPr lang="en-US" sz="2800">
                <a:solidFill>
                  <a:srgbClr val="FFFFFF"/>
                </a:solidFill>
                <a:latin typeface="Public Sans Thin"/>
                <a:ea typeface="Public Sans Thin"/>
                <a:cs typeface="Public Sans Thin"/>
                <a:sym typeface="Public Sans Thin"/>
              </a:rPr>
              <a:t>Dalam e</a:t>
            </a:r>
            <a:r>
              <a:rPr lang="en-US" sz="2800" u="none">
                <a:solidFill>
                  <a:srgbClr val="FFFFFF"/>
                </a:solidFill>
                <a:latin typeface="Public Sans Thin"/>
                <a:ea typeface="Public Sans Thin"/>
                <a:cs typeface="Public Sans Thin"/>
                <a:sym typeface="Public Sans Thin"/>
              </a:rPr>
              <a:t>ra digital dan perkembangan pesat industri hiburan berbasis streaming, Netflix menjadi salah satu penyedia konten terbesar yang menghasilkan data dalam jumlah besar terkait film dan serial. Analisis data ini membuka peluang besar dalam pengambilan keputusan berbasis data, seperti memahami pola rating film, mengetahui faktor-faktor penting yang mempengaruhi rating, dan melakukan segmentasi terhadap film berdasarkan genre dan kualitasnya.</a:t>
            </a:r>
          </a:p>
          <a:p>
            <a:pPr algn="l" marL="0" indent="0" lvl="0">
              <a:lnSpc>
                <a:spcPts val="3919"/>
              </a:lnSpc>
              <a:spcBef>
                <a:spcPct val="0"/>
              </a:spcBef>
            </a:pPr>
          </a:p>
          <a:p>
            <a:pPr algn="l" marL="0" indent="0" lvl="0">
              <a:lnSpc>
                <a:spcPts val="3919"/>
              </a:lnSpc>
              <a:spcBef>
                <a:spcPct val="0"/>
              </a:spcBef>
            </a:pPr>
          </a:p>
          <a:p>
            <a:pPr algn="l" marL="0" indent="0" lvl="0">
              <a:lnSpc>
                <a:spcPts val="39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7994508" y="0"/>
            <a:ext cx="13887885" cy="10287000"/>
          </a:xfrm>
          <a:custGeom>
            <a:avLst/>
            <a:gdLst/>
            <a:ahLst/>
            <a:cxnLst/>
            <a:rect r="r" b="b" t="t" l="l"/>
            <a:pathLst>
              <a:path h="10287000" w="13887885">
                <a:moveTo>
                  <a:pt x="0" y="0"/>
                </a:moveTo>
                <a:lnTo>
                  <a:pt x="13887884" y="0"/>
                </a:lnTo>
                <a:lnTo>
                  <a:pt x="13887884" y="10287000"/>
                </a:lnTo>
                <a:lnTo>
                  <a:pt x="0" y="10287000"/>
                </a:lnTo>
                <a:lnTo>
                  <a:pt x="0" y="0"/>
                </a:lnTo>
                <a:close/>
              </a:path>
            </a:pathLst>
          </a:custGeom>
          <a:blipFill>
            <a:blip r:embed="rId2"/>
            <a:stretch>
              <a:fillRect l="-11177" t="0" r="0" b="0"/>
            </a:stretch>
          </a:blipFill>
        </p:spPr>
      </p:sp>
      <p:sp>
        <p:nvSpPr>
          <p:cNvPr name="TextBox 3" id="3"/>
          <p:cNvSpPr txBox="true"/>
          <p:nvPr/>
        </p:nvSpPr>
        <p:spPr>
          <a:xfrm rot="0">
            <a:off x="739181" y="906874"/>
            <a:ext cx="5353808" cy="12382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Tujuan</a:t>
            </a:r>
          </a:p>
        </p:txBody>
      </p:sp>
      <p:grpSp>
        <p:nvGrpSpPr>
          <p:cNvPr name="Group 4" id="4"/>
          <p:cNvGrpSpPr/>
          <p:nvPr/>
        </p:nvGrpSpPr>
        <p:grpSpPr>
          <a:xfrm rot="0">
            <a:off x="739181" y="2440399"/>
            <a:ext cx="7017202" cy="6394368"/>
            <a:chOff x="0" y="0"/>
            <a:chExt cx="9356269" cy="8525824"/>
          </a:xfrm>
        </p:grpSpPr>
        <p:sp>
          <p:nvSpPr>
            <p:cNvPr name="Freeform 5" id="5"/>
            <p:cNvSpPr/>
            <p:nvPr/>
          </p:nvSpPr>
          <p:spPr>
            <a:xfrm flipH="false" flipV="false" rot="0">
              <a:off x="0" y="971973"/>
              <a:ext cx="935071" cy="792260"/>
            </a:xfrm>
            <a:custGeom>
              <a:avLst/>
              <a:gdLst/>
              <a:ahLst/>
              <a:cxnLst/>
              <a:rect r="r" b="b" t="t" l="l"/>
              <a:pathLst>
                <a:path h="792260" w="935071">
                  <a:moveTo>
                    <a:pt x="0" y="0"/>
                  </a:moveTo>
                  <a:lnTo>
                    <a:pt x="935071" y="0"/>
                  </a:lnTo>
                  <a:lnTo>
                    <a:pt x="935071" y="792260"/>
                  </a:lnTo>
                  <a:lnTo>
                    <a:pt x="0" y="7922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0" y="-66675"/>
              <a:ext cx="9356269" cy="632248"/>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Tujuan dari proyek ini adalah:</a:t>
              </a:r>
            </a:p>
          </p:txBody>
        </p:sp>
        <p:sp>
          <p:nvSpPr>
            <p:cNvPr name="TextBox 7" id="7"/>
            <p:cNvSpPr txBox="true"/>
            <p:nvPr/>
          </p:nvSpPr>
          <p:spPr>
            <a:xfrm rot="0">
              <a:off x="1251972" y="1047428"/>
              <a:ext cx="7337239" cy="1953048"/>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Memprediksi rating film menggunakan algoritma Random Forest.</a:t>
              </a:r>
            </a:p>
          </p:txBody>
        </p:sp>
        <p:sp>
          <p:nvSpPr>
            <p:cNvPr name="TextBox 8" id="8"/>
            <p:cNvSpPr txBox="true"/>
            <p:nvPr/>
          </p:nvSpPr>
          <p:spPr>
            <a:xfrm rot="0">
              <a:off x="1251972" y="3479902"/>
              <a:ext cx="7337239" cy="1953048"/>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Mengidentifikasi fitur-fitur yang paling berpengaruh terhadap rating.</a:t>
              </a:r>
            </a:p>
          </p:txBody>
        </p:sp>
        <p:sp>
          <p:nvSpPr>
            <p:cNvPr name="TextBox 9" id="9"/>
            <p:cNvSpPr txBox="true"/>
            <p:nvPr/>
          </p:nvSpPr>
          <p:spPr>
            <a:xfrm rot="0">
              <a:off x="1251972" y="5912375"/>
              <a:ext cx="7337239" cy="2613448"/>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Melakukan clustering terhadap film berdasarkan genre dan rating untuk memahami pola penyebaran film.</a:t>
              </a:r>
            </a:p>
          </p:txBody>
        </p:sp>
        <p:sp>
          <p:nvSpPr>
            <p:cNvPr name="Freeform 10" id="10"/>
            <p:cNvSpPr/>
            <p:nvPr/>
          </p:nvSpPr>
          <p:spPr>
            <a:xfrm flipH="false" flipV="false" rot="0">
              <a:off x="0" y="3451735"/>
              <a:ext cx="935071" cy="792260"/>
            </a:xfrm>
            <a:custGeom>
              <a:avLst/>
              <a:gdLst/>
              <a:ahLst/>
              <a:cxnLst/>
              <a:rect r="r" b="b" t="t" l="l"/>
              <a:pathLst>
                <a:path h="792260" w="935071">
                  <a:moveTo>
                    <a:pt x="0" y="0"/>
                  </a:moveTo>
                  <a:lnTo>
                    <a:pt x="935071" y="0"/>
                  </a:lnTo>
                  <a:lnTo>
                    <a:pt x="935071" y="792260"/>
                  </a:lnTo>
                  <a:lnTo>
                    <a:pt x="0" y="7922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0" y="5792320"/>
              <a:ext cx="935071" cy="792260"/>
            </a:xfrm>
            <a:custGeom>
              <a:avLst/>
              <a:gdLst/>
              <a:ahLst/>
              <a:cxnLst/>
              <a:rect r="r" b="b" t="t" l="l"/>
              <a:pathLst>
                <a:path h="792260" w="935071">
                  <a:moveTo>
                    <a:pt x="0" y="0"/>
                  </a:moveTo>
                  <a:lnTo>
                    <a:pt x="935071" y="0"/>
                  </a:lnTo>
                  <a:lnTo>
                    <a:pt x="935071" y="792260"/>
                  </a:lnTo>
                  <a:lnTo>
                    <a:pt x="0" y="7922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716687" y="4376737"/>
            <a:ext cx="5398386" cy="1524000"/>
          </a:xfrm>
          <a:prstGeom prst="rect">
            <a:avLst/>
          </a:prstGeom>
        </p:spPr>
        <p:txBody>
          <a:bodyPr anchor="t" rtlCol="false" tIns="0" lIns="0" bIns="0" rIns="0">
            <a:spAutoFit/>
          </a:bodyPr>
          <a:lstStyle/>
          <a:p>
            <a:pPr algn="l" marL="0" indent="0" lvl="0">
              <a:lnSpc>
                <a:spcPts val="11999"/>
              </a:lnSpc>
            </a:pPr>
            <a:r>
              <a:rPr lang="en-US" b="true" sz="9999">
                <a:solidFill>
                  <a:srgbClr val="FFFFFF"/>
                </a:solidFill>
                <a:latin typeface="Public Sans Medium"/>
                <a:ea typeface="Public Sans Medium"/>
                <a:cs typeface="Public Sans Medium"/>
                <a:sym typeface="Public Sans Medium"/>
              </a:rPr>
              <a:t>Dataset</a:t>
            </a:r>
          </a:p>
        </p:txBody>
      </p:sp>
      <p:sp>
        <p:nvSpPr>
          <p:cNvPr name="TextBox 3" id="3"/>
          <p:cNvSpPr txBox="true"/>
          <p:nvPr/>
        </p:nvSpPr>
        <p:spPr>
          <a:xfrm rot="0">
            <a:off x="9460432" y="1758950"/>
            <a:ext cx="7798868" cy="6683375"/>
          </a:xfrm>
          <a:prstGeom prst="rect">
            <a:avLst/>
          </a:prstGeom>
        </p:spPr>
        <p:txBody>
          <a:bodyPr anchor="t" rtlCol="false" tIns="0" lIns="0" bIns="0" rIns="0">
            <a:spAutoFit/>
          </a:bodyPr>
          <a:lstStyle/>
          <a:p>
            <a:pPr algn="l" marL="755651" indent="-377825" lvl="1">
              <a:lnSpc>
                <a:spcPts val="4900"/>
              </a:lnSpc>
              <a:spcBef>
                <a:spcPct val="0"/>
              </a:spcBef>
              <a:buFont typeface="Arial"/>
              <a:buChar char="•"/>
            </a:pPr>
            <a:r>
              <a:rPr lang="en-US" sz="3500">
                <a:solidFill>
                  <a:srgbClr val="FFFFFF"/>
                </a:solidFill>
                <a:latin typeface="Public Sans Thin"/>
                <a:ea typeface="Public Sans Thin"/>
                <a:cs typeface="Public Sans Thin"/>
                <a:sym typeface="Public Sans Thin"/>
              </a:rPr>
              <a:t>Sumbe</a:t>
            </a:r>
            <a:r>
              <a:rPr lang="en-US" sz="3500" u="none">
                <a:solidFill>
                  <a:srgbClr val="FFFFFF"/>
                </a:solidFill>
                <a:latin typeface="Public Sans Thin"/>
                <a:ea typeface="Public Sans Thin"/>
                <a:cs typeface="Public Sans Thin"/>
                <a:sym typeface="Public Sans Thin"/>
              </a:rPr>
              <a:t>r: Kaggle – “Netflix Movies Detailed up to 2025”</a:t>
            </a:r>
          </a:p>
          <a:p>
            <a:pPr algn="l">
              <a:lnSpc>
                <a:spcPts val="4900"/>
              </a:lnSpc>
              <a:spcBef>
                <a:spcPct val="0"/>
              </a:spcBef>
            </a:pPr>
          </a:p>
          <a:p>
            <a:pPr algn="l" marL="755651" indent="-377825" lvl="1">
              <a:lnSpc>
                <a:spcPts val="4900"/>
              </a:lnSpc>
              <a:spcBef>
                <a:spcPct val="0"/>
              </a:spcBef>
              <a:buFont typeface="Arial"/>
              <a:buChar char="•"/>
            </a:pPr>
            <a:r>
              <a:rPr lang="en-US" sz="3500" u="none">
                <a:solidFill>
                  <a:srgbClr val="FFFFFF"/>
                </a:solidFill>
                <a:latin typeface="Public Sans Thin"/>
                <a:ea typeface="Public Sans Thin"/>
                <a:cs typeface="Public Sans Thin"/>
                <a:sym typeface="Public Sans Thin"/>
              </a:rPr>
              <a:t>Jumlah data: ± 16.000 entri</a:t>
            </a:r>
          </a:p>
          <a:p>
            <a:pPr algn="l">
              <a:lnSpc>
                <a:spcPts val="4900"/>
              </a:lnSpc>
              <a:spcBef>
                <a:spcPct val="0"/>
              </a:spcBef>
            </a:pPr>
          </a:p>
          <a:p>
            <a:pPr algn="l" marL="755651" indent="-377825" lvl="1">
              <a:lnSpc>
                <a:spcPts val="4900"/>
              </a:lnSpc>
              <a:spcBef>
                <a:spcPct val="0"/>
              </a:spcBef>
              <a:buFont typeface="Arial"/>
              <a:buChar char="•"/>
            </a:pPr>
            <a:r>
              <a:rPr lang="en-US" sz="3500" u="none">
                <a:solidFill>
                  <a:srgbClr val="FFFFFF"/>
                </a:solidFill>
                <a:latin typeface="Public Sans Thin"/>
                <a:ea typeface="Public Sans Thin"/>
                <a:cs typeface="Public Sans Thin"/>
                <a:sym typeface="Public Sans Thin"/>
              </a:rPr>
              <a:t>Fitur penting: type, release_year, genres, rating</a:t>
            </a:r>
          </a:p>
          <a:p>
            <a:pPr algn="l">
              <a:lnSpc>
                <a:spcPts val="3919"/>
              </a:lnSpc>
              <a:spcBef>
                <a:spcPct val="0"/>
              </a:spcBef>
            </a:pPr>
          </a:p>
          <a:p>
            <a:pPr algn="l" marL="755651" indent="-377825" lvl="1">
              <a:lnSpc>
                <a:spcPts val="4900"/>
              </a:lnSpc>
              <a:spcBef>
                <a:spcPct val="0"/>
              </a:spcBef>
              <a:buFont typeface="Arial"/>
              <a:buChar char="•"/>
            </a:pPr>
            <a:r>
              <a:rPr lang="en-US" sz="3500" u="none">
                <a:solidFill>
                  <a:srgbClr val="FFFFFF"/>
                </a:solidFill>
                <a:latin typeface="Public Sans Thin"/>
                <a:ea typeface="Public Sans Thin"/>
                <a:cs typeface="Public Sans Thin"/>
                <a:sym typeface="Public Sans Thin"/>
              </a:rPr>
              <a:t>Nama dataset: netflix_movies_detailed_up_to_2025.csv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52629"/>
        </a:solidFill>
      </p:bgPr>
    </p:bg>
    <p:spTree>
      <p:nvGrpSpPr>
        <p:cNvPr id="1" name=""/>
        <p:cNvGrpSpPr/>
        <p:nvPr/>
      </p:nvGrpSpPr>
      <p:grpSpPr>
        <a:xfrm>
          <a:off x="0" y="0"/>
          <a:ext cx="0" cy="0"/>
          <a:chOff x="0" y="0"/>
          <a:chExt cx="0" cy="0"/>
        </a:xfrm>
      </p:grpSpPr>
      <p:sp>
        <p:nvSpPr>
          <p:cNvPr name="TextBox 2" id="2"/>
          <p:cNvSpPr txBox="true"/>
          <p:nvPr/>
        </p:nvSpPr>
        <p:spPr>
          <a:xfrm rot="0">
            <a:off x="1028700" y="4419600"/>
            <a:ext cx="6375942" cy="1066800"/>
          </a:xfrm>
          <a:prstGeom prst="rect">
            <a:avLst/>
          </a:prstGeom>
        </p:spPr>
        <p:txBody>
          <a:bodyPr anchor="t" rtlCol="false" tIns="0" lIns="0" bIns="0" rIns="0">
            <a:spAutoFit/>
          </a:bodyPr>
          <a:lstStyle/>
          <a:p>
            <a:pPr algn="l" marL="0" indent="0" lvl="0">
              <a:lnSpc>
                <a:spcPts val="8399"/>
              </a:lnSpc>
            </a:pPr>
            <a:r>
              <a:rPr lang="en-US" b="true" sz="6999">
                <a:solidFill>
                  <a:srgbClr val="FFFFFF"/>
                </a:solidFill>
                <a:latin typeface="Public Sans Medium"/>
                <a:ea typeface="Public Sans Medium"/>
                <a:cs typeface="Public Sans Medium"/>
                <a:sym typeface="Public Sans Medium"/>
              </a:rPr>
              <a:t>Preprocessing</a:t>
            </a:r>
          </a:p>
        </p:txBody>
      </p:sp>
      <p:sp>
        <p:nvSpPr>
          <p:cNvPr name="TextBox 3" id="3"/>
          <p:cNvSpPr txBox="true"/>
          <p:nvPr/>
        </p:nvSpPr>
        <p:spPr>
          <a:xfrm rot="0">
            <a:off x="10018848" y="798506"/>
            <a:ext cx="7240452" cy="1065530"/>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Meng</a:t>
            </a:r>
            <a:r>
              <a:rPr lang="en-US" sz="3050" b="true">
                <a:solidFill>
                  <a:srgbClr val="FFFFFF"/>
                </a:solidFill>
                <a:latin typeface="Public Sans Bold"/>
                <a:ea typeface="Public Sans Bold"/>
                <a:cs typeface="Public Sans Bold"/>
                <a:sym typeface="Public Sans Bold"/>
              </a:rPr>
              <a:t>hapus entri yang memiliki nilai rating kosong.</a:t>
            </a:r>
          </a:p>
        </p:txBody>
      </p:sp>
      <p:sp>
        <p:nvSpPr>
          <p:cNvPr name="TextBox 4" id="4"/>
          <p:cNvSpPr txBox="true"/>
          <p:nvPr/>
        </p:nvSpPr>
        <p:spPr>
          <a:xfrm rot="0">
            <a:off x="10018848" y="2296795"/>
            <a:ext cx="7240452" cy="1598930"/>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Mel</a:t>
            </a:r>
            <a:r>
              <a:rPr lang="en-US" sz="3050" b="true">
                <a:solidFill>
                  <a:srgbClr val="FFFFFF"/>
                </a:solidFill>
                <a:latin typeface="Public Sans Bold"/>
                <a:ea typeface="Public Sans Bold"/>
                <a:cs typeface="Public Sans Bold"/>
                <a:sym typeface="Public Sans Bold"/>
              </a:rPr>
              <a:t>akukan encoding pada variabel kategorik seperti type dan genres menggunakan One-Hot Encoding.</a:t>
            </a:r>
          </a:p>
        </p:txBody>
      </p:sp>
      <p:sp>
        <p:nvSpPr>
          <p:cNvPr name="TextBox 5" id="5"/>
          <p:cNvSpPr txBox="true"/>
          <p:nvPr/>
        </p:nvSpPr>
        <p:spPr>
          <a:xfrm rot="0">
            <a:off x="10018848" y="4324350"/>
            <a:ext cx="7240452" cy="1065530"/>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Melakukan split data menjadi training dan test set (80:20).</a:t>
            </a:r>
          </a:p>
        </p:txBody>
      </p:sp>
      <p:grpSp>
        <p:nvGrpSpPr>
          <p:cNvPr name="Group 6" id="6"/>
          <p:cNvGrpSpPr/>
          <p:nvPr/>
        </p:nvGrpSpPr>
        <p:grpSpPr>
          <a:xfrm rot="0">
            <a:off x="8570122" y="874706"/>
            <a:ext cx="1147756" cy="1147756"/>
            <a:chOff x="0" y="0"/>
            <a:chExt cx="1530341" cy="1530341"/>
          </a:xfrm>
        </p:grpSpPr>
        <p:grpSp>
          <p:nvGrpSpPr>
            <p:cNvPr name="Group 7" id="7"/>
            <p:cNvGrpSpPr>
              <a:grpSpLocks noChangeAspect="true"/>
            </p:cNvGrpSpPr>
            <p:nvPr/>
          </p:nvGrpSpPr>
          <p:grpSpPr>
            <a:xfrm rot="0">
              <a:off x="0" y="0"/>
              <a:ext cx="1530341" cy="1530341"/>
              <a:chOff x="0" y="0"/>
              <a:chExt cx="6355080" cy="6355080"/>
            </a:xfrm>
          </p:grpSpPr>
          <p:sp>
            <p:nvSpPr>
              <p:cNvPr name="Freeform 8" id="8"/>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9" id="9"/>
            <p:cNvSpPr txBox="true"/>
            <p:nvPr/>
          </p:nvSpPr>
          <p:spPr>
            <a:xfrm rot="0">
              <a:off x="465636" y="525303"/>
              <a:ext cx="599069" cy="514350"/>
            </a:xfrm>
            <a:prstGeom prst="rect">
              <a:avLst/>
            </a:prstGeom>
          </p:spPr>
          <p:txBody>
            <a:bodyPr anchor="t" rtlCol="false" tIns="0" lIns="0" bIns="0" rIns="0">
              <a:spAutoFit/>
            </a:bodyPr>
            <a:lstStyle/>
            <a:p>
              <a:pPr algn="ctr" marL="0" indent="0" lvl="0">
                <a:lnSpc>
                  <a:spcPts val="3000"/>
                </a:lnSpc>
              </a:pPr>
              <a:r>
                <a:rPr lang="en-US" b="true" sz="2500">
                  <a:solidFill>
                    <a:srgbClr val="C8C2B8"/>
                  </a:solidFill>
                  <a:latin typeface="Public Sans Bold"/>
                  <a:ea typeface="Public Sans Bold"/>
                  <a:cs typeface="Public Sans Bold"/>
                  <a:sym typeface="Public Sans Bold"/>
                </a:rPr>
                <a:t>1</a:t>
              </a:r>
            </a:p>
          </p:txBody>
        </p:sp>
      </p:grpSp>
      <p:grpSp>
        <p:nvGrpSpPr>
          <p:cNvPr name="Group 10" id="10"/>
          <p:cNvGrpSpPr/>
          <p:nvPr/>
        </p:nvGrpSpPr>
        <p:grpSpPr>
          <a:xfrm rot="0">
            <a:off x="8570122" y="2372995"/>
            <a:ext cx="1147756" cy="1147756"/>
            <a:chOff x="0" y="0"/>
            <a:chExt cx="1530341" cy="1530341"/>
          </a:xfrm>
        </p:grpSpPr>
        <p:grpSp>
          <p:nvGrpSpPr>
            <p:cNvPr name="Group 11" id="11"/>
            <p:cNvGrpSpPr>
              <a:grpSpLocks noChangeAspect="true"/>
            </p:cNvGrpSpPr>
            <p:nvPr/>
          </p:nvGrpSpPr>
          <p:grpSpPr>
            <a:xfrm rot="0">
              <a:off x="0" y="0"/>
              <a:ext cx="1530341" cy="1530341"/>
              <a:chOff x="0" y="0"/>
              <a:chExt cx="6355080" cy="6355080"/>
            </a:xfrm>
          </p:grpSpPr>
          <p:sp>
            <p:nvSpPr>
              <p:cNvPr name="Freeform 12" id="12"/>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13" id="13"/>
            <p:cNvSpPr txBox="true"/>
            <p:nvPr/>
          </p:nvSpPr>
          <p:spPr>
            <a:xfrm rot="0">
              <a:off x="465636" y="498470"/>
              <a:ext cx="599069" cy="514350"/>
            </a:xfrm>
            <a:prstGeom prst="rect">
              <a:avLst/>
            </a:prstGeom>
          </p:spPr>
          <p:txBody>
            <a:bodyPr anchor="t" rtlCol="false" tIns="0" lIns="0" bIns="0" rIns="0">
              <a:spAutoFit/>
            </a:bodyPr>
            <a:lstStyle/>
            <a:p>
              <a:pPr algn="ctr" marL="0" indent="0" lvl="0">
                <a:lnSpc>
                  <a:spcPts val="3000"/>
                </a:lnSpc>
              </a:pPr>
              <a:r>
                <a:rPr lang="en-US" b="true" sz="2500">
                  <a:solidFill>
                    <a:srgbClr val="C8C2B8"/>
                  </a:solidFill>
                  <a:latin typeface="Public Sans Bold"/>
                  <a:ea typeface="Public Sans Bold"/>
                  <a:cs typeface="Public Sans Bold"/>
                  <a:sym typeface="Public Sans Bold"/>
                </a:rPr>
                <a:t>2</a:t>
              </a:r>
            </a:p>
          </p:txBody>
        </p:sp>
      </p:grpSp>
      <p:grpSp>
        <p:nvGrpSpPr>
          <p:cNvPr name="Group 14" id="14"/>
          <p:cNvGrpSpPr/>
          <p:nvPr/>
        </p:nvGrpSpPr>
        <p:grpSpPr>
          <a:xfrm rot="0">
            <a:off x="8570122" y="4400550"/>
            <a:ext cx="1147756" cy="1147756"/>
            <a:chOff x="0" y="0"/>
            <a:chExt cx="1530341" cy="1530341"/>
          </a:xfrm>
        </p:grpSpPr>
        <p:grpSp>
          <p:nvGrpSpPr>
            <p:cNvPr name="Group 15" id="15"/>
            <p:cNvGrpSpPr>
              <a:grpSpLocks noChangeAspect="true"/>
            </p:cNvGrpSpPr>
            <p:nvPr/>
          </p:nvGrpSpPr>
          <p:grpSpPr>
            <a:xfrm rot="0">
              <a:off x="0" y="0"/>
              <a:ext cx="1530341" cy="1530341"/>
              <a:chOff x="0" y="0"/>
              <a:chExt cx="6355080" cy="6355080"/>
            </a:xfrm>
          </p:grpSpPr>
          <p:sp>
            <p:nvSpPr>
              <p:cNvPr name="Freeform 16" id="1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17" id="17"/>
            <p:cNvSpPr txBox="true"/>
            <p:nvPr/>
          </p:nvSpPr>
          <p:spPr>
            <a:xfrm rot="0">
              <a:off x="465636" y="498470"/>
              <a:ext cx="599069" cy="514350"/>
            </a:xfrm>
            <a:prstGeom prst="rect">
              <a:avLst/>
            </a:prstGeom>
          </p:spPr>
          <p:txBody>
            <a:bodyPr anchor="t" rtlCol="false" tIns="0" lIns="0" bIns="0" rIns="0">
              <a:spAutoFit/>
            </a:bodyPr>
            <a:lstStyle/>
            <a:p>
              <a:pPr algn="ctr" marL="0" indent="0" lvl="0">
                <a:lnSpc>
                  <a:spcPts val="3000"/>
                </a:lnSpc>
              </a:pPr>
              <a:r>
                <a:rPr lang="en-US" b="true" sz="2500">
                  <a:solidFill>
                    <a:srgbClr val="C8C2B8"/>
                  </a:solidFill>
                  <a:latin typeface="Public Sans Bold"/>
                  <a:ea typeface="Public Sans Bold"/>
                  <a:cs typeface="Public Sans Bold"/>
                  <a:sym typeface="Public Sans Bold"/>
                </a:rPr>
                <a:t>3</a:t>
              </a:r>
            </a:p>
          </p:txBody>
        </p:sp>
      </p:grpSp>
      <p:sp>
        <p:nvSpPr>
          <p:cNvPr name="TextBox 18" id="18"/>
          <p:cNvSpPr txBox="true"/>
          <p:nvPr/>
        </p:nvSpPr>
        <p:spPr>
          <a:xfrm rot="0">
            <a:off x="10018848" y="5818505"/>
            <a:ext cx="7240452" cy="1598930"/>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Menggunakan VarianceThreshold untuk menghilangkan fitur dengan variansi nol.</a:t>
            </a:r>
          </a:p>
        </p:txBody>
      </p:sp>
      <p:grpSp>
        <p:nvGrpSpPr>
          <p:cNvPr name="Group 19" id="19"/>
          <p:cNvGrpSpPr/>
          <p:nvPr/>
        </p:nvGrpSpPr>
        <p:grpSpPr>
          <a:xfrm rot="0">
            <a:off x="8570122" y="5894705"/>
            <a:ext cx="1147756" cy="1147756"/>
            <a:chOff x="0" y="0"/>
            <a:chExt cx="1530341" cy="1530341"/>
          </a:xfrm>
        </p:grpSpPr>
        <p:grpSp>
          <p:nvGrpSpPr>
            <p:cNvPr name="Group 20" id="20"/>
            <p:cNvGrpSpPr>
              <a:grpSpLocks noChangeAspect="true"/>
            </p:cNvGrpSpPr>
            <p:nvPr/>
          </p:nvGrpSpPr>
          <p:grpSpPr>
            <a:xfrm rot="0">
              <a:off x="0" y="0"/>
              <a:ext cx="1530341" cy="1530341"/>
              <a:chOff x="0" y="0"/>
              <a:chExt cx="6355080" cy="6355080"/>
            </a:xfrm>
          </p:grpSpPr>
          <p:sp>
            <p:nvSpPr>
              <p:cNvPr name="Freeform 21" id="21"/>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22" id="22"/>
            <p:cNvSpPr txBox="true"/>
            <p:nvPr/>
          </p:nvSpPr>
          <p:spPr>
            <a:xfrm rot="0">
              <a:off x="465636" y="492120"/>
              <a:ext cx="599069" cy="527050"/>
            </a:xfrm>
            <a:prstGeom prst="rect">
              <a:avLst/>
            </a:prstGeom>
          </p:spPr>
          <p:txBody>
            <a:bodyPr anchor="t" rtlCol="false" tIns="0" lIns="0" bIns="0" rIns="0">
              <a:spAutoFit/>
            </a:bodyPr>
            <a:lstStyle/>
            <a:p>
              <a:pPr algn="ctr" marL="0" indent="0" lvl="0">
                <a:lnSpc>
                  <a:spcPts val="3000"/>
                </a:lnSpc>
              </a:pPr>
              <a:r>
                <a:rPr lang="en-US" b="true" sz="2500">
                  <a:solidFill>
                    <a:srgbClr val="C8C2B8"/>
                  </a:solidFill>
                  <a:latin typeface="Public Sans Bold"/>
                  <a:ea typeface="Public Sans Bold"/>
                  <a:cs typeface="Public Sans Bold"/>
                  <a:sym typeface="Public Sans Bold"/>
                </a:rPr>
                <a:t>4</a:t>
              </a:r>
            </a:p>
          </p:txBody>
        </p:sp>
      </p:grpSp>
      <p:sp>
        <p:nvSpPr>
          <p:cNvPr name="TextBox 23" id="23"/>
          <p:cNvSpPr txBox="true"/>
          <p:nvPr/>
        </p:nvSpPr>
        <p:spPr>
          <a:xfrm rot="0">
            <a:off x="10018848" y="7846060"/>
            <a:ext cx="7240452" cy="1598930"/>
          </a:xfrm>
          <a:prstGeom prst="rect">
            <a:avLst/>
          </a:prstGeom>
        </p:spPr>
        <p:txBody>
          <a:bodyPr anchor="t" rtlCol="false" tIns="0" lIns="0" bIns="0" rIns="0">
            <a:spAutoFit/>
          </a:bodyPr>
          <a:lstStyle/>
          <a:p>
            <a:pPr algn="l">
              <a:lnSpc>
                <a:spcPts val="4270"/>
              </a:lnSpc>
              <a:spcBef>
                <a:spcPct val="0"/>
              </a:spcBef>
            </a:pPr>
            <a:r>
              <a:rPr lang="en-US" sz="3050" b="true">
                <a:solidFill>
                  <a:srgbClr val="FFFFFF"/>
                </a:solidFill>
                <a:latin typeface="Public Sans Bold"/>
                <a:ea typeface="Public Sans Bold"/>
                <a:cs typeface="Public Sans Bold"/>
                <a:sym typeface="Public Sans Bold"/>
              </a:rPr>
              <a:t>Melakukan standarisasi pada fitur numerik menggunakan StandardScaler.</a:t>
            </a:r>
          </a:p>
        </p:txBody>
      </p:sp>
      <p:grpSp>
        <p:nvGrpSpPr>
          <p:cNvPr name="Group 24" id="24"/>
          <p:cNvGrpSpPr/>
          <p:nvPr/>
        </p:nvGrpSpPr>
        <p:grpSpPr>
          <a:xfrm rot="0">
            <a:off x="8570122" y="7922260"/>
            <a:ext cx="1147756" cy="1147756"/>
            <a:chOff x="0" y="0"/>
            <a:chExt cx="1530341" cy="1530341"/>
          </a:xfrm>
        </p:grpSpPr>
        <p:grpSp>
          <p:nvGrpSpPr>
            <p:cNvPr name="Group 25" id="25"/>
            <p:cNvGrpSpPr>
              <a:grpSpLocks noChangeAspect="true"/>
            </p:cNvGrpSpPr>
            <p:nvPr/>
          </p:nvGrpSpPr>
          <p:grpSpPr>
            <a:xfrm rot="0">
              <a:off x="0" y="0"/>
              <a:ext cx="1530341" cy="1530341"/>
              <a:chOff x="0" y="0"/>
              <a:chExt cx="6355080" cy="6355080"/>
            </a:xfrm>
          </p:grpSpPr>
          <p:sp>
            <p:nvSpPr>
              <p:cNvPr name="Freeform 26" id="2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name="TextBox 27" id="27"/>
            <p:cNvSpPr txBox="true"/>
            <p:nvPr/>
          </p:nvSpPr>
          <p:spPr>
            <a:xfrm rot="0">
              <a:off x="465636" y="492120"/>
              <a:ext cx="599069" cy="527050"/>
            </a:xfrm>
            <a:prstGeom prst="rect">
              <a:avLst/>
            </a:prstGeom>
          </p:spPr>
          <p:txBody>
            <a:bodyPr anchor="t" rtlCol="false" tIns="0" lIns="0" bIns="0" rIns="0">
              <a:spAutoFit/>
            </a:bodyPr>
            <a:lstStyle/>
            <a:p>
              <a:pPr algn="ctr" marL="0" indent="0" lvl="0">
                <a:lnSpc>
                  <a:spcPts val="3000"/>
                </a:lnSpc>
              </a:pPr>
              <a:r>
                <a:rPr lang="en-US" b="true" sz="2500">
                  <a:solidFill>
                    <a:srgbClr val="C8C2B8"/>
                  </a:solidFill>
                  <a:latin typeface="Public Sans Bold"/>
                  <a:ea typeface="Public Sans Bold"/>
                  <a:cs typeface="Public Sans Bold"/>
                  <a:sym typeface="Public Sans Bold"/>
                </a:rPr>
                <a:t>5</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2195810"/>
          </a:xfrm>
          <a:custGeom>
            <a:avLst/>
            <a:gdLst/>
            <a:ahLst/>
            <a:cxnLst/>
            <a:rect r="r" b="b" t="t" l="l"/>
            <a:pathLst>
              <a:path h="12195810" w="18288000">
                <a:moveTo>
                  <a:pt x="0" y="0"/>
                </a:moveTo>
                <a:lnTo>
                  <a:pt x="18288000" y="0"/>
                </a:lnTo>
                <a:lnTo>
                  <a:pt x="18288000" y="12195810"/>
                </a:lnTo>
                <a:lnTo>
                  <a:pt x="0" y="12195810"/>
                </a:lnTo>
                <a:lnTo>
                  <a:pt x="0" y="0"/>
                </a:lnTo>
                <a:close/>
              </a:path>
            </a:pathLst>
          </a:custGeom>
          <a:blipFill>
            <a:blip r:embed="rId2"/>
            <a:stretch>
              <a:fillRect l="0" t="0" r="0" b="0"/>
            </a:stretch>
          </a:blipFill>
        </p:spPr>
      </p:sp>
      <p:sp>
        <p:nvSpPr>
          <p:cNvPr name="AutoShape 3" id="3"/>
          <p:cNvSpPr/>
          <p:nvPr/>
        </p:nvSpPr>
        <p:spPr>
          <a:xfrm rot="0">
            <a:off x="1028700" y="1028700"/>
            <a:ext cx="16230600" cy="8229600"/>
          </a:xfrm>
          <a:prstGeom prst="rect">
            <a:avLst/>
          </a:prstGeom>
          <a:solidFill>
            <a:srgbClr val="252629"/>
          </a:solidFill>
        </p:spPr>
      </p:sp>
      <p:sp>
        <p:nvSpPr>
          <p:cNvPr name="TextBox 4" id="4"/>
          <p:cNvSpPr txBox="true"/>
          <p:nvPr/>
        </p:nvSpPr>
        <p:spPr>
          <a:xfrm rot="0">
            <a:off x="3522921" y="1991207"/>
            <a:ext cx="11242159" cy="1143000"/>
          </a:xfrm>
          <a:prstGeom prst="rect">
            <a:avLst/>
          </a:prstGeom>
        </p:spPr>
        <p:txBody>
          <a:bodyPr anchor="t" rtlCol="false" tIns="0" lIns="0" bIns="0" rIns="0">
            <a:spAutoFit/>
          </a:bodyPr>
          <a:lstStyle/>
          <a:p>
            <a:pPr algn="ctr">
              <a:lnSpc>
                <a:spcPts val="8970"/>
              </a:lnSpc>
            </a:pPr>
            <a:r>
              <a:rPr lang="en-US" sz="7475" b="true">
                <a:solidFill>
                  <a:srgbClr val="FFFFFF"/>
                </a:solidFill>
                <a:latin typeface="Public Sans Bold"/>
                <a:ea typeface="Public Sans Bold"/>
                <a:cs typeface="Public Sans Bold"/>
                <a:sym typeface="Public Sans Bold"/>
              </a:rPr>
              <a:t>Model M</a:t>
            </a:r>
            <a:r>
              <a:rPr lang="en-US" sz="7475" b="true">
                <a:solidFill>
                  <a:srgbClr val="FFFFFF"/>
                </a:solidFill>
                <a:latin typeface="Public Sans Bold"/>
                <a:ea typeface="Public Sans Bold"/>
                <a:cs typeface="Public Sans Bold"/>
                <a:sym typeface="Public Sans Bold"/>
              </a:rPr>
              <a:t>achine Learning</a:t>
            </a:r>
          </a:p>
        </p:txBody>
      </p:sp>
      <p:sp>
        <p:nvSpPr>
          <p:cNvPr name="TextBox 5" id="5"/>
          <p:cNvSpPr txBox="true"/>
          <p:nvPr/>
        </p:nvSpPr>
        <p:spPr>
          <a:xfrm rot="0">
            <a:off x="2835462" y="3540739"/>
            <a:ext cx="12617076" cy="5939155"/>
          </a:xfrm>
          <a:prstGeom prst="rect">
            <a:avLst/>
          </a:prstGeom>
        </p:spPr>
        <p:txBody>
          <a:bodyPr anchor="t" rtlCol="false" tIns="0" lIns="0" bIns="0" rIns="0">
            <a:spAutoFit/>
          </a:bodyPr>
          <a:lstStyle/>
          <a:p>
            <a:pPr algn="just" marL="0" indent="0" lvl="0">
              <a:lnSpc>
                <a:spcPts val="3919"/>
              </a:lnSpc>
              <a:spcBef>
                <a:spcPct val="0"/>
              </a:spcBef>
            </a:pPr>
            <a:r>
              <a:rPr lang="en-US" sz="2800">
                <a:solidFill>
                  <a:srgbClr val="FFFFFF"/>
                </a:solidFill>
                <a:latin typeface="Public Sans Thin"/>
                <a:ea typeface="Public Sans Thin"/>
                <a:cs typeface="Public Sans Thin"/>
                <a:sym typeface="Public Sans Thin"/>
              </a:rPr>
              <a:t>Mode</a:t>
            </a:r>
            <a:r>
              <a:rPr lang="en-US" sz="2800" u="none">
                <a:solidFill>
                  <a:srgbClr val="FFFFFF"/>
                </a:solidFill>
                <a:latin typeface="Public Sans Thin"/>
                <a:ea typeface="Public Sans Thin"/>
                <a:cs typeface="Public Sans Thin"/>
                <a:sym typeface="Public Sans Thin"/>
              </a:rPr>
              <a:t>l yang digunakan adalah Random Forest Regressor, sebuah model ensemble berbasis pohon keputusan yang cocok untuk regresi.</a:t>
            </a:r>
          </a:p>
          <a:p>
            <a:pPr algn="just" marL="0" indent="0" lvl="0">
              <a:lnSpc>
                <a:spcPts val="3919"/>
              </a:lnSpc>
              <a:spcBef>
                <a:spcPct val="0"/>
              </a:spcBef>
            </a:pPr>
          </a:p>
          <a:p>
            <a:pPr algn="just">
              <a:lnSpc>
                <a:spcPts val="3919"/>
              </a:lnSpc>
              <a:spcBef>
                <a:spcPct val="0"/>
              </a:spcBef>
            </a:pPr>
            <a:r>
              <a:rPr lang="en-US" sz="2799" u="none">
                <a:solidFill>
                  <a:srgbClr val="FFFFFF"/>
                </a:solidFill>
                <a:latin typeface="Public Sans Thin"/>
                <a:ea typeface="Public Sans Thin"/>
                <a:cs typeface="Public Sans Thin"/>
                <a:sym typeface="Public Sans Thin"/>
              </a:rPr>
              <a:t>Alasan pemilihan:</a:t>
            </a:r>
          </a:p>
          <a:p>
            <a:pPr algn="just"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Kuat terhadap data non-linear dan noisy.</a:t>
            </a:r>
          </a:p>
          <a:p>
            <a:pPr algn="just"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Mudah untuk interpretasi (feature importance).</a:t>
            </a:r>
          </a:p>
          <a:p>
            <a:pPr algn="just">
              <a:lnSpc>
                <a:spcPts val="3919"/>
              </a:lnSpc>
              <a:spcBef>
                <a:spcPct val="0"/>
              </a:spcBef>
            </a:pPr>
          </a:p>
          <a:p>
            <a:pPr algn="just">
              <a:lnSpc>
                <a:spcPts val="3919"/>
              </a:lnSpc>
              <a:spcBef>
                <a:spcPct val="0"/>
              </a:spcBef>
            </a:pPr>
            <a:r>
              <a:rPr lang="en-US" sz="2799" u="none">
                <a:solidFill>
                  <a:srgbClr val="FFFFFF"/>
                </a:solidFill>
                <a:latin typeface="Public Sans Thin"/>
                <a:ea typeface="Public Sans Thin"/>
                <a:cs typeface="Public Sans Thin"/>
                <a:sym typeface="Public Sans Thin"/>
              </a:rPr>
              <a:t>Parameter utama:</a:t>
            </a:r>
          </a:p>
          <a:p>
            <a:pPr algn="just"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n_estimators=100, random_state=42</a:t>
            </a:r>
          </a:p>
          <a:p>
            <a:pPr algn="just" marL="0" indent="0" lvl="0">
              <a:lnSpc>
                <a:spcPts val="3919"/>
              </a:lnSpc>
              <a:spcBef>
                <a:spcPct val="0"/>
              </a:spcBef>
            </a:pPr>
          </a:p>
          <a:p>
            <a:pPr algn="just" marL="0" indent="0" lvl="0">
              <a:lnSpc>
                <a:spcPts val="3919"/>
              </a:lnSpc>
              <a:spcBef>
                <a:spcPct val="0"/>
              </a:spcBef>
            </a:pPr>
          </a:p>
          <a:p>
            <a:pPr algn="just" marL="0" indent="0" lvl="0">
              <a:lnSpc>
                <a:spcPts val="391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9724998" y="799632"/>
            <a:ext cx="7810608" cy="8687735"/>
          </a:xfrm>
          <a:custGeom>
            <a:avLst/>
            <a:gdLst/>
            <a:ahLst/>
            <a:cxnLst/>
            <a:rect r="r" b="b" t="t" l="l"/>
            <a:pathLst>
              <a:path h="8687735" w="7810608">
                <a:moveTo>
                  <a:pt x="0" y="0"/>
                </a:moveTo>
                <a:lnTo>
                  <a:pt x="7810608" y="0"/>
                </a:lnTo>
                <a:lnTo>
                  <a:pt x="7810608" y="8687736"/>
                </a:lnTo>
                <a:lnTo>
                  <a:pt x="0" y="8687736"/>
                </a:lnTo>
                <a:lnTo>
                  <a:pt x="0" y="0"/>
                </a:lnTo>
                <a:close/>
              </a:path>
            </a:pathLst>
          </a:custGeom>
          <a:blipFill>
            <a:blip r:embed="rId2"/>
            <a:stretch>
              <a:fillRect l="0" t="0" r="0" b="0"/>
            </a:stretch>
          </a:blipFill>
        </p:spPr>
      </p:sp>
      <p:sp>
        <p:nvSpPr>
          <p:cNvPr name="TextBox 3" id="3"/>
          <p:cNvSpPr txBox="true"/>
          <p:nvPr/>
        </p:nvSpPr>
        <p:spPr>
          <a:xfrm rot="0">
            <a:off x="1028700" y="1759250"/>
            <a:ext cx="6304015" cy="2457450"/>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Public Sans Medium"/>
                <a:ea typeface="Public Sans Medium"/>
                <a:cs typeface="Public Sans Medium"/>
                <a:sym typeface="Public Sans Medium"/>
              </a:rPr>
              <a:t>Eva</a:t>
            </a:r>
            <a:r>
              <a:rPr lang="en-US" b="true" sz="8000" u="none">
                <a:solidFill>
                  <a:srgbClr val="FFFFFF"/>
                </a:solidFill>
                <a:latin typeface="Public Sans Medium"/>
                <a:ea typeface="Public Sans Medium"/>
                <a:cs typeface="Public Sans Medium"/>
                <a:sym typeface="Public Sans Medium"/>
              </a:rPr>
              <a:t>luasi Model</a:t>
            </a:r>
          </a:p>
        </p:txBody>
      </p:sp>
      <p:sp>
        <p:nvSpPr>
          <p:cNvPr name="TextBox 4" id="4"/>
          <p:cNvSpPr txBox="true"/>
          <p:nvPr/>
        </p:nvSpPr>
        <p:spPr>
          <a:xfrm rot="0">
            <a:off x="1028700" y="4892975"/>
            <a:ext cx="8419992" cy="3957955"/>
          </a:xfrm>
          <a:prstGeom prst="rect">
            <a:avLst/>
          </a:prstGeom>
        </p:spPr>
        <p:txBody>
          <a:bodyPr anchor="t" rtlCol="false" tIns="0" lIns="0" bIns="0" rIns="0">
            <a:spAutoFit/>
          </a:bodyPr>
          <a:lstStyle/>
          <a:p>
            <a:pPr algn="l" marL="604519" indent="-302260" lvl="1">
              <a:lnSpc>
                <a:spcPts val="3919"/>
              </a:lnSpc>
              <a:spcBef>
                <a:spcPct val="0"/>
              </a:spcBef>
              <a:buFont typeface="Arial"/>
              <a:buChar char="•"/>
            </a:pPr>
            <a:r>
              <a:rPr lang="en-US" sz="2799">
                <a:solidFill>
                  <a:srgbClr val="FFFFFF"/>
                </a:solidFill>
                <a:latin typeface="Public Sans Thin"/>
                <a:ea typeface="Public Sans Thin"/>
                <a:cs typeface="Public Sans Thin"/>
                <a:sym typeface="Public Sans Thin"/>
              </a:rPr>
              <a:t>MSE (Me</a:t>
            </a:r>
            <a:r>
              <a:rPr lang="en-US" sz="2799" u="none">
                <a:solidFill>
                  <a:srgbClr val="FFFFFF"/>
                </a:solidFill>
                <a:latin typeface="Public Sans Thin"/>
                <a:ea typeface="Public Sans Thin"/>
                <a:cs typeface="Public Sans Thin"/>
                <a:sym typeface="Public Sans Thin"/>
              </a:rPr>
              <a:t>an Squared Error): 4.122</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RMSE (Root MSE): 2.030</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R² Score: -0.326</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Interpretasi: Model menunjukkan kinerja sedang dalam memprediksi rating berdasarkan fitur yang tersedia. Terdapat ruang untuk perbaikan dengan eksplorasi fitur yang lebih kompleks.</a:t>
            </a:r>
          </a:p>
          <a:p>
            <a:pPr algn="l" marL="0" indent="0" lvl="0">
              <a:lnSpc>
                <a:spcPts val="391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1790234" y="1864043"/>
            <a:ext cx="10469676" cy="7819125"/>
          </a:xfrm>
          <a:custGeom>
            <a:avLst/>
            <a:gdLst/>
            <a:ahLst/>
            <a:cxnLst/>
            <a:rect r="r" b="b" t="t" l="l"/>
            <a:pathLst>
              <a:path h="7819125" w="10469676">
                <a:moveTo>
                  <a:pt x="0" y="0"/>
                </a:moveTo>
                <a:lnTo>
                  <a:pt x="10469677" y="0"/>
                </a:lnTo>
                <a:lnTo>
                  <a:pt x="10469677" y="7819125"/>
                </a:lnTo>
                <a:lnTo>
                  <a:pt x="0" y="7819125"/>
                </a:lnTo>
                <a:lnTo>
                  <a:pt x="0" y="0"/>
                </a:lnTo>
                <a:close/>
              </a:path>
            </a:pathLst>
          </a:custGeom>
          <a:blipFill>
            <a:blip r:embed="rId2"/>
            <a:stretch>
              <a:fillRect l="0" t="0" r="0" b="0"/>
            </a:stretch>
          </a:blipFill>
        </p:spPr>
      </p:sp>
      <p:sp>
        <p:nvSpPr>
          <p:cNvPr name="TextBox 3" id="3"/>
          <p:cNvSpPr txBox="true"/>
          <p:nvPr/>
        </p:nvSpPr>
        <p:spPr>
          <a:xfrm rot="0">
            <a:off x="1355009" y="400494"/>
            <a:ext cx="15904291" cy="1237363"/>
          </a:xfrm>
          <a:prstGeom prst="rect">
            <a:avLst/>
          </a:prstGeom>
        </p:spPr>
        <p:txBody>
          <a:bodyPr anchor="t" rtlCol="false" tIns="0" lIns="0" bIns="0" rIns="0">
            <a:spAutoFit/>
          </a:bodyPr>
          <a:lstStyle/>
          <a:p>
            <a:pPr algn="ctr">
              <a:lnSpc>
                <a:spcPts val="9600"/>
              </a:lnSpc>
            </a:pPr>
            <a:r>
              <a:rPr lang="en-US" sz="8000" b="true">
                <a:solidFill>
                  <a:srgbClr val="FFFFFF"/>
                </a:solidFill>
                <a:latin typeface="Public Sans Bold"/>
                <a:ea typeface="Public Sans Bold"/>
                <a:cs typeface="Public Sans Bold"/>
                <a:sym typeface="Public Sans Bold"/>
              </a:rPr>
              <a:t>Visu</a:t>
            </a:r>
            <a:r>
              <a:rPr lang="en-US" sz="8000" b="true">
                <a:solidFill>
                  <a:srgbClr val="FFFFFF"/>
                </a:solidFill>
                <a:latin typeface="Public Sans Bold"/>
                <a:ea typeface="Public Sans Bold"/>
                <a:cs typeface="Public Sans Bold"/>
                <a:sym typeface="Public Sans Bold"/>
              </a:rPr>
              <a:t>alisasi Prediksi vs Aktual</a:t>
            </a:r>
          </a:p>
        </p:txBody>
      </p:sp>
      <p:sp>
        <p:nvSpPr>
          <p:cNvPr name="TextBox 4" id="4"/>
          <p:cNvSpPr txBox="true"/>
          <p:nvPr/>
        </p:nvSpPr>
        <p:spPr>
          <a:xfrm rot="0">
            <a:off x="12675400" y="2310950"/>
            <a:ext cx="5179179" cy="3462655"/>
          </a:xfrm>
          <a:prstGeom prst="rect">
            <a:avLst/>
          </a:prstGeom>
        </p:spPr>
        <p:txBody>
          <a:bodyPr anchor="t" rtlCol="false" tIns="0" lIns="0" bIns="0" rIns="0">
            <a:spAutoFit/>
          </a:bodyPr>
          <a:lstStyle/>
          <a:p>
            <a:pPr algn="l" marL="604519" indent="-302260" lvl="1">
              <a:lnSpc>
                <a:spcPts val="3919"/>
              </a:lnSpc>
              <a:spcBef>
                <a:spcPct val="0"/>
              </a:spcBef>
              <a:buFont typeface="Arial"/>
              <a:buChar char="•"/>
            </a:pPr>
            <a:r>
              <a:rPr lang="en-US" sz="2799">
                <a:solidFill>
                  <a:srgbClr val="FFFFFF"/>
                </a:solidFill>
                <a:latin typeface="Public Sans Thin"/>
                <a:ea typeface="Public Sans Thin"/>
                <a:cs typeface="Public Sans Thin"/>
                <a:sym typeface="Public Sans Thin"/>
              </a:rPr>
              <a:t>P</a:t>
            </a:r>
            <a:r>
              <a:rPr lang="en-US" sz="2799" u="none">
                <a:solidFill>
                  <a:srgbClr val="FFFFFF"/>
                </a:solidFill>
                <a:latin typeface="Public Sans Thin"/>
                <a:ea typeface="Public Sans Thin"/>
                <a:cs typeface="Public Sans Thin"/>
                <a:sym typeface="Public Sans Thin"/>
              </a:rPr>
              <a:t>ola </a:t>
            </a:r>
            <a:r>
              <a:rPr lang="en-US" sz="2799" u="none">
                <a:solidFill>
                  <a:srgbClr val="FFFFFF"/>
                </a:solidFill>
                <a:latin typeface="Public Sans Thin"/>
                <a:ea typeface="Public Sans Thin"/>
                <a:cs typeface="Public Sans Thin"/>
                <a:sym typeface="Public Sans Thin"/>
              </a:rPr>
              <a:t>prediksi mendekati garis lurus = akurat</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Beberapa outlier: kemungkinan noise pada data atau fitur belum relevan</a:t>
            </a:r>
          </a:p>
          <a:p>
            <a:pPr algn="l" marL="0" indent="0" lvl="0">
              <a:lnSpc>
                <a:spcPts val="391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7432732" y="1028700"/>
            <a:ext cx="9826568" cy="5859091"/>
          </a:xfrm>
          <a:custGeom>
            <a:avLst/>
            <a:gdLst/>
            <a:ahLst/>
            <a:cxnLst/>
            <a:rect r="r" b="b" t="t" l="l"/>
            <a:pathLst>
              <a:path h="5859091" w="9826568">
                <a:moveTo>
                  <a:pt x="0" y="0"/>
                </a:moveTo>
                <a:lnTo>
                  <a:pt x="9826568" y="0"/>
                </a:lnTo>
                <a:lnTo>
                  <a:pt x="9826568" y="5859091"/>
                </a:lnTo>
                <a:lnTo>
                  <a:pt x="0" y="5859091"/>
                </a:lnTo>
                <a:lnTo>
                  <a:pt x="0" y="0"/>
                </a:lnTo>
                <a:close/>
              </a:path>
            </a:pathLst>
          </a:custGeom>
          <a:blipFill>
            <a:blip r:embed="rId2"/>
            <a:stretch>
              <a:fillRect l="0" t="0" r="0" b="0"/>
            </a:stretch>
          </a:blipFill>
        </p:spPr>
      </p:sp>
      <p:sp>
        <p:nvSpPr>
          <p:cNvPr name="TextBox 3" id="3"/>
          <p:cNvSpPr txBox="true"/>
          <p:nvPr/>
        </p:nvSpPr>
        <p:spPr>
          <a:xfrm rot="0">
            <a:off x="923474" y="1009650"/>
            <a:ext cx="5416408" cy="2381250"/>
          </a:xfrm>
          <a:prstGeom prst="rect">
            <a:avLst/>
          </a:prstGeom>
        </p:spPr>
        <p:txBody>
          <a:bodyPr anchor="t" rtlCol="false" tIns="0" lIns="0" bIns="0" rIns="0">
            <a:spAutoFit/>
          </a:bodyPr>
          <a:lstStyle/>
          <a:p>
            <a:pPr algn="l" marL="0" indent="0" lvl="0">
              <a:lnSpc>
                <a:spcPts val="9330"/>
              </a:lnSpc>
            </a:pPr>
            <a:r>
              <a:rPr lang="en-US" b="true" sz="7775">
                <a:solidFill>
                  <a:srgbClr val="FFFFFF"/>
                </a:solidFill>
                <a:latin typeface="Public Sans Medium"/>
                <a:ea typeface="Public Sans Medium"/>
                <a:cs typeface="Public Sans Medium"/>
                <a:sym typeface="Public Sans Medium"/>
              </a:rPr>
              <a:t>Feature Importance</a:t>
            </a:r>
          </a:p>
        </p:txBody>
      </p:sp>
      <p:sp>
        <p:nvSpPr>
          <p:cNvPr name="TextBox 4" id="4"/>
          <p:cNvSpPr txBox="true"/>
          <p:nvPr/>
        </p:nvSpPr>
        <p:spPr>
          <a:xfrm rot="0">
            <a:off x="923474" y="3581400"/>
            <a:ext cx="6252243" cy="1481455"/>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FFFFF"/>
                </a:solidFill>
                <a:latin typeface="Public Sans Thin"/>
                <a:ea typeface="Public Sans Thin"/>
                <a:cs typeface="Public Sans Thin"/>
                <a:sym typeface="Public Sans Thin"/>
              </a:rPr>
              <a:t>Berdasa</a:t>
            </a:r>
            <a:r>
              <a:rPr lang="en-US" sz="2799" u="none">
                <a:solidFill>
                  <a:srgbClr val="FFFFFF"/>
                </a:solidFill>
                <a:latin typeface="Public Sans Thin"/>
                <a:ea typeface="Public Sans Thin"/>
                <a:cs typeface="Public Sans Thin"/>
                <a:sym typeface="Public Sans Thin"/>
              </a:rPr>
              <a:t>rkan hasil dari Random Forest, fitur-fitur yang paling berpengaruh terhadap rating antara lain:</a:t>
            </a:r>
          </a:p>
        </p:txBody>
      </p:sp>
      <p:sp>
        <p:nvSpPr>
          <p:cNvPr name="TextBox 5" id="5"/>
          <p:cNvSpPr txBox="true"/>
          <p:nvPr/>
        </p:nvSpPr>
        <p:spPr>
          <a:xfrm rot="0">
            <a:off x="1028700" y="7420610"/>
            <a:ext cx="13924937" cy="1481455"/>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FFFFFF"/>
                </a:solidFill>
                <a:latin typeface="Public Sans Thin"/>
                <a:ea typeface="Public Sans Thin"/>
                <a:cs typeface="Public Sans Thin"/>
                <a:sym typeface="Public Sans Thin"/>
              </a:rPr>
              <a:t>Visualisasi feature importance menunjukkan bahwa genre dan tahun rilis memiliki korelasi kuat terhadap hasil rating, memberikan insight bahwa preferensi penonton dapat dipengaruhi oleh konteks waktu dan jenis tontonan.</a:t>
            </a:r>
          </a:p>
        </p:txBody>
      </p:sp>
      <p:sp>
        <p:nvSpPr>
          <p:cNvPr name="TextBox 6" id="6"/>
          <p:cNvSpPr txBox="true"/>
          <p:nvPr/>
        </p:nvSpPr>
        <p:spPr>
          <a:xfrm rot="0">
            <a:off x="923474" y="5253355"/>
            <a:ext cx="6252243" cy="1976755"/>
          </a:xfrm>
          <a:prstGeom prst="rect">
            <a:avLst/>
          </a:prstGeom>
        </p:spPr>
        <p:txBody>
          <a:bodyPr anchor="t" rtlCol="false" tIns="0" lIns="0" bIns="0" rIns="0">
            <a:spAutoFit/>
          </a:bodyPr>
          <a:lstStyle/>
          <a:p>
            <a:pPr algn="l" marL="604519" indent="-302260" lvl="1">
              <a:lnSpc>
                <a:spcPts val="3919"/>
              </a:lnSpc>
              <a:spcBef>
                <a:spcPct val="0"/>
              </a:spcBef>
              <a:buFont typeface="Arial"/>
              <a:buChar char="•"/>
            </a:pPr>
            <a:r>
              <a:rPr lang="en-US" sz="2799">
                <a:solidFill>
                  <a:srgbClr val="FFFFFF"/>
                </a:solidFill>
                <a:latin typeface="Public Sans Thin"/>
                <a:ea typeface="Public Sans Thin"/>
                <a:cs typeface="Public Sans Thin"/>
                <a:sym typeface="Public Sans Thin"/>
              </a:rPr>
              <a:t>rele</a:t>
            </a:r>
            <a:r>
              <a:rPr lang="en-US" sz="2799" u="none">
                <a:solidFill>
                  <a:srgbClr val="FFFFFF"/>
                </a:solidFill>
                <a:latin typeface="Public Sans Thin"/>
                <a:ea typeface="Public Sans Thin"/>
                <a:cs typeface="Public Sans Thin"/>
                <a:sym typeface="Public Sans Thin"/>
              </a:rPr>
              <a:t>ase_year</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Ge</a:t>
            </a:r>
            <a:r>
              <a:rPr lang="en-US" sz="2799" u="none">
                <a:solidFill>
                  <a:srgbClr val="FFFFFF"/>
                </a:solidFill>
                <a:latin typeface="Public Sans Thin"/>
                <a:ea typeface="Public Sans Thin"/>
                <a:cs typeface="Public Sans Thin"/>
                <a:sym typeface="Public Sans Thin"/>
              </a:rPr>
              <a:t>nre tertentu seperti Drama, Comedy, Action</a:t>
            </a:r>
          </a:p>
          <a:p>
            <a:pPr algn="l" marL="604519" indent="-302260" lvl="1">
              <a:lnSpc>
                <a:spcPts val="3919"/>
              </a:lnSpc>
              <a:spcBef>
                <a:spcPct val="0"/>
              </a:spcBef>
              <a:buFont typeface="Arial"/>
              <a:buChar char="•"/>
            </a:pPr>
            <a:r>
              <a:rPr lang="en-US" sz="2799" u="none">
                <a:solidFill>
                  <a:srgbClr val="FFFFFF"/>
                </a:solidFill>
                <a:latin typeface="Public Sans Thin"/>
                <a:ea typeface="Public Sans Thin"/>
                <a:cs typeface="Public Sans Thin"/>
                <a:sym typeface="Public Sans Thin"/>
              </a:rPr>
              <a:t>type_Movie atau type_TV Show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DAGumBZHFXM</dc:identifier>
  <dcterms:modified xsi:type="dcterms:W3CDTF">2011-08-01T06:04:30Z</dcterms:modified>
  <cp:revision>1</cp:revision>
  <dc:title>Netflix_Rating_Prediction</dc:title>
</cp:coreProperties>
</file>