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4" r:id="rId2"/>
  </p:sldMasterIdLst>
  <p:notesMasterIdLst>
    <p:notesMasterId r:id="rId30"/>
  </p:notesMasterIdLst>
  <p:sldIdLst>
    <p:sldId id="256" r:id="rId3"/>
    <p:sldId id="257" r:id="rId4"/>
    <p:sldId id="259" r:id="rId5"/>
    <p:sldId id="264" r:id="rId6"/>
    <p:sldId id="265" r:id="rId7"/>
    <p:sldId id="267" r:id="rId8"/>
    <p:sldId id="266" r:id="rId9"/>
    <p:sldId id="268" r:id="rId10"/>
    <p:sldId id="270" r:id="rId11"/>
    <p:sldId id="271" r:id="rId12"/>
    <p:sldId id="272" r:id="rId13"/>
    <p:sldId id="274" r:id="rId14"/>
    <p:sldId id="273" r:id="rId15"/>
    <p:sldId id="275" r:id="rId16"/>
    <p:sldId id="276" r:id="rId17"/>
    <p:sldId id="277" r:id="rId18"/>
    <p:sldId id="278" r:id="rId19"/>
    <p:sldId id="279" r:id="rId20"/>
    <p:sldId id="281" r:id="rId21"/>
    <p:sldId id="282" r:id="rId22"/>
    <p:sldId id="283" r:id="rId23"/>
    <p:sldId id="284" r:id="rId24"/>
    <p:sldId id="285" r:id="rId25"/>
    <p:sldId id="292" r:id="rId26"/>
    <p:sldId id="287" r:id="rId27"/>
    <p:sldId id="288" r:id="rId28"/>
    <p:sldId id="28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a Shafira" initials="N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25A"/>
    <a:srgbClr val="FFAD19"/>
    <a:srgbClr val="EF3E0F"/>
    <a:srgbClr val="EE006C"/>
    <a:srgbClr val="FFE4B3"/>
    <a:srgbClr val="CC8300"/>
    <a:srgbClr val="663300"/>
    <a:srgbClr val="FFB3BE"/>
    <a:srgbClr val="FFCCCC"/>
    <a:srgbClr val="3A1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ä¸­åº¦æ ·å¼ 2 - å¼ºè°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æ æ ·å¼ï¼ç½æ ¼å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2" autoAdjust="0"/>
    <p:restoredTop sz="94660"/>
  </p:normalViewPr>
  <p:slideViewPr>
    <p:cSldViewPr>
      <p:cViewPr>
        <p:scale>
          <a:sx n="70" d="100"/>
          <a:sy n="70" d="100"/>
        </p:scale>
        <p:origin x="804" y="-180"/>
      </p:cViewPr>
      <p:guideLst>
        <p:guide orient="horz" pos="22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11521-167C-421D-AC59-FFD6BF6DAD6E}" type="datetimeFigureOut">
              <a:rPr lang="en-AU" smtClean="0"/>
              <a:t>20/06/2017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0AD8F6-E7AC-44B1-BA23-ECA929A5C6A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417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AD8F6-E7AC-44B1-BA23-ECA929A5C6A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2165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0AD8F6-E7AC-44B1-BA23-ECA929A5C6AB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387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818180"/>
            <a:ext cx="7482545" cy="15270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345230"/>
            <a:ext cx="748254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4375" y="2818180"/>
            <a:ext cx="7482545" cy="15270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4375" y="4345230"/>
            <a:ext cx="7482545" cy="6108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21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596540"/>
            <a:ext cx="8085130" cy="473385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01597" y="235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6" y="374901"/>
            <a:ext cx="6108200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443835"/>
            <a:ext cx="6108199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290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2770"/>
            <a:ext cx="4040188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8290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2770"/>
            <a:ext cx="4041775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374900"/>
            <a:ext cx="8093212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1" y="1596540"/>
            <a:ext cx="8085130" cy="4733855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001597" y="23592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0408" y="3101616"/>
            <a:ext cx="1951712" cy="7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6" y="374901"/>
            <a:ext cx="6108200" cy="916230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443835"/>
            <a:ext cx="6108199" cy="4886559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74900"/>
            <a:ext cx="8246070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290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2770"/>
            <a:ext cx="4040188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88290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2770"/>
            <a:ext cx="4041775" cy="3311079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211" y="6650148"/>
            <a:ext cx="577367" cy="2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t>6/20/2017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16211" y="6650148"/>
            <a:ext cx="577367" cy="207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8060402020202020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10" y="2665475"/>
            <a:ext cx="7787955" cy="1527050"/>
          </a:xfrm>
        </p:spPr>
        <p:txBody>
          <a:bodyPr>
            <a:normAutofit/>
          </a:bodyPr>
          <a:lstStyle/>
          <a:p>
            <a:r>
              <a:rPr lang="en-AU" dirty="0" smtClean="0">
                <a:latin typeface="Noto Sans CJK JP" charset="0"/>
                <a:ea typeface="Noto Sans CJK JP" charset="0"/>
                <a:sym typeface="+mn-ea"/>
              </a:rPr>
              <a:t>DOUBLE LINKED </a:t>
            </a:r>
            <a:br>
              <a:rPr lang="en-AU" dirty="0" smtClean="0">
                <a:latin typeface="Noto Sans CJK JP" charset="0"/>
                <a:ea typeface="Noto Sans CJK JP" charset="0"/>
                <a:sym typeface="+mn-ea"/>
              </a:rPr>
            </a:br>
            <a:r>
              <a:rPr lang="en-AU" dirty="0" smtClean="0">
                <a:latin typeface="Noto Sans CJK JP" charset="0"/>
                <a:ea typeface="Noto Sans CJK JP" charset="0"/>
                <a:sym typeface="+mn-ea"/>
              </a:rPr>
              <a:t>LIST OPERASI DELETE</a:t>
            </a:r>
            <a:endParaRPr lang="en-US" dirty="0">
              <a:latin typeface="Noto Sans CJK JP" charset="0"/>
              <a:ea typeface="Noto Sans CJK JP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91" y="312172"/>
            <a:ext cx="8093212" cy="763525"/>
          </a:xfrm>
        </p:spPr>
        <p:txBody>
          <a:bodyPr>
            <a:normAutofit/>
          </a:bodyPr>
          <a:lstStyle/>
          <a:p>
            <a:r>
              <a:rPr lang="en-AU" dirty="0" smtClean="0"/>
              <a:t>Delete </a:t>
            </a:r>
            <a:r>
              <a:rPr lang="en-AU" dirty="0" err="1" smtClean="0"/>
              <a:t>Awal</a:t>
            </a:r>
            <a:r>
              <a:rPr lang="en-AU" dirty="0" smtClean="0"/>
              <a:t> – 3. Hapus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Bebaskan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643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12184" y="234545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2000</a:t>
                      </a:r>
                      <a:endParaRPr lang="en-A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4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2850" y="2040255"/>
            <a:ext cx="1102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40629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93640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473090" y="265086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31205" y="2650869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78500" y="280357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5795" y="295597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58703"/>
              </p:ext>
            </p:extLst>
          </p:nvPr>
        </p:nvGraphicFramePr>
        <p:xfrm>
          <a:off x="754375" y="3514787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54375" y="3129613"/>
            <a:ext cx="1249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20" name="Elbow Connector 19"/>
          <p:cNvCxnSpPr/>
          <p:nvPr/>
        </p:nvCxnSpPr>
        <p:spPr>
          <a:xfrm flipV="1">
            <a:off x="2433824" y="1901950"/>
            <a:ext cx="763831" cy="538209"/>
          </a:xfrm>
          <a:prstGeom prst="bentConnector3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197655" y="1901950"/>
            <a:ext cx="213787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 rot="16200000" flipH="1">
            <a:off x="5324562" y="1912912"/>
            <a:ext cx="480041" cy="4581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487926" y="2665475"/>
            <a:ext cx="30571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87925" y="2665475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335220" y="2818180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82515" y="2970581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503295" y="3582035"/>
            <a:ext cx="2365375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f</a:t>
            </a:r>
            <a:r>
              <a:rPr lang="en-AU" sz="2000" dirty="0" smtClean="0">
                <a:solidFill>
                  <a:schemeClr val="bg1"/>
                </a:solidFill>
              </a:rPr>
              <a:t>ree(hapus);</a:t>
            </a:r>
            <a:endParaRPr lang="en-AU" sz="2000" dirty="0">
              <a:solidFill>
                <a:schemeClr val="bg1"/>
              </a:solidFill>
            </a:endParaRPr>
          </a:p>
        </p:txBody>
      </p:sp>
      <p:cxnSp>
        <p:nvCxnSpPr>
          <p:cNvPr id="29" name="Curved Connector 28"/>
          <p:cNvCxnSpPr/>
          <p:nvPr/>
        </p:nvCxnSpPr>
        <p:spPr>
          <a:xfrm flipV="1">
            <a:off x="1823310" y="2818765"/>
            <a:ext cx="1679575" cy="915670"/>
          </a:xfrm>
          <a:prstGeom prst="curvedConnector3">
            <a:avLst>
              <a:gd name="adj1" fmla="val 989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823310" y="3877817"/>
            <a:ext cx="763830" cy="305410"/>
            <a:chOff x="1755693" y="3887115"/>
            <a:chExt cx="763830" cy="30541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755693" y="3887115"/>
              <a:ext cx="45811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213808" y="3887115"/>
              <a:ext cx="0" cy="15270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061103" y="4039820"/>
              <a:ext cx="3054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908398" y="4192221"/>
              <a:ext cx="611125" cy="30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511865" y="3955867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hapus = NULL;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8" grpId="0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Delete </a:t>
            </a:r>
            <a:r>
              <a:rPr lang="en-AU" dirty="0" err="1" smtClean="0"/>
              <a:t>Awal</a:t>
            </a:r>
            <a:r>
              <a:rPr lang="en-AU" dirty="0" smtClean="0"/>
              <a:t> – </a:t>
            </a:r>
            <a:r>
              <a:rPr lang="en-AU" dirty="0" err="1" smtClean="0"/>
              <a:t>Hasil</a:t>
            </a:r>
            <a:r>
              <a:rPr lang="en-AU" dirty="0" smtClean="0"/>
              <a:t> </a:t>
            </a:r>
            <a:r>
              <a:rPr lang="en-AU" dirty="0" err="1" smtClean="0"/>
              <a:t>Akhir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9538" y="2360065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07079" y="2360065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2000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39539" y="2034756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7415" y="2054860"/>
            <a:ext cx="1053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128719" y="2512770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24400" y="2665475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82515" y="2665475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029810" y="2818180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77105" y="2970581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906775" y="3596311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829945" y="3276600"/>
            <a:ext cx="1273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1975710" y="3901721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33825" y="3901721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281120" y="4054426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28415" y="4206827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142490" y="2715260"/>
            <a:ext cx="610870" cy="328930"/>
            <a:chOff x="3854" y="4276"/>
            <a:chExt cx="962" cy="518"/>
          </a:xfrm>
        </p:grpSpPr>
        <p:cxnSp>
          <p:nvCxnSpPr>
            <p:cNvPr id="3" name="Straight Connector 2"/>
            <p:cNvCxnSpPr/>
            <p:nvPr/>
          </p:nvCxnSpPr>
          <p:spPr>
            <a:xfrm flipH="1">
              <a:off x="4335" y="4301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351" y="4276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095" y="4619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854" y="4794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err="1" smtClean="0"/>
              <a:t>Pengenalan</a:t>
            </a:r>
            <a:r>
              <a:rPr lang="en-AU" dirty="0" smtClean="0"/>
              <a:t> Pointer </a:t>
            </a:r>
            <a:r>
              <a:rPr lang="en-AU" dirty="0" err="1" smtClean="0"/>
              <a:t>pada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Delete </a:t>
            </a:r>
            <a:r>
              <a:rPr lang="en-AU" dirty="0" err="1" smtClean="0"/>
              <a:t>Akhir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05" y="1749245"/>
            <a:ext cx="8085130" cy="4733855"/>
          </a:xfrm>
        </p:spPr>
        <p:txBody>
          <a:bodyPr/>
          <a:lstStyle/>
          <a:p>
            <a:r>
              <a:rPr lang="en-AU" dirty="0" smtClean="0"/>
              <a:t>hapus -&gt; </a:t>
            </a:r>
            <a:r>
              <a:rPr lang="en-AU" dirty="0" err="1" smtClean="0"/>
              <a:t>digunakan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menyimpan</a:t>
            </a:r>
            <a:r>
              <a:rPr lang="en-AU" dirty="0" smtClean="0"/>
              <a:t> </a:t>
            </a:r>
            <a:r>
              <a:rPr lang="en-AU" dirty="0" err="1" smtClean="0"/>
              <a:t>alamat</a:t>
            </a:r>
            <a:r>
              <a:rPr lang="en-AU" dirty="0" smtClean="0"/>
              <a:t> </a:t>
            </a:r>
            <a:r>
              <a:rPr lang="en-AU" dirty="0" err="1" smtClean="0"/>
              <a:t>dari</a:t>
            </a:r>
            <a:r>
              <a:rPr lang="en-AU" dirty="0" smtClean="0"/>
              <a:t> node yang </a:t>
            </a:r>
            <a:r>
              <a:rPr lang="en-AU" dirty="0" err="1" smtClean="0"/>
              <a:t>akan</a:t>
            </a:r>
            <a:r>
              <a:rPr lang="en-AU" dirty="0" smtClean="0"/>
              <a:t> </a:t>
            </a:r>
            <a:r>
              <a:rPr lang="en-AU" dirty="0" err="1" smtClean="0"/>
              <a:t>dihapus</a:t>
            </a:r>
            <a:endParaRPr lang="en-AU" dirty="0" smtClean="0"/>
          </a:p>
          <a:p>
            <a:r>
              <a:rPr lang="en-AU" dirty="0" smtClean="0"/>
              <a:t>head -&gt; </a:t>
            </a:r>
            <a:r>
              <a:rPr lang="en-AU" dirty="0" err="1" smtClean="0"/>
              <a:t>digunakan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menyimpan</a:t>
            </a:r>
            <a:r>
              <a:rPr lang="en-AU" dirty="0" smtClean="0"/>
              <a:t> </a:t>
            </a:r>
            <a:r>
              <a:rPr lang="en-AU" dirty="0" err="1" smtClean="0"/>
              <a:t>alamat</a:t>
            </a:r>
            <a:r>
              <a:rPr lang="en-AU" dirty="0" smtClean="0"/>
              <a:t> node </a:t>
            </a:r>
            <a:r>
              <a:rPr lang="en-AU" dirty="0" err="1" smtClean="0"/>
              <a:t>pertama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448965" y="374900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Delete </a:t>
            </a:r>
            <a:r>
              <a:rPr lang="en-AU" dirty="0" err="1" smtClean="0"/>
              <a:t>Akhir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5609" y="2360405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213150" y="2360405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5610" y="2035096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2850" y="2054860"/>
            <a:ext cx="1082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41595" y="2360405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641595" y="2027605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434790" y="2513110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30775" y="2513110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030775" y="2665815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474056" y="2665815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932171" y="2665815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9466" y="2818520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6761" y="2970921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447925" y="2715895"/>
            <a:ext cx="610870" cy="328930"/>
            <a:chOff x="3855" y="4277"/>
            <a:chExt cx="962" cy="51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448965" y="1290825"/>
            <a:ext cx="7940675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>
                <a:solidFill>
                  <a:schemeClr val="bg1"/>
                </a:solidFill>
              </a:rPr>
              <a:t>Merupakan</a:t>
            </a:r>
            <a:r>
              <a:rPr lang="en-AU" dirty="0">
                <a:solidFill>
                  <a:schemeClr val="bg1"/>
                </a:solidFill>
              </a:rPr>
              <a:t> </a:t>
            </a:r>
            <a:r>
              <a:rPr lang="en-AU" dirty="0" err="1">
                <a:solidFill>
                  <a:schemeClr val="bg1"/>
                </a:solidFill>
              </a:rPr>
              <a:t>menghapusan</a:t>
            </a:r>
            <a:r>
              <a:rPr lang="en-AU" dirty="0">
                <a:solidFill>
                  <a:schemeClr val="bg1"/>
                </a:solidFill>
              </a:rPr>
              <a:t> node yang </a:t>
            </a:r>
            <a:r>
              <a:rPr lang="en-AU" dirty="0" err="1">
                <a:solidFill>
                  <a:schemeClr val="bg1"/>
                </a:solidFill>
              </a:rPr>
              <a:t>berada</a:t>
            </a:r>
            <a:r>
              <a:rPr lang="en-AU" dirty="0">
                <a:solidFill>
                  <a:schemeClr val="bg1"/>
                </a:solidFill>
              </a:rPr>
              <a:t> di </a:t>
            </a:r>
            <a:r>
              <a:rPr lang="en-AU" dirty="0" err="1" smtClean="0">
                <a:solidFill>
                  <a:schemeClr val="bg1"/>
                </a:solidFill>
              </a:rPr>
              <a:t>akhir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>
                <a:solidFill>
                  <a:schemeClr val="bg1"/>
                </a:solidFill>
              </a:rPr>
              <a:t>linked list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Delete </a:t>
            </a:r>
            <a:r>
              <a:rPr lang="en-AU" dirty="0" err="1" smtClean="0"/>
              <a:t>Akhir</a:t>
            </a:r>
            <a:r>
              <a:rPr lang="en-AU" dirty="0" smtClean="0"/>
              <a:t> – 1 </a:t>
            </a:r>
            <a:r>
              <a:rPr lang="en-AU" dirty="0" err="1" smtClean="0"/>
              <a:t>Cari</a:t>
            </a:r>
            <a:r>
              <a:rPr lang="en-AU" dirty="0" smtClean="0"/>
              <a:t> </a:t>
            </a:r>
            <a:r>
              <a:rPr lang="en-AU" dirty="0" err="1" smtClean="0"/>
              <a:t>Posisi</a:t>
            </a:r>
            <a:endParaRPr lang="en-AU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044643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212184" y="234545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44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2215" y="2040255"/>
            <a:ext cx="121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640629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40629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3382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29809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029809" y="2650869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73090" y="265086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31205" y="2650869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778500" y="280357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5795" y="295597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447925" y="2715895"/>
            <a:ext cx="610870" cy="328930"/>
            <a:chOff x="3855" y="4277"/>
            <a:chExt cx="962" cy="51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754375" y="356709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55015" y="3261995"/>
            <a:ext cx="123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928758" y="3748710"/>
            <a:ext cx="776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652170" y="3517878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</a:rPr>
              <a:t>?</a:t>
            </a:r>
            <a:endParaRPr lang="en-AU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Delete </a:t>
            </a:r>
            <a:r>
              <a:rPr lang="en-AU" dirty="0" err="1" smtClean="0"/>
              <a:t>Akhir</a:t>
            </a:r>
            <a:r>
              <a:rPr lang="en-AU" dirty="0" smtClean="0"/>
              <a:t> – 1. </a:t>
            </a:r>
            <a:r>
              <a:rPr lang="en-AU" dirty="0" err="1" smtClean="0"/>
              <a:t>Cari</a:t>
            </a:r>
            <a:r>
              <a:rPr lang="en-AU" dirty="0" smtClean="0"/>
              <a:t> </a:t>
            </a:r>
            <a:r>
              <a:rPr lang="en-AU" dirty="0" err="1" smtClean="0"/>
              <a:t>Posisi</a:t>
            </a:r>
            <a:endParaRPr lang="en-AU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044643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strike="noStrike" dirty="0" smtClean="0"/>
                        <a:t>2000</a:t>
                      </a:r>
                      <a:endParaRPr lang="en-AU" strike="noStrik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212184" y="234545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44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2850" y="2040255"/>
            <a:ext cx="127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640629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40629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3382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29809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029809" y="2650869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73090" y="265086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31205" y="2650869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778500" y="280357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5795" y="295597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151039"/>
              </p:ext>
            </p:extLst>
          </p:nvPr>
        </p:nvGraphicFramePr>
        <p:xfrm>
          <a:off x="754375" y="356709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9" name="Curved Connector 38"/>
          <p:cNvCxnSpPr/>
          <p:nvPr/>
        </p:nvCxnSpPr>
        <p:spPr>
          <a:xfrm flipV="1">
            <a:off x="1938468" y="2833057"/>
            <a:ext cx="4648835" cy="946150"/>
          </a:xfrm>
          <a:prstGeom prst="curvedConnector3">
            <a:avLst>
              <a:gd name="adj1" fmla="val 10021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2447925" y="2715895"/>
            <a:ext cx="610870" cy="328930"/>
            <a:chOff x="3855" y="4277"/>
            <a:chExt cx="962" cy="518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3792741" y="4677445"/>
            <a:ext cx="461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while (hapus-&gt;next != NULL</a:t>
            </a:r>
            <a:r>
              <a:rPr lang="en-AU" sz="2400" dirty="0" smtClean="0">
                <a:solidFill>
                  <a:schemeClr val="bg1"/>
                </a:solidFill>
              </a:rPr>
              <a:t>)</a:t>
            </a:r>
            <a:endParaRPr lang="en-AU" sz="24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4380" y="3261995"/>
            <a:ext cx="121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344841"/>
              </p:ext>
            </p:extLst>
          </p:nvPr>
        </p:nvGraphicFramePr>
        <p:xfrm>
          <a:off x="754380" y="355014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1800" strike="sngStrike" dirty="0" smtClean="0"/>
                        <a:t>1000</a:t>
                      </a:r>
                      <a:r>
                        <a:rPr lang="en-AU" sz="2000" dirty="0" smtClean="0"/>
                        <a:t> 2000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Curved Connector 13"/>
          <p:cNvCxnSpPr/>
          <p:nvPr/>
        </p:nvCxnSpPr>
        <p:spPr>
          <a:xfrm flipV="1">
            <a:off x="1932927" y="2823615"/>
            <a:ext cx="1564734" cy="934942"/>
          </a:xfrm>
          <a:prstGeom prst="curvedConnector3">
            <a:avLst>
              <a:gd name="adj1" fmla="val 99716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808730" y="4192270"/>
            <a:ext cx="461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hapus = head;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55770" y="5105205"/>
            <a:ext cx="461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	</a:t>
            </a:r>
            <a:r>
              <a:rPr lang="en-AU" sz="2400" dirty="0" smtClean="0">
                <a:solidFill>
                  <a:srgbClr val="00B0F0"/>
                </a:solidFill>
              </a:rPr>
              <a:t>hapus = hapus-&gt;next;</a:t>
            </a:r>
            <a:endParaRPr lang="en-AU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Delete </a:t>
            </a:r>
            <a:r>
              <a:rPr lang="en-AU" dirty="0" err="1" smtClean="0"/>
              <a:t>Akhir</a:t>
            </a:r>
            <a:r>
              <a:rPr lang="en-AU" dirty="0" smtClean="0"/>
              <a:t> – </a:t>
            </a:r>
            <a:r>
              <a:rPr lang="en-AU" dirty="0"/>
              <a:t>2</a:t>
            </a:r>
            <a:r>
              <a:rPr lang="en-AU" dirty="0" smtClean="0"/>
              <a:t>. </a:t>
            </a:r>
            <a:r>
              <a:rPr lang="en-AU" dirty="0" err="1" smtClean="0"/>
              <a:t>Selamatkan</a:t>
            </a:r>
            <a:r>
              <a:rPr lang="en-AU" dirty="0" smtClean="0"/>
              <a:t> Linked List</a:t>
            </a:r>
            <a:endParaRPr lang="en-AU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931181"/>
              </p:ext>
            </p:extLst>
          </p:nvPr>
        </p:nvGraphicFramePr>
        <p:xfrm>
          <a:off x="3044643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strike="noStrike" dirty="0" smtClean="0"/>
                        <a:t>2000</a:t>
                      </a:r>
                      <a:endParaRPr lang="en-AU" strike="noStrik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1212184" y="234545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044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212215" y="2040255"/>
            <a:ext cx="121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5640629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640629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43382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029809" y="2440159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5030115" y="2629975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7473090" y="265086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931205" y="2650869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778500" y="280357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625795" y="295597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754375" y="356709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2000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04469" y="5575250"/>
            <a:ext cx="356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00B0F0"/>
                </a:solidFill>
              </a:rPr>
              <a:t>hapus-&gt;</a:t>
            </a:r>
            <a:r>
              <a:rPr lang="en-AU" sz="2400" dirty="0" err="1" smtClean="0">
                <a:solidFill>
                  <a:srgbClr val="00B0F0"/>
                </a:solidFill>
              </a:rPr>
              <a:t>prev</a:t>
            </a:r>
            <a:r>
              <a:rPr lang="en-AU" sz="2400" dirty="0" smtClean="0">
                <a:solidFill>
                  <a:srgbClr val="00B0F0"/>
                </a:solidFill>
              </a:rPr>
              <a:t>-&gt;next = NULL;</a:t>
            </a:r>
            <a:endParaRPr lang="en-AU" sz="2400" dirty="0">
              <a:solidFill>
                <a:srgbClr val="00B0F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89375" y="2744000"/>
            <a:ext cx="763270" cy="305435"/>
            <a:chOff x="7681" y="4438"/>
            <a:chExt cx="1202" cy="481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681" y="4438"/>
              <a:ext cx="721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402" y="4438"/>
              <a:ext cx="0" cy="24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162" y="4679"/>
              <a:ext cx="481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7921" y="4919"/>
              <a:ext cx="962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182870" y="2360295"/>
            <a:ext cx="228600" cy="207010"/>
            <a:chOff x="8162" y="2995"/>
            <a:chExt cx="360" cy="326"/>
          </a:xfrm>
        </p:grpSpPr>
        <p:cxnSp>
          <p:nvCxnSpPr>
            <p:cNvPr id="57" name="Straight Connector 56"/>
            <p:cNvCxnSpPr/>
            <p:nvPr/>
          </p:nvCxnSpPr>
          <p:spPr>
            <a:xfrm flipH="1">
              <a:off x="8162" y="2995"/>
              <a:ext cx="360" cy="31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162" y="2995"/>
              <a:ext cx="240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754380" y="3261995"/>
            <a:ext cx="121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850222"/>
              </p:ext>
            </p:extLst>
          </p:nvPr>
        </p:nvGraphicFramePr>
        <p:xfrm>
          <a:off x="3029940" y="2333802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strike="sngStrike" dirty="0" smtClean="0"/>
                        <a:t>2000</a:t>
                      </a:r>
                      <a:endParaRPr lang="en-AU" strike="sngStrike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0" name="Group 29"/>
          <p:cNvGrpSpPr/>
          <p:nvPr/>
        </p:nvGrpSpPr>
        <p:grpSpPr>
          <a:xfrm>
            <a:off x="2447925" y="2715895"/>
            <a:ext cx="610870" cy="328930"/>
            <a:chOff x="3855" y="4277"/>
            <a:chExt cx="962" cy="518"/>
          </a:xfrm>
        </p:grpSpPr>
        <p:cxnSp>
          <p:nvCxnSpPr>
            <p:cNvPr id="38" name="Straight Connector 37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3792741" y="4677445"/>
            <a:ext cx="461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while (hapus-&gt;next != NULL</a:t>
            </a:r>
            <a:r>
              <a:rPr lang="en-AU" sz="2400" dirty="0" smtClean="0">
                <a:solidFill>
                  <a:schemeClr val="bg1"/>
                </a:solidFill>
              </a:rPr>
              <a:t>)</a:t>
            </a:r>
            <a:endParaRPr lang="en-AU" sz="2400" dirty="0" smtClean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647613" y="5113585"/>
            <a:ext cx="461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	</a:t>
            </a:r>
            <a:r>
              <a:rPr lang="en-AU" sz="2400" dirty="0" smtClean="0">
                <a:solidFill>
                  <a:srgbClr val="00B0F0"/>
                </a:solidFill>
              </a:rPr>
              <a:t>hapus = hapus-&gt;next;</a:t>
            </a:r>
            <a:endParaRPr lang="en-AU" sz="2400" dirty="0">
              <a:solidFill>
                <a:srgbClr val="00B0F0"/>
              </a:solidFill>
            </a:endParaRPr>
          </a:p>
        </p:txBody>
      </p:sp>
      <p:cxnSp>
        <p:nvCxnSpPr>
          <p:cNvPr id="60" name="Curved Connector 59"/>
          <p:cNvCxnSpPr/>
          <p:nvPr/>
        </p:nvCxnSpPr>
        <p:spPr>
          <a:xfrm flipV="1">
            <a:off x="1938468" y="2833057"/>
            <a:ext cx="4648835" cy="946150"/>
          </a:xfrm>
          <a:prstGeom prst="curvedConnector3">
            <a:avLst>
              <a:gd name="adj1" fmla="val 10021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Delete </a:t>
            </a:r>
            <a:r>
              <a:rPr lang="en-AU" dirty="0" err="1" smtClean="0"/>
              <a:t>Akhir</a:t>
            </a:r>
            <a:r>
              <a:rPr lang="en-AU" dirty="0" smtClean="0"/>
              <a:t> – 3. Hapus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Bebaskan</a:t>
            </a:r>
            <a:endParaRPr lang="en-AU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/>
        </p:nvGraphicFramePr>
        <p:xfrm>
          <a:off x="3044643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trike="sngStrik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1212184" y="234545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3044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212215" y="2040255"/>
            <a:ext cx="125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/>
        </p:nvGraphicFramePr>
        <p:xfrm>
          <a:off x="5640629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640629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243382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754375" y="356709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2000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1" name="Straight Connector 80"/>
          <p:cNvCxnSpPr/>
          <p:nvPr/>
        </p:nvCxnSpPr>
        <p:spPr>
          <a:xfrm>
            <a:off x="4877410" y="2665475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335525" y="2665475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182820" y="2818180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030115" y="2970581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127500" y="3700264"/>
            <a:ext cx="1711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free(hapus);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4380" y="3261995"/>
            <a:ext cx="1217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1976120" y="2818765"/>
            <a:ext cx="4648835" cy="946150"/>
          </a:xfrm>
          <a:prstGeom prst="curvedConnector3">
            <a:avLst>
              <a:gd name="adj1" fmla="val 10021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2447925" y="2715895"/>
            <a:ext cx="610870" cy="328930"/>
            <a:chOff x="3855" y="4277"/>
            <a:chExt cx="962" cy="518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823310" y="3887115"/>
            <a:ext cx="763830" cy="305410"/>
            <a:chOff x="1755693" y="3887115"/>
            <a:chExt cx="763830" cy="30541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755693" y="3887115"/>
              <a:ext cx="45811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213808" y="3887115"/>
              <a:ext cx="0" cy="15270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61103" y="4039820"/>
              <a:ext cx="3054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908398" y="4192221"/>
              <a:ext cx="611125" cy="30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119651" y="4112798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hapus = NULL;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3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Delete </a:t>
            </a:r>
            <a:r>
              <a:rPr lang="en-AU" dirty="0" err="1" smtClean="0"/>
              <a:t>Akhir</a:t>
            </a:r>
            <a:r>
              <a:rPr lang="en-AU" dirty="0" smtClean="0"/>
              <a:t> – </a:t>
            </a:r>
            <a:r>
              <a:rPr lang="en-AU" dirty="0" err="1" smtClean="0"/>
              <a:t>Hasil</a:t>
            </a:r>
            <a:r>
              <a:rPr lang="en-AU" dirty="0" smtClean="0"/>
              <a:t> </a:t>
            </a:r>
            <a:r>
              <a:rPr lang="en-AU" dirty="0" err="1" smtClean="0"/>
              <a:t>Akhir</a:t>
            </a:r>
            <a:endParaRPr lang="en-AU" dirty="0"/>
          </a:p>
        </p:txBody>
      </p:sp>
      <p:graphicFrame>
        <p:nvGraphicFramePr>
          <p:cNvPr id="49" name="Table 48"/>
          <p:cNvGraphicFramePr>
            <a:graphicFrameLocks noGrp="1"/>
          </p:cNvGraphicFramePr>
          <p:nvPr/>
        </p:nvGraphicFramePr>
        <p:xfrm>
          <a:off x="2891633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trike="sngStrik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/>
        </p:nvGraphicFramePr>
        <p:xfrm>
          <a:off x="1059174" y="234545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289163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59815" y="2040255"/>
            <a:ext cx="112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28081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724400" y="2665475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182515" y="2665475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5029810" y="2818180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877105" y="2970581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983738" y="3901721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6" name="Straight Connector 65"/>
          <p:cNvCxnSpPr/>
          <p:nvPr/>
        </p:nvCxnSpPr>
        <p:spPr>
          <a:xfrm>
            <a:off x="2052673" y="4207131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10788" y="4207131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2358083" y="4359836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205378" y="4512237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07415" y="3581400"/>
            <a:ext cx="1217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2447925" y="2715895"/>
            <a:ext cx="610870" cy="328930"/>
            <a:chOff x="3855" y="4277"/>
            <a:chExt cx="962" cy="518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4336" y="4302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52" y="4277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96" y="4620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55" y="4795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3185"/>
            <a:ext cx="8093075" cy="1356360"/>
          </a:xfrm>
        </p:spPr>
        <p:txBody>
          <a:bodyPr>
            <a:noAutofit/>
          </a:bodyPr>
          <a:lstStyle/>
          <a:p>
            <a:r>
              <a:rPr lang="en-AU" sz="3200" dirty="0" err="1" smtClean="0"/>
              <a:t>Pengenalan</a:t>
            </a:r>
            <a:r>
              <a:rPr lang="en-AU" sz="3200" dirty="0" smtClean="0"/>
              <a:t> Pointer </a:t>
            </a:r>
            <a:r>
              <a:rPr lang="en-AU" sz="3200" dirty="0" err="1" smtClean="0"/>
              <a:t>dan</a:t>
            </a:r>
            <a:r>
              <a:rPr lang="en-AU" sz="3200" dirty="0"/>
              <a:t/>
            </a:r>
            <a:br>
              <a:rPr lang="en-AU" sz="3200" dirty="0"/>
            </a:br>
            <a:r>
              <a:rPr lang="en-AU" sz="3200" dirty="0" err="1" smtClean="0"/>
              <a:t>Variabel</a:t>
            </a:r>
            <a:r>
              <a:rPr lang="en-AU" sz="3200" dirty="0" smtClean="0"/>
              <a:t> </a:t>
            </a:r>
            <a:r>
              <a:rPr lang="en-AU" sz="3200" dirty="0" err="1" smtClean="0"/>
              <a:t>pada </a:t>
            </a:r>
            <a:r>
              <a:rPr lang="en-AU" sz="3200" dirty="0" smtClean="0"/>
              <a:t>Delete </a:t>
            </a:r>
            <a:r>
              <a:rPr lang="en-AU" sz="3200" dirty="0" err="1" smtClean="0"/>
              <a:t>Tertentu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05" y="1749245"/>
            <a:ext cx="8085130" cy="4733855"/>
          </a:xfrm>
        </p:spPr>
        <p:txBody>
          <a:bodyPr/>
          <a:lstStyle/>
          <a:p>
            <a:r>
              <a:rPr lang="en-AU" dirty="0" smtClean="0"/>
              <a:t>hapus -&gt; </a:t>
            </a:r>
            <a:r>
              <a:rPr lang="en-AU" dirty="0" err="1" smtClean="0"/>
              <a:t>digunakan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menyimpan</a:t>
            </a:r>
            <a:r>
              <a:rPr lang="en-AU" dirty="0" smtClean="0"/>
              <a:t> </a:t>
            </a:r>
            <a:r>
              <a:rPr lang="en-AU" dirty="0" err="1" smtClean="0"/>
              <a:t>alamat</a:t>
            </a:r>
            <a:r>
              <a:rPr lang="en-AU" dirty="0" smtClean="0"/>
              <a:t> </a:t>
            </a:r>
            <a:r>
              <a:rPr lang="en-AU" dirty="0" err="1" smtClean="0"/>
              <a:t>dari</a:t>
            </a:r>
            <a:r>
              <a:rPr lang="en-AU" dirty="0" smtClean="0"/>
              <a:t> node yang </a:t>
            </a:r>
            <a:r>
              <a:rPr lang="en-AU" dirty="0" err="1" smtClean="0"/>
              <a:t>akan</a:t>
            </a:r>
            <a:r>
              <a:rPr lang="en-AU" dirty="0" smtClean="0"/>
              <a:t> </a:t>
            </a:r>
            <a:r>
              <a:rPr lang="en-AU" dirty="0" err="1" smtClean="0"/>
              <a:t>dihapus</a:t>
            </a:r>
            <a:endParaRPr lang="en-AU" dirty="0" smtClean="0"/>
          </a:p>
          <a:p>
            <a:r>
              <a:rPr lang="en-AU" dirty="0" smtClean="0"/>
              <a:t>head -&gt; </a:t>
            </a:r>
            <a:r>
              <a:rPr lang="en-AU" dirty="0" err="1" smtClean="0"/>
              <a:t>digunakan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menyimpan</a:t>
            </a:r>
            <a:r>
              <a:rPr lang="en-AU" dirty="0" smtClean="0"/>
              <a:t> </a:t>
            </a:r>
            <a:r>
              <a:rPr lang="en-AU" dirty="0" err="1" smtClean="0"/>
              <a:t>alamat</a:t>
            </a:r>
            <a:r>
              <a:rPr lang="en-AU" dirty="0" smtClean="0"/>
              <a:t> node </a:t>
            </a:r>
            <a:r>
              <a:rPr lang="en-AU" dirty="0" err="1" smtClean="0"/>
              <a:t>pertama</a:t>
            </a:r>
            <a:endParaRPr lang="en-AU" dirty="0" smtClean="0"/>
          </a:p>
          <a:p>
            <a:endParaRPr lang="en-AU" dirty="0"/>
          </a:p>
          <a:p>
            <a:r>
              <a:rPr lang="en-AU" dirty="0" err="1" smtClean="0"/>
              <a:t>Variabel</a:t>
            </a:r>
            <a:r>
              <a:rPr lang="en-AU" dirty="0" smtClean="0"/>
              <a:t> key -&gt; </a:t>
            </a:r>
            <a:r>
              <a:rPr lang="en-AU" dirty="0" err="1" smtClean="0"/>
              <a:t>digunakan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menyimpan</a:t>
            </a:r>
            <a:r>
              <a:rPr lang="en-AU" dirty="0" smtClean="0"/>
              <a:t> data yang </a:t>
            </a:r>
            <a:r>
              <a:rPr lang="en-AU" dirty="0" err="1" smtClean="0"/>
              <a:t>akan</a:t>
            </a:r>
            <a:r>
              <a:rPr lang="en-AU" dirty="0" smtClean="0"/>
              <a:t> </a:t>
            </a:r>
            <a:r>
              <a:rPr lang="en-AU" dirty="0" err="1" smtClean="0"/>
              <a:t>dihapus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75" y="374900"/>
            <a:ext cx="7787952" cy="763525"/>
          </a:xfrm>
        </p:spPr>
        <p:txBody>
          <a:bodyPr>
            <a:normAutofit/>
          </a:bodyPr>
          <a:lstStyle/>
          <a:p>
            <a:r>
              <a:rPr lang="x-none" altLang="en-US" dirty="0" smtClean="0"/>
              <a:t>Present By :</a:t>
            </a:r>
            <a:endParaRPr lang="x-none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75" y="1901645"/>
            <a:ext cx="7635250" cy="4581149"/>
          </a:xfrm>
        </p:spPr>
        <p:txBody>
          <a:bodyPr>
            <a:normAutofit fontScale="92500" lnSpcReduction="20000"/>
          </a:bodyPr>
          <a:lstStyle/>
          <a:p>
            <a:r>
              <a:rPr lang="x-none" altLang="en-US" sz="3200" dirty="0" smtClean="0">
                <a:sym typeface="+mn-ea"/>
              </a:rPr>
              <a:t>M Beny Pangestu </a:t>
            </a:r>
            <a:r>
              <a:rPr lang="x-none" altLang="en-US" sz="3200" dirty="0" smtClean="0">
                <a:sym typeface="+mn-ea"/>
              </a:rPr>
              <a:t>(2110161008)</a:t>
            </a:r>
            <a:endParaRPr lang="en-AU" altLang="en-US" sz="3200" dirty="0" smtClean="0">
              <a:sym typeface="+mn-ea"/>
            </a:endParaRPr>
          </a:p>
          <a:p>
            <a:pPr marL="0" indent="355600">
              <a:buNone/>
            </a:pPr>
            <a:r>
              <a:rPr lang="en-AU" altLang="en-US" sz="3200" dirty="0" smtClean="0">
                <a:sym typeface="+mn-ea"/>
              </a:rPr>
              <a:t>mbenypangestu@gmail.com</a:t>
            </a:r>
            <a:endParaRPr lang="x-none" altLang="en-US" sz="3200" dirty="0" smtClean="0">
              <a:sym typeface="+mn-ea"/>
            </a:endParaRPr>
          </a:p>
          <a:p>
            <a:r>
              <a:rPr lang="x-none" altLang="en-US" sz="3200" dirty="0" smtClean="0">
                <a:sym typeface="+mn-ea"/>
              </a:rPr>
              <a:t>Nia </a:t>
            </a:r>
            <a:r>
              <a:rPr lang="x-none" altLang="en-US" sz="3200" dirty="0" smtClean="0">
                <a:sym typeface="+mn-ea"/>
              </a:rPr>
              <a:t>Shafira (2110161011</a:t>
            </a:r>
            <a:r>
              <a:rPr lang="x-none" altLang="en-US" sz="3200" dirty="0" smtClean="0">
                <a:sym typeface="+mn-ea"/>
              </a:rPr>
              <a:t>)</a:t>
            </a:r>
            <a:endParaRPr lang="en-AU" altLang="en-US" sz="3200" dirty="0" smtClean="0">
              <a:sym typeface="+mn-ea"/>
            </a:endParaRPr>
          </a:p>
          <a:p>
            <a:pPr marL="0" indent="355600">
              <a:buNone/>
            </a:pPr>
            <a:r>
              <a:rPr lang="en-AU" altLang="en-US" sz="3200" dirty="0" smtClean="0">
                <a:sym typeface="+mn-ea"/>
              </a:rPr>
              <a:t>nia.shafira26@gmail.com</a:t>
            </a:r>
            <a:endParaRPr lang="x-none" altLang="en-US" sz="3200" dirty="0" smtClean="0">
              <a:sym typeface="+mn-ea"/>
            </a:endParaRPr>
          </a:p>
          <a:p>
            <a:r>
              <a:rPr lang="x-none" altLang="en-US" sz="3200" dirty="0" smtClean="0">
                <a:sym typeface="+mn-ea"/>
              </a:rPr>
              <a:t>Virdiawan Ihza P (2110161024</a:t>
            </a:r>
            <a:r>
              <a:rPr lang="x-none" altLang="en-US" sz="3200" dirty="0" smtClean="0">
                <a:sym typeface="+mn-ea"/>
              </a:rPr>
              <a:t>)</a:t>
            </a:r>
            <a:endParaRPr lang="en-AU" altLang="en-US" sz="3200" dirty="0" smtClean="0">
              <a:sym typeface="+mn-ea"/>
            </a:endParaRPr>
          </a:p>
          <a:p>
            <a:pPr marL="0" indent="355600">
              <a:buNone/>
            </a:pPr>
            <a:r>
              <a:rPr lang="en-AU" altLang="en-US" sz="3200" dirty="0" smtClean="0">
                <a:sym typeface="+mn-ea"/>
              </a:rPr>
              <a:t>virdiawan.ip@gmail.com</a:t>
            </a:r>
          </a:p>
          <a:p>
            <a:pPr marL="0" indent="355600">
              <a:buNone/>
            </a:pPr>
            <a:endParaRPr lang="en-AU" altLang="en-US" sz="3200" dirty="0" smtClean="0">
              <a:sym typeface="+mn-ea"/>
            </a:endParaRPr>
          </a:p>
          <a:p>
            <a:pPr marL="0" indent="355600" algn="ctr">
              <a:buNone/>
            </a:pPr>
            <a:r>
              <a:rPr lang="en-AU" altLang="en-US" sz="3200" dirty="0" smtClean="0">
                <a:sym typeface="+mn-ea"/>
              </a:rPr>
              <a:t>TEKNIK INFORMATIKA</a:t>
            </a:r>
            <a:endParaRPr lang="en-AU" altLang="en-US" sz="3200" dirty="0">
              <a:sym typeface="+mn-ea"/>
            </a:endParaRPr>
          </a:p>
          <a:p>
            <a:pPr marL="0" indent="355600" algn="ctr">
              <a:buNone/>
            </a:pPr>
            <a:r>
              <a:rPr lang="en-AU" altLang="en-US" sz="3200" dirty="0" smtClean="0">
                <a:sym typeface="+mn-ea"/>
              </a:rPr>
              <a:t>POLITEKNIK ELEKTRONIKA NEGERI SURABAYA</a:t>
            </a:r>
          </a:p>
          <a:p>
            <a:pPr marL="0" indent="355600" algn="ctr">
              <a:buNone/>
            </a:pPr>
            <a:r>
              <a:rPr lang="en-AU" altLang="en-US" sz="3200" dirty="0" smtClean="0">
                <a:sym typeface="+mn-ea"/>
              </a:rPr>
              <a:t>2017</a:t>
            </a:r>
            <a:endParaRPr lang="x-none" altLang="en-US" sz="3200" dirty="0" smtClean="0">
              <a:sym typeface="+mn-ea"/>
            </a:endParaRPr>
          </a:p>
          <a:p>
            <a:pPr marL="0" indent="0">
              <a:buNone/>
            </a:pPr>
            <a:endParaRPr lang="en-US" sz="3200" dirty="0" smtClean="0"/>
          </a:p>
          <a:p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448965" y="374900"/>
            <a:ext cx="8246070" cy="763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6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Delete </a:t>
            </a:r>
            <a:r>
              <a:rPr lang="en-AU" dirty="0" err="1" smtClean="0"/>
              <a:t>Tertentu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70605" y="2711861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3555" y="2693780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70606" y="2386552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4145" y="2388235"/>
            <a:ext cx="122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83700"/>
              </p:ext>
            </p:extLst>
          </p:nvPr>
        </p:nvGraphicFramePr>
        <p:xfrm>
          <a:off x="4113885" y="2719352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13885" y="2386552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1517900" y="3116890"/>
            <a:ext cx="305410" cy="80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527956" y="3100557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365196" y="3318558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12185" y="3429611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46055" y="1211881"/>
            <a:ext cx="77887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err="1" smtClean="0">
                <a:solidFill>
                  <a:schemeClr val="bg1"/>
                </a:solidFill>
              </a:rPr>
              <a:t>Menghapus</a:t>
            </a:r>
            <a:r>
              <a:rPr lang="en-AU" dirty="0" smtClean="0">
                <a:solidFill>
                  <a:schemeClr val="bg1"/>
                </a:solidFill>
              </a:rPr>
              <a:t> node </a:t>
            </a:r>
            <a:r>
              <a:rPr lang="en-AU" dirty="0" err="1" smtClean="0">
                <a:solidFill>
                  <a:schemeClr val="bg1"/>
                </a:solidFill>
              </a:rPr>
              <a:t>tertentu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sesuai</a:t>
            </a:r>
            <a:r>
              <a:rPr lang="en-AU" dirty="0" smtClean="0">
                <a:solidFill>
                  <a:schemeClr val="bg1"/>
                </a:solidFill>
              </a:rPr>
              <a:t> </a:t>
            </a:r>
            <a:r>
              <a:rPr lang="en-AU" dirty="0" err="1" smtClean="0">
                <a:solidFill>
                  <a:schemeClr val="bg1"/>
                </a:solidFill>
              </a:rPr>
              <a:t>dengan</a:t>
            </a:r>
            <a:r>
              <a:rPr lang="en-AU" dirty="0" smtClean="0">
                <a:solidFill>
                  <a:schemeClr val="bg1"/>
                </a:solidFill>
              </a:rPr>
              <a:t> key (data yang </a:t>
            </a:r>
            <a:r>
              <a:rPr lang="en-AU" dirty="0" err="1" smtClean="0">
                <a:solidFill>
                  <a:schemeClr val="bg1"/>
                </a:solidFill>
              </a:rPr>
              <a:t>dicari</a:t>
            </a:r>
            <a:r>
              <a:rPr lang="en-AU" dirty="0" smtClean="0">
                <a:solidFill>
                  <a:schemeClr val="bg1"/>
                </a:solidFill>
              </a:rPr>
              <a:t>)</a:t>
            </a:r>
            <a:r>
              <a:rPr lang="x-none" altLang="en-AU" dirty="0" smtClean="0">
                <a:solidFill>
                  <a:schemeClr val="bg1"/>
                </a:solidFill>
              </a:rPr>
              <a:t>.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6557164" y="2693780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57164" y="236098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99050" y="2844667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6099355" y="2997067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8389320" y="2997372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8847435" y="2997372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8694730" y="3150077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542025" y="3302478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3655770" y="2844667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656075" y="2997067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212490" y="2819095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Tertentu</a:t>
            </a:r>
            <a:r>
              <a:rPr lang="en-AU" dirty="0"/>
              <a:t> – </a:t>
            </a:r>
            <a:r>
              <a:rPr lang="en-AU" dirty="0" smtClean="0"/>
              <a:t>1. </a:t>
            </a:r>
            <a:r>
              <a:rPr lang="en-AU" dirty="0" err="1" smtClean="0"/>
              <a:t>Cari</a:t>
            </a:r>
            <a:r>
              <a:rPr lang="en-AU" dirty="0" smtClean="0"/>
              <a:t> </a:t>
            </a:r>
            <a:r>
              <a:rPr lang="en-AU" dirty="0" err="1" smtClean="0"/>
              <a:t>Posisi</a:t>
            </a:r>
            <a:endParaRPr lang="en-AU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670605" y="2710946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43555" y="2692865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670606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4145" y="2387600"/>
            <a:ext cx="1229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863452"/>
              </p:ext>
            </p:extLst>
          </p:nvPr>
        </p:nvGraphicFramePr>
        <p:xfrm>
          <a:off x="4113885" y="2718437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113885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6557164" y="2692865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557164" y="2360065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099050" y="2843752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099355" y="2996152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389320" y="2996457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847435" y="2996457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694730" y="3149162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542025" y="3301563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655770" y="2843752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656075" y="2996152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212490" y="281818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244695"/>
              </p:ext>
            </p:extLst>
          </p:nvPr>
        </p:nvGraphicFramePr>
        <p:xfrm>
          <a:off x="296260" y="434523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83250" y="1631913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rgbClr val="00B0F0"/>
                </a:solidFill>
              </a:rPr>
              <a:t>key = 3</a:t>
            </a:r>
            <a:endParaRPr lang="en-AU" sz="2400" b="1" dirty="0">
              <a:solidFill>
                <a:srgbClr val="00B0F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60450" y="3099435"/>
            <a:ext cx="610870" cy="329565"/>
            <a:chOff x="2630" y="4881"/>
            <a:chExt cx="962" cy="519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3112" y="4907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128" y="4881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71" y="5225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30" y="5400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/>
          <p:cNvCxnSpPr/>
          <p:nvPr/>
        </p:nvCxnSpPr>
        <p:spPr>
          <a:xfrm>
            <a:off x="1517900" y="4544943"/>
            <a:ext cx="776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4080" y="434523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</a:rPr>
              <a:t>?</a:t>
            </a:r>
            <a:endParaRPr lang="en-AU" sz="2400" b="1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97180" y="4039870"/>
            <a:ext cx="119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  <p:sndAc>
          <p:endSnd/>
        </p:sndAc>
      </p:transition>
    </mc:Choice>
    <mc:Fallback xmlns="">
      <p:transition spd="slow">
        <p:circl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Delete </a:t>
            </a:r>
            <a:r>
              <a:rPr lang="en-AU" dirty="0" err="1"/>
              <a:t>Tertentu</a:t>
            </a:r>
            <a:r>
              <a:rPr lang="en-AU" dirty="0"/>
              <a:t> – </a:t>
            </a:r>
            <a:r>
              <a:rPr lang="en-AU" dirty="0" smtClean="0"/>
              <a:t>1. </a:t>
            </a:r>
            <a:r>
              <a:rPr lang="en-AU" dirty="0" err="1" smtClean="0"/>
              <a:t>Cari</a:t>
            </a:r>
            <a:r>
              <a:rPr lang="en-AU" dirty="0" smtClean="0"/>
              <a:t> </a:t>
            </a:r>
            <a:r>
              <a:rPr lang="en-AU" dirty="0" err="1" smtClean="0"/>
              <a:t>Posisi</a:t>
            </a:r>
            <a:endParaRPr lang="en-AU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670605" y="2710946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43555" y="2692865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670606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43510" y="2359660"/>
            <a:ext cx="1258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87262"/>
              </p:ext>
            </p:extLst>
          </p:nvPr>
        </p:nvGraphicFramePr>
        <p:xfrm>
          <a:off x="4113885" y="2718437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4113885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6557164" y="2692865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557164" y="2360065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6099050" y="2843752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6099355" y="2996152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8389320" y="2996457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847435" y="2996457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8694730" y="3149162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542025" y="3301563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655770" y="2843752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656075" y="2996152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1212490" y="281818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96199"/>
              </p:ext>
            </p:extLst>
          </p:nvPr>
        </p:nvGraphicFramePr>
        <p:xfrm>
          <a:off x="296260" y="434523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strike="noStrike" dirty="0" smtClean="0"/>
                        <a:t>1000</a:t>
                      </a:r>
                      <a:endParaRPr lang="en-AU" sz="1800" strike="no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297180" y="4039870"/>
            <a:ext cx="1194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6590" y="4547657"/>
            <a:ext cx="39210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B0F0"/>
                </a:solidFill>
              </a:rPr>
              <a:t>while (hapus-&gt;data != key){</a:t>
            </a:r>
          </a:p>
          <a:p>
            <a:r>
              <a:rPr lang="en-AU" dirty="0" smtClean="0">
                <a:solidFill>
                  <a:srgbClr val="00B0F0"/>
                </a:solidFill>
              </a:rPr>
              <a:t>	if </a:t>
            </a:r>
            <a:r>
              <a:rPr lang="en-AU" dirty="0" smtClean="0">
                <a:solidFill>
                  <a:srgbClr val="00B0F0"/>
                </a:solidFill>
              </a:rPr>
              <a:t>(hapus-&gt;next==NULL)</a:t>
            </a:r>
          </a:p>
          <a:p>
            <a:r>
              <a:rPr lang="en-AU" dirty="0">
                <a:solidFill>
                  <a:srgbClr val="00B0F0"/>
                </a:solidFill>
              </a:rPr>
              <a:t>	</a:t>
            </a:r>
            <a:r>
              <a:rPr lang="en-AU" dirty="0" smtClean="0">
                <a:solidFill>
                  <a:srgbClr val="00B0F0"/>
                </a:solidFill>
              </a:rPr>
              <a:t>	puts(“Key </a:t>
            </a:r>
            <a:r>
              <a:rPr lang="en-AU" dirty="0" err="1" smtClean="0">
                <a:solidFill>
                  <a:srgbClr val="00B0F0"/>
                </a:solidFill>
              </a:rPr>
              <a:t>tdk</a:t>
            </a:r>
            <a:r>
              <a:rPr lang="en-AU" dirty="0" smtClean="0">
                <a:solidFill>
                  <a:srgbClr val="00B0F0"/>
                </a:solidFill>
              </a:rPr>
              <a:t> </a:t>
            </a:r>
            <a:r>
              <a:rPr lang="en-AU" dirty="0" err="1" smtClean="0">
                <a:solidFill>
                  <a:srgbClr val="00B0F0"/>
                </a:solidFill>
              </a:rPr>
              <a:t>ada</a:t>
            </a:r>
            <a:r>
              <a:rPr lang="en-AU" dirty="0" smtClean="0">
                <a:solidFill>
                  <a:srgbClr val="00B0F0"/>
                </a:solidFill>
              </a:rPr>
              <a:t>”);</a:t>
            </a:r>
          </a:p>
          <a:p>
            <a:r>
              <a:rPr lang="en-AU" dirty="0">
                <a:solidFill>
                  <a:srgbClr val="00B0F0"/>
                </a:solidFill>
              </a:rPr>
              <a:t>	</a:t>
            </a:r>
            <a:r>
              <a:rPr lang="en-AU" dirty="0" smtClean="0">
                <a:solidFill>
                  <a:srgbClr val="00B0F0"/>
                </a:solidFill>
              </a:rPr>
              <a:t>hapus = hapus-&gt;next;</a:t>
            </a:r>
          </a:p>
          <a:p>
            <a:r>
              <a:rPr lang="en-AU" dirty="0">
                <a:solidFill>
                  <a:srgbClr val="00B0F0"/>
                </a:solidFill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3250" y="1631913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rgbClr val="00B0F0"/>
                </a:solidFill>
              </a:rPr>
              <a:t>key = 3</a:t>
            </a:r>
            <a:endParaRPr lang="en-AU" sz="2400" b="1" dirty="0">
              <a:solidFill>
                <a:srgbClr val="00B0F0"/>
              </a:solidFill>
            </a:endParaRPr>
          </a:p>
        </p:txBody>
      </p:sp>
      <p:cxnSp>
        <p:nvCxnSpPr>
          <p:cNvPr id="34" name="Curved Connector 33"/>
          <p:cNvCxnSpPr/>
          <p:nvPr/>
        </p:nvCxnSpPr>
        <p:spPr>
          <a:xfrm flipV="1">
            <a:off x="1518920" y="3072809"/>
            <a:ext cx="3588385" cy="149415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060450" y="3099435"/>
            <a:ext cx="610870" cy="329565"/>
            <a:chOff x="2630" y="4881"/>
            <a:chExt cx="962" cy="51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3112" y="4907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128" y="4881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71" y="5225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30" y="5400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7" name="Curved Connector 36"/>
          <p:cNvCxnSpPr/>
          <p:nvPr/>
        </p:nvCxnSpPr>
        <p:spPr>
          <a:xfrm flipV="1">
            <a:off x="1531302" y="3094246"/>
            <a:ext cx="916055" cy="145069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1685"/>
              </p:ext>
            </p:extLst>
          </p:nvPr>
        </p:nvGraphicFramePr>
        <p:xfrm>
          <a:off x="309662" y="4348906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1800" strike="sngStrike" dirty="0" smtClean="0"/>
                        <a:t>1000 </a:t>
                      </a:r>
                      <a:r>
                        <a:rPr lang="en-AU" sz="2000" strike="noStrike" dirty="0" smtClean="0"/>
                        <a:t>2000</a:t>
                      </a:r>
                      <a:endParaRPr lang="en-AU" sz="1800" strike="no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78146" y="4274429"/>
            <a:ext cx="15039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B0F0"/>
                </a:solidFill>
              </a:rPr>
              <a:t>hapus = head;</a:t>
            </a:r>
          </a:p>
          <a:p>
            <a:endParaRPr lang="en-AU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08475" y="4741969"/>
            <a:ext cx="421866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06042 0.041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42 0.0412 L 0.11632 0.07407 L 0.11632 0.07407 " pathEditMode="relative" ptsTypes="AAA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72 0.07569 L 0.10712 0.1206 " pathEditMode="relative" ptsTypes="AA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Delete </a:t>
            </a:r>
            <a:r>
              <a:rPr lang="en-AU" dirty="0" err="1" smtClean="0"/>
              <a:t>Tertentu</a:t>
            </a:r>
            <a:r>
              <a:rPr lang="en-AU" dirty="0" smtClean="0"/>
              <a:t> – 2. </a:t>
            </a:r>
            <a:r>
              <a:rPr lang="en-AU" dirty="0" err="1" smtClean="0"/>
              <a:t>Selamatkan</a:t>
            </a:r>
            <a:r>
              <a:rPr lang="en-AU" dirty="0" smtClean="0"/>
              <a:t> Linked List</a:t>
            </a:r>
            <a:endParaRPr lang="en-AU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897906"/>
              </p:ext>
            </p:extLst>
          </p:nvPr>
        </p:nvGraphicFramePr>
        <p:xfrm>
          <a:off x="1670605" y="2710946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43555" y="2692865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70606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4145" y="2387600"/>
            <a:ext cx="1212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406646"/>
              </p:ext>
            </p:extLst>
          </p:nvPr>
        </p:nvGraphicFramePr>
        <p:xfrm>
          <a:off x="4113885" y="2718437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3000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4113885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219616"/>
              </p:ext>
            </p:extLst>
          </p:nvPr>
        </p:nvGraphicFramePr>
        <p:xfrm>
          <a:off x="6557164" y="2692865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862575" y="2360065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6099050" y="2843752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6099355" y="2970885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389320" y="2996457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847435" y="2996457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8694730" y="3149162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42025" y="3301563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3655770" y="2843752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3656075" y="3123285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1212490" y="281818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671552"/>
              </p:ext>
            </p:extLst>
          </p:nvPr>
        </p:nvGraphicFramePr>
        <p:xfrm>
          <a:off x="296260" y="434523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strike="noStrike" dirty="0" smtClean="0"/>
                        <a:t>2000</a:t>
                      </a:r>
                      <a:endParaRPr lang="en-AU" sz="1800" strike="no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297180" y="4039870"/>
            <a:ext cx="1386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483250" y="1631913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rgbClr val="00B0F0"/>
                </a:solidFill>
              </a:rPr>
              <a:t>key = 3</a:t>
            </a:r>
            <a:endParaRPr lang="en-AU" sz="24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3295" y="5109210"/>
            <a:ext cx="5074920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</a:rPr>
              <a:t>h</a:t>
            </a:r>
            <a:r>
              <a:rPr lang="en-AU" sz="2000" dirty="0" smtClean="0">
                <a:solidFill>
                  <a:schemeClr val="bg1"/>
                </a:solidFill>
              </a:rPr>
              <a:t>apus-&gt;</a:t>
            </a:r>
            <a:r>
              <a:rPr lang="en-AU" sz="2000" dirty="0" err="1" smtClean="0">
                <a:solidFill>
                  <a:schemeClr val="bg1"/>
                </a:solidFill>
              </a:rPr>
              <a:t>prev</a:t>
            </a:r>
            <a:r>
              <a:rPr lang="en-AU" sz="2000" dirty="0" smtClean="0">
                <a:solidFill>
                  <a:schemeClr val="bg1"/>
                </a:solidFill>
              </a:rPr>
              <a:t>-&gt;next = hapus-&gt;next;</a:t>
            </a:r>
          </a:p>
          <a:p>
            <a:r>
              <a:rPr lang="en-AU" sz="2000" dirty="0">
                <a:solidFill>
                  <a:schemeClr val="bg1"/>
                </a:solidFill>
              </a:rPr>
              <a:t>h</a:t>
            </a:r>
            <a:r>
              <a:rPr lang="en-AU" sz="2000" dirty="0" smtClean="0">
                <a:solidFill>
                  <a:schemeClr val="bg1"/>
                </a:solidFill>
              </a:rPr>
              <a:t>apus-&gt;next-&gt;</a:t>
            </a:r>
            <a:r>
              <a:rPr lang="en-AU" sz="2000" dirty="0" err="1" smtClean="0">
                <a:solidFill>
                  <a:schemeClr val="bg1"/>
                </a:solidFill>
              </a:rPr>
              <a:t>prev</a:t>
            </a:r>
            <a:r>
              <a:rPr lang="en-AU" sz="2000" dirty="0" smtClean="0">
                <a:solidFill>
                  <a:schemeClr val="bg1"/>
                </a:solidFill>
              </a:rPr>
              <a:t> = hapus-&gt;</a:t>
            </a:r>
            <a:r>
              <a:rPr lang="en-AU" sz="2000" dirty="0" err="1" smtClean="0">
                <a:solidFill>
                  <a:schemeClr val="bg1"/>
                </a:solidFill>
              </a:rPr>
              <a:t>prev</a:t>
            </a:r>
            <a:r>
              <a:rPr lang="en-AU" sz="2000" dirty="0" smtClean="0">
                <a:solidFill>
                  <a:schemeClr val="bg1"/>
                </a:solidFill>
              </a:rPr>
              <a:t>;</a:t>
            </a:r>
            <a:endParaRPr lang="en-AU" sz="2000" dirty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91472" y="2207370"/>
            <a:ext cx="3630930" cy="521335"/>
            <a:chOff x="5233" y="4013"/>
            <a:chExt cx="5718" cy="821"/>
          </a:xfrm>
        </p:grpSpPr>
        <p:cxnSp>
          <p:nvCxnSpPr>
            <p:cNvPr id="76" name="Elbow Connector 75"/>
            <p:cNvCxnSpPr/>
            <p:nvPr/>
          </p:nvCxnSpPr>
          <p:spPr>
            <a:xfrm flipV="1">
              <a:off x="5233" y="4013"/>
              <a:ext cx="1693" cy="821"/>
            </a:xfrm>
            <a:prstGeom prst="bentConnector3">
              <a:avLst>
                <a:gd name="adj1" fmla="val 1759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925" y="4023"/>
              <a:ext cx="3367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Elbow Connector 77"/>
            <p:cNvCxnSpPr/>
            <p:nvPr/>
          </p:nvCxnSpPr>
          <p:spPr>
            <a:xfrm>
              <a:off x="9541" y="4023"/>
              <a:ext cx="1410" cy="756"/>
            </a:xfrm>
            <a:prstGeom prst="bentConnector3">
              <a:avLst>
                <a:gd name="adj1" fmla="val 96667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3713510" y="2759548"/>
            <a:ext cx="228600" cy="207010"/>
            <a:chOff x="5878" y="4438"/>
            <a:chExt cx="360" cy="326"/>
          </a:xfrm>
        </p:grpSpPr>
        <p:cxnSp>
          <p:nvCxnSpPr>
            <p:cNvPr id="82" name="Straight Connector 81"/>
            <p:cNvCxnSpPr/>
            <p:nvPr/>
          </p:nvCxnSpPr>
          <p:spPr>
            <a:xfrm flipH="1">
              <a:off x="5878" y="4438"/>
              <a:ext cx="360" cy="31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998" y="4438"/>
              <a:ext cx="240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586836" y="3276441"/>
            <a:ext cx="4581525" cy="565268"/>
            <a:chOff x="3352" y="5122"/>
            <a:chExt cx="7215" cy="404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0567" y="5122"/>
              <a:ext cx="0" cy="40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3374" y="5492"/>
              <a:ext cx="7193" cy="23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352" y="5122"/>
              <a:ext cx="4" cy="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175375" y="2915920"/>
            <a:ext cx="228600" cy="207010"/>
            <a:chOff x="9725" y="4592"/>
            <a:chExt cx="360" cy="326"/>
          </a:xfrm>
        </p:grpSpPr>
        <p:cxnSp>
          <p:nvCxnSpPr>
            <p:cNvPr id="85" name="Straight Connector 84"/>
            <p:cNvCxnSpPr/>
            <p:nvPr/>
          </p:nvCxnSpPr>
          <p:spPr>
            <a:xfrm flipH="1">
              <a:off x="9725" y="4600"/>
              <a:ext cx="360" cy="319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9845" y="4592"/>
              <a:ext cx="240" cy="327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60450" y="3099435"/>
            <a:ext cx="610870" cy="329565"/>
            <a:chOff x="2630" y="4881"/>
            <a:chExt cx="962" cy="519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112" y="4907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28" y="4881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71" y="5225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30" y="5400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4" name="Curved Connector 43"/>
          <p:cNvCxnSpPr/>
          <p:nvPr/>
        </p:nvCxnSpPr>
        <p:spPr>
          <a:xfrm flipV="1">
            <a:off x="1518920" y="3072809"/>
            <a:ext cx="3588385" cy="149415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37150"/>
              </p:ext>
            </p:extLst>
          </p:nvPr>
        </p:nvGraphicFramePr>
        <p:xfrm>
          <a:off x="1670604" y="2706897"/>
          <a:ext cx="1985166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strike="sngStrike" dirty="0" smtClean="0"/>
                        <a:t>2000</a:t>
                      </a:r>
                    </a:p>
                    <a:p>
                      <a:pPr algn="ctr"/>
                      <a:r>
                        <a:rPr lang="en-AU" sz="1800" dirty="0" smtClean="0"/>
                        <a:t>3000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37607"/>
              </p:ext>
            </p:extLst>
          </p:nvPr>
        </p:nvGraphicFramePr>
        <p:xfrm>
          <a:off x="6552710" y="2672715"/>
          <a:ext cx="1985166" cy="57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sz="1400" strike="sngStrike" dirty="0" smtClean="0"/>
                        <a:t>2000</a:t>
                      </a:r>
                    </a:p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Delete </a:t>
            </a:r>
            <a:r>
              <a:rPr lang="en-AU" dirty="0" err="1" smtClean="0"/>
              <a:t>Tertentu</a:t>
            </a:r>
            <a:r>
              <a:rPr lang="en-AU" dirty="0" smtClean="0"/>
              <a:t> – 3. Hapus </a:t>
            </a:r>
            <a:r>
              <a:rPr lang="en-AU" dirty="0" err="1" smtClean="0"/>
              <a:t>dan</a:t>
            </a:r>
            <a:r>
              <a:rPr lang="en-AU" dirty="0" smtClean="0"/>
              <a:t> </a:t>
            </a:r>
            <a:r>
              <a:rPr lang="en-AU" dirty="0" err="1" smtClean="0"/>
              <a:t>Bebaskan</a:t>
            </a:r>
            <a:endParaRPr lang="en-AU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670605" y="2710946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3000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43555" y="2692865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670606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3510" y="2387600"/>
            <a:ext cx="1224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4113885" y="2718437"/>
          <a:ext cx="1985166" cy="458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4113885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6557164" y="2692865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861964" y="2360065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8389320" y="2996457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847435" y="2996457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212490" y="281818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/>
        </p:nvGraphicFramePr>
        <p:xfrm>
          <a:off x="296260" y="4345230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strike="noStrike" dirty="0" smtClean="0"/>
                        <a:t>2000</a:t>
                      </a:r>
                      <a:endParaRPr lang="en-AU" sz="1800" strike="noStrike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3" name="TextBox 62"/>
          <p:cNvSpPr txBox="1"/>
          <p:nvPr/>
        </p:nvSpPr>
        <p:spPr>
          <a:xfrm>
            <a:off x="296545" y="4039870"/>
            <a:ext cx="134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483250" y="1631913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rgbClr val="00B0F0"/>
                </a:solidFill>
              </a:rPr>
              <a:t>key = 3</a:t>
            </a:r>
            <a:endParaRPr lang="en-AU" sz="2400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14397" y="4345550"/>
            <a:ext cx="1711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f</a:t>
            </a:r>
            <a:r>
              <a:rPr lang="en-AU" sz="2400" dirty="0" smtClean="0">
                <a:solidFill>
                  <a:schemeClr val="bg1"/>
                </a:solidFill>
              </a:rPr>
              <a:t>ree(hapus);</a:t>
            </a:r>
            <a:endParaRPr lang="en-AU" sz="2400" dirty="0">
              <a:solidFill>
                <a:schemeClr val="bg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481705" y="2196465"/>
            <a:ext cx="3359785" cy="538480"/>
            <a:chOff x="5483" y="3459"/>
            <a:chExt cx="5291" cy="848"/>
          </a:xfrm>
        </p:grpSpPr>
        <p:cxnSp>
          <p:nvCxnSpPr>
            <p:cNvPr id="8" name="Elbow Connector 7"/>
            <p:cNvCxnSpPr/>
            <p:nvPr/>
          </p:nvCxnSpPr>
          <p:spPr>
            <a:xfrm flipV="1">
              <a:off x="5483" y="3459"/>
              <a:ext cx="1203" cy="848"/>
            </a:xfrm>
            <a:prstGeom prst="bentConnector3">
              <a:avLst>
                <a:gd name="adj1" fmla="val -4732"/>
              </a:avLst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686" y="3459"/>
              <a:ext cx="3367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>
              <a:off x="9364" y="3476"/>
              <a:ext cx="1410" cy="756"/>
            </a:xfrm>
            <a:prstGeom prst="bentConnector3">
              <a:avLst>
                <a:gd name="adj1" fmla="val 96667"/>
              </a:avLst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740660" y="3271520"/>
            <a:ext cx="4581525" cy="570865"/>
            <a:chOff x="3352" y="5122"/>
            <a:chExt cx="7215" cy="40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0567" y="5122"/>
              <a:ext cx="0" cy="404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3352" y="5526"/>
              <a:ext cx="7214" cy="5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352" y="5122"/>
              <a:ext cx="4" cy="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34" name="Curved Connector 33"/>
          <p:cNvCxnSpPr/>
          <p:nvPr/>
        </p:nvCxnSpPr>
        <p:spPr>
          <a:xfrm flipV="1">
            <a:off x="1518285" y="3124200"/>
            <a:ext cx="3588385" cy="1494155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060450" y="3099435"/>
            <a:ext cx="610870" cy="329565"/>
            <a:chOff x="2630" y="4881"/>
            <a:chExt cx="962" cy="519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112" y="4907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28" y="4881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871" y="5225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30" y="5400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/>
          <p:cNvCxnSpPr/>
          <p:nvPr/>
        </p:nvCxnSpPr>
        <p:spPr>
          <a:xfrm>
            <a:off x="8461550" y="3348582"/>
            <a:ext cx="61087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694717" y="3241855"/>
            <a:ext cx="30543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1414591" y="4732908"/>
            <a:ext cx="763830" cy="305410"/>
            <a:chOff x="1603218" y="2665475"/>
            <a:chExt cx="763830" cy="305410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1603218" y="2665475"/>
              <a:ext cx="458115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061333" y="2665475"/>
              <a:ext cx="0" cy="15270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908628" y="2818180"/>
              <a:ext cx="30541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755923" y="2970581"/>
              <a:ext cx="611125" cy="304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4122990" y="4803353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hapus = NULL;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46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3" grpId="0"/>
      <p:bldP spid="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Delete </a:t>
            </a:r>
            <a:r>
              <a:rPr lang="en-AU" dirty="0" err="1" smtClean="0"/>
              <a:t>Tertentu</a:t>
            </a:r>
            <a:r>
              <a:rPr lang="en-AU" dirty="0" smtClean="0"/>
              <a:t> – </a:t>
            </a:r>
            <a:r>
              <a:rPr lang="en-AU" dirty="0" err="1" smtClean="0"/>
              <a:t>Hasil</a:t>
            </a:r>
            <a:r>
              <a:rPr lang="en-AU" dirty="0" smtClean="0"/>
              <a:t> </a:t>
            </a:r>
            <a:r>
              <a:rPr lang="en-AU" dirty="0" err="1" smtClean="0"/>
              <a:t>Akhir</a:t>
            </a:r>
            <a:endParaRPr lang="en-AU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2128720" y="2710946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3000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01670" y="2692865"/>
          <a:ext cx="1087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7166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2128721" y="2385637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2615" y="2387600"/>
            <a:ext cx="12693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517650" y="3099435"/>
            <a:ext cx="610870" cy="329565"/>
            <a:chOff x="2630" y="4881"/>
            <a:chExt cx="962" cy="519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3112" y="4907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128" y="4881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871" y="5225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630" y="5400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/>
          <p:cNvCxnSpPr/>
          <p:nvPr/>
        </p:nvCxnSpPr>
        <p:spPr>
          <a:xfrm>
            <a:off x="1670605" y="2818180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24568" y="1596540"/>
            <a:ext cx="10694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rgbClr val="00B0F0"/>
                </a:solidFill>
              </a:rPr>
              <a:t>key = 3</a:t>
            </a:r>
            <a:endParaRPr lang="en-AU" sz="2400" b="1" dirty="0">
              <a:solidFill>
                <a:srgbClr val="00B0F0"/>
              </a:solidFill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601365" y="4359836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524510" y="4039870"/>
            <a:ext cx="135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670300" y="4665246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128415" y="4665246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1975710" y="4817951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1823005" y="4970352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113885" y="2843752"/>
            <a:ext cx="4581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4114190" y="2996152"/>
            <a:ext cx="457810" cy="3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/>
        </p:nvGraphicFramePr>
        <p:xfrm>
          <a:off x="4572304" y="2692865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4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4572304" y="2360065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3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404460" y="2996457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862575" y="2996457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709870" y="3149162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7165" y="3301563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 smtClean="0"/>
              <a:t>Fungsi-fungsi</a:t>
            </a:r>
            <a:r>
              <a:rPr lang="en-AU" dirty="0" smtClean="0"/>
              <a:t>  Double Linked List</a:t>
            </a:r>
            <a:br>
              <a:rPr lang="en-AU" dirty="0" smtClean="0"/>
            </a:br>
            <a:r>
              <a:rPr lang="en-AU" dirty="0" err="1" smtClean="0"/>
              <a:t>Operasi</a:t>
            </a:r>
            <a:r>
              <a:rPr lang="en-AU" dirty="0" smtClean="0"/>
              <a:t> Delete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448945" y="1443355"/>
            <a:ext cx="3812540" cy="12611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v</a:t>
            </a:r>
            <a:r>
              <a:rPr lang="en-US" sz="1600" dirty="0" smtClean="0"/>
              <a:t>oid </a:t>
            </a:r>
            <a:r>
              <a:rPr lang="en-US" sz="1600" dirty="0" err="1" smtClean="0"/>
              <a:t>delete_awal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hapus</a:t>
            </a:r>
            <a:r>
              <a:rPr lang="en-US" sz="1600" dirty="0" smtClean="0"/>
              <a:t> = head;</a:t>
            </a:r>
          </a:p>
          <a:p>
            <a:r>
              <a:rPr lang="en-US" sz="1600" dirty="0" smtClean="0"/>
              <a:t>    head = </a:t>
            </a:r>
            <a:r>
              <a:rPr lang="en-US" sz="1600" dirty="0" err="1" smtClean="0"/>
              <a:t>hapus</a:t>
            </a:r>
            <a:r>
              <a:rPr lang="en-US" sz="1600" dirty="0" smtClean="0"/>
              <a:t>-&gt;next;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freenode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}</a:t>
            </a:r>
            <a:endParaRPr lang="en-AU" sz="1600" dirty="0"/>
          </a:p>
        </p:txBody>
      </p:sp>
      <p:sp>
        <p:nvSpPr>
          <p:cNvPr id="12" name="Rounded Rectangle 11"/>
          <p:cNvSpPr/>
          <p:nvPr/>
        </p:nvSpPr>
        <p:spPr>
          <a:xfrm>
            <a:off x="4405630" y="1458595"/>
            <a:ext cx="4291965" cy="5061585"/>
          </a:xfrm>
          <a:prstGeom prst="roundRect">
            <a:avLst>
              <a:gd name="adj" fmla="val 51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void </a:t>
            </a:r>
            <a:r>
              <a:rPr lang="en-US" sz="1600" dirty="0" err="1" smtClean="0"/>
              <a:t>delete_tertentu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key) 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hapus</a:t>
            </a:r>
            <a:r>
              <a:rPr lang="en-US" sz="1600" dirty="0" smtClean="0"/>
              <a:t> = head;</a:t>
            </a:r>
          </a:p>
          <a:p>
            <a:endParaRPr lang="en-US" sz="1600" dirty="0" smtClean="0"/>
          </a:p>
          <a:p>
            <a:r>
              <a:rPr lang="en-US" sz="1600" dirty="0" smtClean="0"/>
              <a:t>    while (</a:t>
            </a:r>
            <a:r>
              <a:rPr lang="en-US" sz="1600" dirty="0" err="1" smtClean="0"/>
              <a:t>hapus</a:t>
            </a:r>
            <a:r>
              <a:rPr lang="en-US" sz="1600" dirty="0" smtClean="0"/>
              <a:t>-&gt;data != key) {</a:t>
            </a:r>
          </a:p>
          <a:p>
            <a:r>
              <a:rPr lang="en-US" sz="1600" dirty="0" smtClean="0"/>
              <a:t>        if (</a:t>
            </a:r>
            <a:r>
              <a:rPr lang="en-US" sz="1600" dirty="0" err="1" smtClean="0"/>
              <a:t>hapus</a:t>
            </a:r>
            <a:r>
              <a:rPr lang="en-US" sz="1600" dirty="0" smtClean="0"/>
              <a:t>-&gt;next == NULL) {</a:t>
            </a:r>
          </a:p>
          <a:p>
            <a:r>
              <a:rPr lang="en-US" sz="1600" dirty="0" smtClean="0"/>
              <a:t>            puts("Data </a:t>
            </a:r>
            <a:r>
              <a:rPr lang="en-US" sz="1600" dirty="0" err="1" smtClean="0"/>
              <a:t>tidak</a:t>
            </a:r>
            <a:r>
              <a:rPr lang="en-US" sz="1600" dirty="0" smtClean="0"/>
              <a:t> </a:t>
            </a:r>
            <a:r>
              <a:rPr lang="en-US" sz="1600" dirty="0" err="1" smtClean="0"/>
              <a:t>ketemu</a:t>
            </a:r>
            <a:r>
              <a:rPr lang="en-US" sz="1600" dirty="0" smtClean="0"/>
              <a:t>");</a:t>
            </a:r>
          </a:p>
          <a:p>
            <a:r>
              <a:rPr lang="en-US" sz="1600" dirty="0" smtClean="0"/>
              <a:t>            exit(0);</a:t>
            </a:r>
          </a:p>
          <a:p>
            <a:r>
              <a:rPr lang="en-US" sz="1600" dirty="0" smtClean="0"/>
              <a:t>        } else {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hapus</a:t>
            </a:r>
            <a:r>
              <a:rPr lang="en-US" sz="1600" dirty="0" smtClean="0"/>
              <a:t> = </a:t>
            </a:r>
            <a:r>
              <a:rPr lang="en-US" sz="1600" dirty="0" err="1" smtClean="0"/>
              <a:t>hapus</a:t>
            </a:r>
            <a:r>
              <a:rPr lang="en-US" sz="1600" dirty="0" smtClean="0"/>
              <a:t>-&gt;next;</a:t>
            </a:r>
          </a:p>
          <a:p>
            <a:r>
              <a:rPr lang="en-US" sz="1600" dirty="0" smtClean="0"/>
              <a:t>    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hapus</a:t>
            </a:r>
            <a:r>
              <a:rPr lang="en-US" sz="1600" dirty="0" smtClean="0"/>
              <a:t>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-&gt;next = </a:t>
            </a:r>
            <a:r>
              <a:rPr lang="en-US" sz="1600" dirty="0" err="1" smtClean="0"/>
              <a:t>hapus</a:t>
            </a:r>
            <a:r>
              <a:rPr lang="x-none" altLang="en-US" sz="1600" dirty="0" err="1" smtClean="0"/>
              <a:t>-</a:t>
            </a:r>
            <a:r>
              <a:rPr lang="en-US" sz="1600" dirty="0" smtClean="0"/>
              <a:t>&gt;next;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freenode</a:t>
            </a:r>
            <a:r>
              <a:rPr lang="en-US" sz="1600" dirty="0" smtClean="0"/>
              <a:t>();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0850" y="2819400"/>
            <a:ext cx="3834765" cy="2554605"/>
          </a:xfrm>
          <a:prstGeom prst="roundRect">
            <a:avLst>
              <a:gd name="adj" fmla="val 67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void </a:t>
            </a:r>
            <a:r>
              <a:rPr lang="en-US" sz="1600" dirty="0" err="1" smtClean="0"/>
              <a:t>delete_akhir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hapus</a:t>
            </a:r>
            <a:r>
              <a:rPr lang="en-US" sz="1600" dirty="0" smtClean="0"/>
              <a:t> = head;</a:t>
            </a:r>
          </a:p>
          <a:p>
            <a:endParaRPr lang="en-US" sz="1600" dirty="0" smtClean="0"/>
          </a:p>
          <a:p>
            <a:r>
              <a:rPr lang="en-US" sz="1600" dirty="0" smtClean="0"/>
              <a:t>    while (</a:t>
            </a:r>
            <a:r>
              <a:rPr lang="en-US" sz="1600" dirty="0" err="1" smtClean="0"/>
              <a:t>hapus</a:t>
            </a:r>
            <a:r>
              <a:rPr lang="en-US" sz="1600" dirty="0" smtClean="0"/>
              <a:t>-&gt;next != NULL) {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hapus</a:t>
            </a:r>
            <a:r>
              <a:rPr lang="en-US" sz="1600" dirty="0" smtClean="0"/>
              <a:t> = </a:t>
            </a:r>
            <a:r>
              <a:rPr lang="en-US" sz="1600" dirty="0" err="1" smtClean="0"/>
              <a:t>hapus</a:t>
            </a:r>
            <a:r>
              <a:rPr lang="en-US" sz="1600" dirty="0" smtClean="0"/>
              <a:t>-&gt;next;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hapus</a:t>
            </a:r>
            <a:r>
              <a:rPr lang="en-US" sz="1600" dirty="0" smtClean="0"/>
              <a:t>-&gt;</a:t>
            </a:r>
            <a:r>
              <a:rPr lang="en-US" sz="1600" dirty="0" err="1" smtClean="0"/>
              <a:t>prev</a:t>
            </a:r>
            <a:r>
              <a:rPr lang="en-US" sz="1600" dirty="0" smtClean="0"/>
              <a:t>-&gt;next = </a:t>
            </a:r>
            <a:r>
              <a:rPr lang="en-US" sz="1600" dirty="0" err="1" smtClean="0"/>
              <a:t>hapus</a:t>
            </a:r>
            <a:r>
              <a:rPr lang="en-US" sz="1600" dirty="0" smtClean="0"/>
              <a:t>-&gt;next;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freenode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}</a:t>
            </a:r>
            <a:endParaRPr lang="en-AU" sz="1600" dirty="0"/>
          </a:p>
        </p:txBody>
      </p:sp>
      <p:sp>
        <p:nvSpPr>
          <p:cNvPr id="14" name="Rounded Rectangle 13"/>
          <p:cNvSpPr/>
          <p:nvPr/>
        </p:nvSpPr>
        <p:spPr>
          <a:xfrm>
            <a:off x="449580" y="5568315"/>
            <a:ext cx="3804285" cy="1030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/>
              <a:t>void </a:t>
            </a:r>
            <a:r>
              <a:rPr lang="en-US" sz="1600" dirty="0" err="1" smtClean="0"/>
              <a:t>freenode</a:t>
            </a:r>
            <a:r>
              <a:rPr lang="en-US" sz="1600" dirty="0" smtClean="0"/>
              <a:t>() {</a:t>
            </a:r>
          </a:p>
          <a:p>
            <a:r>
              <a:rPr lang="en-US" sz="1600" dirty="0" smtClean="0"/>
              <a:t>    free(</a:t>
            </a:r>
            <a:r>
              <a:rPr lang="en-US" sz="1600" dirty="0" err="1" smtClean="0"/>
              <a:t>hapus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hapus</a:t>
            </a:r>
            <a:r>
              <a:rPr lang="en-US" sz="1600" dirty="0" smtClean="0"/>
              <a:t> = NULL;</a:t>
            </a:r>
          </a:p>
          <a:p>
            <a:r>
              <a:rPr lang="en-US" sz="1600" dirty="0" smtClean="0"/>
              <a:t>}</a:t>
            </a:r>
            <a:endParaRPr lang="en-AU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77" y="1596540"/>
            <a:ext cx="8383998" cy="351221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err="1" smtClean="0">
                <a:solidFill>
                  <a:srgbClr val="EF3E0F"/>
                </a:solidFill>
                <a:sym typeface="+mn-ea"/>
              </a:rPr>
              <a:t>Pengenalan</a:t>
            </a:r>
            <a:r>
              <a:rPr lang="en-AU" dirty="0" smtClean="0">
                <a:solidFill>
                  <a:srgbClr val="EF3E0F"/>
                </a:solidFill>
                <a:sym typeface="+mn-ea"/>
              </a:rPr>
              <a:t> Double Linked List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355" y="1290955"/>
            <a:ext cx="6372225" cy="4986655"/>
          </a:xfrm>
        </p:spPr>
        <p:txBody>
          <a:bodyPr/>
          <a:lstStyle/>
          <a:p>
            <a:pPr marL="0" indent="0" algn="just">
              <a:buNone/>
            </a:pPr>
            <a:r>
              <a:rPr lang="en-AU" sz="2400" b="1" dirty="0">
                <a:sym typeface="+mn-ea"/>
              </a:rPr>
              <a:t>Double Linked List</a:t>
            </a:r>
            <a:r>
              <a:rPr lang="en-AU" sz="2400" dirty="0">
                <a:sym typeface="+mn-ea"/>
              </a:rPr>
              <a:t> </a:t>
            </a:r>
            <a:r>
              <a:rPr lang="en-AU" sz="2400" dirty="0" err="1">
                <a:sym typeface="+mn-ea"/>
              </a:rPr>
              <a:t>adalah</a:t>
            </a:r>
            <a:r>
              <a:rPr lang="en-AU" sz="2400" dirty="0">
                <a:sym typeface="+mn-ea"/>
              </a:rPr>
              <a:t> </a:t>
            </a:r>
            <a:r>
              <a:rPr lang="en-AU" sz="2400" dirty="0" err="1">
                <a:sym typeface="+mn-ea"/>
              </a:rPr>
              <a:t>sekumpulan</a:t>
            </a:r>
            <a:r>
              <a:rPr lang="en-AU" sz="2400" dirty="0">
                <a:sym typeface="+mn-ea"/>
              </a:rPr>
              <a:t> node data yang </a:t>
            </a:r>
            <a:r>
              <a:rPr lang="en-AU" sz="2400" dirty="0" err="1">
                <a:sym typeface="+mn-ea"/>
              </a:rPr>
              <a:t>terurut</a:t>
            </a:r>
            <a:r>
              <a:rPr lang="en-AU" sz="2400" dirty="0">
                <a:sym typeface="+mn-ea"/>
              </a:rPr>
              <a:t> </a:t>
            </a:r>
            <a:r>
              <a:rPr lang="en-AU" sz="2400" dirty="0" smtClean="0">
                <a:sym typeface="+mn-ea"/>
              </a:rPr>
              <a:t>linear.</a:t>
            </a:r>
          </a:p>
          <a:p>
            <a:pPr marL="0" indent="0" algn="just">
              <a:buNone/>
            </a:pPr>
            <a:r>
              <a:rPr lang="en-AU" sz="2400" dirty="0">
                <a:sym typeface="+mn-ea"/>
              </a:rPr>
              <a:t> </a:t>
            </a:r>
          </a:p>
          <a:p>
            <a:pPr marL="0" indent="0" algn="just">
              <a:buNone/>
            </a:pPr>
            <a:r>
              <a:rPr lang="en-AU" sz="2400" b="1" dirty="0" err="1" smtClean="0">
                <a:sym typeface="+mn-ea"/>
              </a:rPr>
              <a:t>Struktur</a:t>
            </a:r>
            <a:r>
              <a:rPr lang="en-AU" sz="2400" b="1" dirty="0" smtClean="0">
                <a:sym typeface="+mn-ea"/>
              </a:rPr>
              <a:t> Double Linked List, </a:t>
            </a:r>
            <a:r>
              <a:rPr lang="en-AU" sz="2400" b="1" dirty="0" err="1" smtClean="0">
                <a:sym typeface="+mn-ea"/>
              </a:rPr>
              <a:t>yakni </a:t>
            </a:r>
            <a:r>
              <a:rPr lang="x-none" altLang="en-AU" sz="2400" b="1" dirty="0" err="1" smtClean="0">
                <a:sym typeface="+mn-ea"/>
              </a:rPr>
              <a:t>:</a:t>
            </a:r>
          </a:p>
          <a:p>
            <a:pPr marL="514350" indent="-514350" algn="just">
              <a:buAutoNum type="alphaLcPeriod"/>
            </a:pPr>
            <a:r>
              <a:rPr lang="en-AU" sz="2400" dirty="0" err="1">
                <a:sym typeface="+mn-ea"/>
              </a:rPr>
              <a:t>p</a:t>
            </a:r>
            <a:r>
              <a:rPr lang="en-AU" sz="2400" dirty="0" err="1" smtClean="0">
                <a:sym typeface="+mn-ea"/>
              </a:rPr>
              <a:t>rev</a:t>
            </a:r>
            <a:r>
              <a:rPr lang="en-AU" sz="2400" dirty="0" smtClean="0">
                <a:sym typeface="+mn-ea"/>
              </a:rPr>
              <a:t> </a:t>
            </a:r>
            <a:r>
              <a:rPr lang="en-AU" sz="2400" dirty="0" smtClean="0">
                <a:sym typeface="+mn-ea"/>
              </a:rPr>
              <a:t>-&gt; pointer yang </a:t>
            </a:r>
            <a:r>
              <a:rPr lang="en-AU" sz="2400" dirty="0" err="1" smtClean="0">
                <a:sym typeface="+mn-ea"/>
              </a:rPr>
              <a:t>menunjuk</a:t>
            </a:r>
            <a:r>
              <a:rPr lang="en-AU" sz="2400" dirty="0" smtClean="0">
                <a:sym typeface="+mn-ea"/>
              </a:rPr>
              <a:t> </a:t>
            </a:r>
            <a:r>
              <a:rPr lang="en-AU" sz="2400" dirty="0" err="1" smtClean="0">
                <a:sym typeface="+mn-ea"/>
              </a:rPr>
              <a:t>ke</a:t>
            </a:r>
            <a:r>
              <a:rPr lang="en-AU" sz="2400" dirty="0" smtClean="0">
                <a:sym typeface="+mn-ea"/>
              </a:rPr>
              <a:t> node </a:t>
            </a:r>
            <a:r>
              <a:rPr lang="en-AU" sz="2400" dirty="0" err="1" smtClean="0">
                <a:sym typeface="+mn-ea"/>
              </a:rPr>
              <a:t>sebelumnya</a:t>
            </a:r>
            <a:endParaRPr lang="en-AU" sz="2400" dirty="0"/>
          </a:p>
          <a:p>
            <a:pPr marL="514350" indent="-514350" algn="just">
              <a:buAutoNum type="alphaLcPeriod"/>
            </a:pPr>
            <a:r>
              <a:rPr lang="en-AU" sz="2400" dirty="0">
                <a:sym typeface="+mn-ea"/>
              </a:rPr>
              <a:t>i</a:t>
            </a:r>
            <a:r>
              <a:rPr lang="en-AU" sz="2400" dirty="0" smtClean="0">
                <a:sym typeface="+mn-ea"/>
              </a:rPr>
              <a:t>nfo </a:t>
            </a:r>
            <a:r>
              <a:rPr lang="en-AU" sz="2400" dirty="0" smtClean="0">
                <a:sym typeface="+mn-ea"/>
              </a:rPr>
              <a:t>-&gt; </a:t>
            </a:r>
            <a:r>
              <a:rPr lang="en-AU" sz="2400" dirty="0" err="1" smtClean="0">
                <a:sym typeface="+mn-ea"/>
              </a:rPr>
              <a:t>berupa</a:t>
            </a:r>
            <a:r>
              <a:rPr lang="en-AU" sz="2400" dirty="0" smtClean="0">
                <a:sym typeface="+mn-ea"/>
              </a:rPr>
              <a:t> </a:t>
            </a:r>
            <a:r>
              <a:rPr lang="en-AU" sz="2400" dirty="0" err="1" smtClean="0">
                <a:sym typeface="+mn-ea"/>
              </a:rPr>
              <a:t>informasi</a:t>
            </a:r>
            <a:r>
              <a:rPr lang="en-AU" sz="2400" dirty="0" smtClean="0">
                <a:sym typeface="+mn-ea"/>
              </a:rPr>
              <a:t>, </a:t>
            </a:r>
            <a:r>
              <a:rPr lang="en-AU" sz="2400" dirty="0" err="1" smtClean="0">
                <a:sym typeface="+mn-ea"/>
              </a:rPr>
              <a:t>dapat</a:t>
            </a:r>
            <a:r>
              <a:rPr lang="en-AU" sz="2400" dirty="0" smtClean="0">
                <a:sym typeface="+mn-ea"/>
              </a:rPr>
              <a:t> </a:t>
            </a:r>
            <a:r>
              <a:rPr lang="en-AU" sz="2400" dirty="0" err="1" smtClean="0">
                <a:sym typeface="+mn-ea"/>
              </a:rPr>
              <a:t>bertipe</a:t>
            </a:r>
            <a:r>
              <a:rPr lang="en-AU" sz="2400" dirty="0" smtClean="0">
                <a:sym typeface="+mn-ea"/>
              </a:rPr>
              <a:t> </a:t>
            </a:r>
            <a:r>
              <a:rPr lang="en-AU" sz="2400" dirty="0" err="1" smtClean="0">
                <a:sym typeface="+mn-ea"/>
              </a:rPr>
              <a:t>int</a:t>
            </a:r>
            <a:r>
              <a:rPr lang="en-AU" sz="2400" dirty="0" smtClean="0">
                <a:sym typeface="+mn-ea"/>
              </a:rPr>
              <a:t> </a:t>
            </a:r>
            <a:r>
              <a:rPr lang="en-AU" sz="2400" dirty="0" err="1" smtClean="0">
                <a:sym typeface="+mn-ea"/>
              </a:rPr>
              <a:t>maupun</a:t>
            </a:r>
            <a:r>
              <a:rPr lang="en-AU" sz="2400" dirty="0" smtClean="0">
                <a:sym typeface="+mn-ea"/>
              </a:rPr>
              <a:t> </a:t>
            </a:r>
            <a:r>
              <a:rPr lang="en-AU" sz="2400" dirty="0" err="1" smtClean="0">
                <a:sym typeface="+mn-ea"/>
              </a:rPr>
              <a:t>struct</a:t>
            </a:r>
            <a:endParaRPr lang="en-AU" sz="2400" dirty="0" smtClean="0"/>
          </a:p>
          <a:p>
            <a:pPr marL="514350" indent="-514350" algn="just">
              <a:buFont typeface="Arial" panose="02080604020202020204" charset="0"/>
              <a:buAutoNum type="alphaLcPeriod"/>
            </a:pPr>
            <a:r>
              <a:rPr lang="en-AU" sz="2400" dirty="0">
                <a:sym typeface="+mn-ea"/>
              </a:rPr>
              <a:t>n</a:t>
            </a:r>
            <a:r>
              <a:rPr lang="en-AU" sz="2400" dirty="0" smtClean="0">
                <a:sym typeface="+mn-ea"/>
              </a:rPr>
              <a:t>ext </a:t>
            </a:r>
            <a:r>
              <a:rPr lang="en-AU" sz="2400" dirty="0" smtClean="0">
                <a:sym typeface="+mn-ea"/>
              </a:rPr>
              <a:t>-&gt; pointer yang </a:t>
            </a:r>
            <a:r>
              <a:rPr lang="en-AU" sz="2400" dirty="0" err="1" smtClean="0">
                <a:sym typeface="+mn-ea"/>
              </a:rPr>
              <a:t>menunjuk</a:t>
            </a:r>
            <a:r>
              <a:rPr lang="en-AU" sz="2400" dirty="0" smtClean="0">
                <a:sym typeface="+mn-ea"/>
              </a:rPr>
              <a:t> </a:t>
            </a:r>
            <a:r>
              <a:rPr lang="en-AU" sz="2400" dirty="0" err="1" smtClean="0">
                <a:sym typeface="+mn-ea"/>
              </a:rPr>
              <a:t>ke</a:t>
            </a:r>
            <a:r>
              <a:rPr lang="en-AU" sz="2400" dirty="0" smtClean="0">
                <a:sym typeface="+mn-ea"/>
              </a:rPr>
              <a:t> node </a:t>
            </a:r>
            <a:r>
              <a:rPr lang="en-AU" sz="2400" dirty="0" err="1" smtClean="0">
                <a:sym typeface="+mn-ea"/>
              </a:rPr>
              <a:t>sesudahnya</a:t>
            </a:r>
            <a:endParaRPr lang="en-AU" sz="2400" dirty="0">
              <a:sym typeface="+mn-ea"/>
            </a:endParaRPr>
          </a:p>
          <a:p>
            <a:pPr marL="0" indent="0">
              <a:buNone/>
            </a:pPr>
            <a:endParaRPr lang="en-AU" sz="2400" dirty="0">
              <a:sym typeface="+mn-ea"/>
            </a:endParaRPr>
          </a:p>
          <a:p>
            <a:pPr marL="0" indent="0">
              <a:buNone/>
            </a:pPr>
            <a:endParaRPr lang="en-AU" sz="2400" dirty="0"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095" y="5567045"/>
            <a:ext cx="3504565" cy="1057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86836" y="374900"/>
            <a:ext cx="6108200" cy="916230"/>
          </a:xfrm>
        </p:spPr>
        <p:txBody>
          <a:bodyPr>
            <a:normAutofit/>
          </a:bodyPr>
          <a:lstStyle/>
          <a:p>
            <a:r>
              <a:rPr lang="en-AU" dirty="0" err="1" smtClean="0">
                <a:solidFill>
                  <a:srgbClr val="EF3E0F"/>
                </a:solidFill>
                <a:sym typeface="+mn-ea"/>
              </a:rPr>
              <a:t>Algoritma</a:t>
            </a:r>
            <a:r>
              <a:rPr lang="en-AU" dirty="0" smtClean="0">
                <a:solidFill>
                  <a:srgbClr val="EF3E0F"/>
                </a:solidFill>
                <a:sym typeface="+mn-ea"/>
              </a:rPr>
              <a:t> </a:t>
            </a:r>
            <a:r>
              <a:rPr lang="en-AU" dirty="0" err="1" smtClean="0">
                <a:solidFill>
                  <a:srgbClr val="EF3E0F"/>
                </a:solidFill>
                <a:sym typeface="+mn-ea"/>
              </a:rPr>
              <a:t>Operasi</a:t>
            </a:r>
            <a:r>
              <a:rPr lang="en-AU" dirty="0" smtClean="0">
                <a:solidFill>
                  <a:srgbClr val="EF3E0F"/>
                </a:solidFill>
                <a:sym typeface="+mn-ea"/>
              </a:rPr>
              <a:t> Delete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86990" y="1443990"/>
            <a:ext cx="6372225" cy="49866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sz="2400" b="1" dirty="0" err="1" smtClean="0">
                <a:sym typeface="+mn-ea"/>
              </a:rPr>
              <a:t>Cari</a:t>
            </a:r>
            <a:r>
              <a:rPr lang="en-AU" sz="2400" b="1" dirty="0" smtClean="0">
                <a:sym typeface="+mn-ea"/>
              </a:rPr>
              <a:t> </a:t>
            </a:r>
            <a:r>
              <a:rPr lang="en-AU" sz="2400" b="1" dirty="0" err="1" smtClean="0">
                <a:sym typeface="+mn-ea"/>
              </a:rPr>
              <a:t>posisi</a:t>
            </a:r>
            <a:r>
              <a:rPr lang="en-AU" sz="2400" b="1" dirty="0" smtClean="0">
                <a:sym typeface="+mn-ea"/>
              </a:rPr>
              <a:t> </a:t>
            </a:r>
            <a:r>
              <a:rPr lang="en-AU" sz="2400" dirty="0" smtClean="0">
                <a:sym typeface="+mn-ea"/>
              </a:rPr>
              <a:t>node yang </a:t>
            </a:r>
            <a:r>
              <a:rPr lang="en-AU" sz="2400" dirty="0" err="1" smtClean="0">
                <a:sym typeface="+mn-ea"/>
              </a:rPr>
              <a:t>akan</a:t>
            </a:r>
            <a:r>
              <a:rPr lang="en-AU" sz="2400" dirty="0" smtClean="0">
                <a:sym typeface="+mn-ea"/>
              </a:rPr>
              <a:t> </a:t>
            </a:r>
            <a:r>
              <a:rPr lang="en-AU" sz="2400" dirty="0" err="1" smtClean="0">
                <a:sym typeface="+mn-ea"/>
              </a:rPr>
              <a:t>didelete</a:t>
            </a:r>
            <a:endParaRPr lang="en-A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AU" sz="2400" b="1" dirty="0" err="1" smtClean="0">
                <a:sym typeface="+mn-ea"/>
              </a:rPr>
              <a:t>Selamatkan</a:t>
            </a:r>
            <a:r>
              <a:rPr lang="en-AU" sz="2400" b="1" dirty="0" smtClean="0">
                <a:sym typeface="+mn-ea"/>
              </a:rPr>
              <a:t> existing linked list</a:t>
            </a:r>
            <a:endParaRPr lang="en-A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AU" sz="2400" b="1" dirty="0" smtClean="0">
                <a:sym typeface="+mn-ea"/>
              </a:rPr>
              <a:t>Hapus </a:t>
            </a:r>
            <a:r>
              <a:rPr lang="en-AU" sz="2400" b="1" dirty="0" err="1" smtClean="0">
                <a:sym typeface="+mn-ea"/>
              </a:rPr>
              <a:t>dan</a:t>
            </a:r>
            <a:r>
              <a:rPr lang="en-AU" sz="2400" b="1" dirty="0" smtClean="0">
                <a:sym typeface="+mn-ea"/>
              </a:rPr>
              <a:t> </a:t>
            </a:r>
            <a:r>
              <a:rPr lang="en-AU" sz="2400" b="1" dirty="0" err="1" smtClean="0">
                <a:sym typeface="+mn-ea"/>
              </a:rPr>
              <a:t>bebaskan</a:t>
            </a:r>
            <a:r>
              <a:rPr lang="en-AU" sz="2400" b="1" dirty="0" smtClean="0">
                <a:sym typeface="+mn-ea"/>
              </a:rPr>
              <a:t> node </a:t>
            </a:r>
            <a:r>
              <a:rPr lang="en-AU" sz="2400" dirty="0" smtClean="0">
                <a:sym typeface="+mn-ea"/>
              </a:rPr>
              <a:t>yang </a:t>
            </a:r>
            <a:r>
              <a:rPr lang="en-AU" sz="2400" dirty="0" err="1" smtClean="0">
                <a:sym typeface="+mn-ea"/>
              </a:rPr>
              <a:t>telah</a:t>
            </a:r>
            <a:r>
              <a:rPr lang="en-AU" sz="2400" dirty="0" smtClean="0">
                <a:sym typeface="+mn-ea"/>
              </a:rPr>
              <a:t> </a:t>
            </a:r>
            <a:r>
              <a:rPr lang="en-AU" sz="2400" dirty="0" err="1" smtClean="0">
                <a:sym typeface="+mn-ea"/>
              </a:rPr>
              <a:t>didelete</a:t>
            </a:r>
            <a:endParaRPr lang="en-AU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9236" y="222500"/>
            <a:ext cx="6108200" cy="916230"/>
          </a:xfrm>
        </p:spPr>
        <p:txBody>
          <a:bodyPr>
            <a:normAutofit/>
          </a:bodyPr>
          <a:lstStyle/>
          <a:p>
            <a:r>
              <a:rPr lang="x-none" altLang="en-AU" dirty="0" err="1" smtClean="0">
                <a:solidFill>
                  <a:srgbClr val="EF3E0F"/>
                </a:solidFill>
                <a:sym typeface="+mn-ea"/>
              </a:rPr>
              <a:t>Macam - Macam DLL Delete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739390" y="1901825"/>
            <a:ext cx="2901950" cy="11804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2800" dirty="0"/>
              <a:t>Delete </a:t>
            </a:r>
            <a:r>
              <a:rPr lang="x-none" altLang="en-US" sz="2800" dirty="0" smtClean="0"/>
              <a:t>Awal</a:t>
            </a:r>
            <a:endParaRPr lang="en-AU" altLang="en-US" sz="2800" dirty="0" smtClean="0"/>
          </a:p>
        </p:txBody>
      </p:sp>
      <p:sp>
        <p:nvSpPr>
          <p:cNvPr id="7" name="Rounded Rectangle 6"/>
          <p:cNvSpPr/>
          <p:nvPr/>
        </p:nvSpPr>
        <p:spPr>
          <a:xfrm>
            <a:off x="5946140" y="1901825"/>
            <a:ext cx="2901950" cy="11804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2800"/>
              <a:t>Delete Tertentu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66565" y="3734435"/>
            <a:ext cx="2901950" cy="1180465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x-none" altLang="en-US" sz="2800"/>
              <a:t>Delete Akhir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 err="1" smtClean="0"/>
              <a:t>Pengenalan</a:t>
            </a:r>
            <a:r>
              <a:rPr lang="en-AU" dirty="0" smtClean="0"/>
              <a:t> Pointer </a:t>
            </a:r>
            <a:r>
              <a:rPr lang="en-AU" dirty="0" err="1" smtClean="0"/>
              <a:t>pada</a:t>
            </a:r>
            <a:r>
              <a:rPr lang="en-AU" dirty="0"/>
              <a:t/>
            </a:r>
            <a:br>
              <a:rPr lang="en-AU" dirty="0"/>
            </a:br>
            <a:r>
              <a:rPr lang="en-AU" dirty="0" smtClean="0"/>
              <a:t>Delete </a:t>
            </a:r>
            <a:r>
              <a:rPr lang="en-AU" dirty="0" err="1" smtClean="0"/>
              <a:t>Awal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05" y="1749245"/>
            <a:ext cx="8085130" cy="4733855"/>
          </a:xfrm>
        </p:spPr>
        <p:txBody>
          <a:bodyPr/>
          <a:lstStyle/>
          <a:p>
            <a:r>
              <a:rPr lang="en-AU" dirty="0" smtClean="0"/>
              <a:t>hapus -&gt; </a:t>
            </a:r>
            <a:r>
              <a:rPr lang="en-AU" dirty="0" err="1" smtClean="0"/>
              <a:t>digunakan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menyimpan</a:t>
            </a:r>
            <a:r>
              <a:rPr lang="en-AU" dirty="0" smtClean="0"/>
              <a:t> </a:t>
            </a:r>
            <a:r>
              <a:rPr lang="en-AU" dirty="0" err="1" smtClean="0"/>
              <a:t>alamat</a:t>
            </a:r>
            <a:r>
              <a:rPr lang="en-AU" dirty="0" smtClean="0"/>
              <a:t> </a:t>
            </a:r>
            <a:r>
              <a:rPr lang="en-AU" dirty="0" err="1" smtClean="0"/>
              <a:t>dari</a:t>
            </a:r>
            <a:r>
              <a:rPr lang="en-AU" dirty="0" smtClean="0"/>
              <a:t> node yang </a:t>
            </a:r>
            <a:r>
              <a:rPr lang="en-AU" dirty="0" err="1" smtClean="0"/>
              <a:t>akan</a:t>
            </a:r>
            <a:r>
              <a:rPr lang="en-AU" dirty="0" smtClean="0"/>
              <a:t> </a:t>
            </a:r>
            <a:r>
              <a:rPr lang="en-AU" dirty="0" err="1" smtClean="0"/>
              <a:t>dihapus</a:t>
            </a:r>
            <a:endParaRPr lang="en-AU" dirty="0" smtClean="0"/>
          </a:p>
          <a:p>
            <a:r>
              <a:rPr lang="en-AU" dirty="0" smtClean="0"/>
              <a:t>head -&gt; </a:t>
            </a:r>
            <a:r>
              <a:rPr lang="en-AU" dirty="0" err="1" smtClean="0"/>
              <a:t>digunakan</a:t>
            </a:r>
            <a:r>
              <a:rPr lang="en-AU" dirty="0" smtClean="0"/>
              <a:t> </a:t>
            </a:r>
            <a:r>
              <a:rPr lang="en-AU" dirty="0" err="1" smtClean="0"/>
              <a:t>untuk</a:t>
            </a:r>
            <a:r>
              <a:rPr lang="en-AU" dirty="0" smtClean="0"/>
              <a:t> </a:t>
            </a:r>
            <a:r>
              <a:rPr lang="en-AU" dirty="0" err="1" smtClean="0"/>
              <a:t>menyimpan</a:t>
            </a:r>
            <a:r>
              <a:rPr lang="en-AU" dirty="0" smtClean="0"/>
              <a:t> </a:t>
            </a:r>
            <a:r>
              <a:rPr lang="en-AU" dirty="0" err="1" smtClean="0"/>
              <a:t>alamat</a:t>
            </a:r>
            <a:r>
              <a:rPr lang="en-AU" dirty="0" smtClean="0"/>
              <a:t> node </a:t>
            </a:r>
            <a:r>
              <a:rPr lang="en-AU" dirty="0" err="1" smtClean="0"/>
              <a:t>pertama</a:t>
            </a:r>
            <a:endParaRPr lang="en-AU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Delete </a:t>
            </a:r>
            <a:r>
              <a:rPr lang="en-AU" dirty="0" err="1" smtClean="0"/>
              <a:t>Awal</a:t>
            </a:r>
            <a:endParaRPr lang="en-AU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4973" y="2359848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12514" y="2359848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44974" y="203453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2215" y="2054225"/>
            <a:ext cx="1074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640959" y="2359848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40959" y="2027048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434154" y="2512553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030139" y="2512553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030139" y="2665258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73420" y="2665258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931535" y="2665258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78830" y="2817963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626125" y="2970364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447290" y="2715260"/>
            <a:ext cx="610870" cy="328930"/>
            <a:chOff x="3854" y="4276"/>
            <a:chExt cx="962" cy="518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4335" y="4301"/>
              <a:ext cx="481" cy="13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1" y="4276"/>
              <a:ext cx="0" cy="24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095" y="4619"/>
              <a:ext cx="481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54" y="4794"/>
              <a:ext cx="962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61863" y="1263251"/>
            <a:ext cx="6679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err="1" smtClean="0">
                <a:solidFill>
                  <a:schemeClr val="bg1"/>
                </a:solidFill>
              </a:rPr>
              <a:t>Merupakan</a:t>
            </a:r>
            <a:r>
              <a:rPr lang="en-AU" sz="2000" dirty="0" smtClean="0">
                <a:solidFill>
                  <a:schemeClr val="bg1"/>
                </a:solidFill>
              </a:rPr>
              <a:t> </a:t>
            </a:r>
            <a:r>
              <a:rPr lang="en-AU" sz="2000" dirty="0" err="1" smtClean="0">
                <a:solidFill>
                  <a:schemeClr val="bg1"/>
                </a:solidFill>
              </a:rPr>
              <a:t>menghapusan</a:t>
            </a:r>
            <a:r>
              <a:rPr lang="en-AU" sz="2000" dirty="0" smtClean="0">
                <a:solidFill>
                  <a:schemeClr val="bg1"/>
                </a:solidFill>
              </a:rPr>
              <a:t> node yang </a:t>
            </a:r>
            <a:r>
              <a:rPr lang="en-AU" sz="2000" dirty="0" err="1" smtClean="0">
                <a:solidFill>
                  <a:schemeClr val="bg1"/>
                </a:solidFill>
              </a:rPr>
              <a:t>berada</a:t>
            </a:r>
            <a:r>
              <a:rPr lang="en-AU" sz="2000" dirty="0" smtClean="0">
                <a:solidFill>
                  <a:schemeClr val="bg1"/>
                </a:solidFill>
              </a:rPr>
              <a:t> di </a:t>
            </a:r>
            <a:r>
              <a:rPr lang="en-AU" sz="2000" dirty="0" err="1" smtClean="0">
                <a:solidFill>
                  <a:schemeClr val="bg1"/>
                </a:solidFill>
              </a:rPr>
              <a:t>awal</a:t>
            </a:r>
            <a:r>
              <a:rPr lang="en-AU" sz="2000" dirty="0" smtClean="0">
                <a:solidFill>
                  <a:schemeClr val="bg1"/>
                </a:solidFill>
              </a:rPr>
              <a:t> linked list</a:t>
            </a:r>
            <a:endParaRPr lang="en-AU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Delete </a:t>
            </a:r>
            <a:r>
              <a:rPr lang="en-AU" dirty="0" err="1" smtClean="0"/>
              <a:t>Awal</a:t>
            </a:r>
            <a:r>
              <a:rPr lang="en-AU" dirty="0" smtClean="0"/>
              <a:t> </a:t>
            </a:r>
            <a:r>
              <a:rPr lang="en-AU" dirty="0"/>
              <a:t>–</a:t>
            </a:r>
            <a:r>
              <a:rPr lang="en-AU" dirty="0" smtClean="0"/>
              <a:t> 1. </a:t>
            </a:r>
            <a:r>
              <a:rPr lang="en-AU" dirty="0" err="1" smtClean="0"/>
              <a:t>Cari</a:t>
            </a:r>
            <a:r>
              <a:rPr lang="en-AU" dirty="0" smtClean="0"/>
              <a:t> </a:t>
            </a:r>
            <a:r>
              <a:rPr lang="en-AU" dirty="0" err="1" smtClean="0"/>
              <a:t>Posisi</a:t>
            </a:r>
            <a:endParaRPr lang="en-AU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3044643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212184" y="234545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44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12215" y="2040255"/>
            <a:ext cx="1212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5640629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r>
                        <a:rPr lang="en-AU" dirty="0" smtClean="0"/>
                        <a:t>1000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640629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433824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29809" y="2498164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5029809" y="2650869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473090" y="265086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931205" y="2650869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778500" y="280357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625795" y="295597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733652"/>
              </p:ext>
            </p:extLst>
          </p:nvPr>
        </p:nvGraphicFramePr>
        <p:xfrm>
          <a:off x="782336" y="3443662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710318" y="3091650"/>
            <a:ext cx="123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cxnSp>
        <p:nvCxnSpPr>
          <p:cNvPr id="39" name="Curved Connector 38"/>
          <p:cNvCxnSpPr/>
          <p:nvPr/>
        </p:nvCxnSpPr>
        <p:spPr>
          <a:xfrm flipV="1">
            <a:off x="1818640" y="2799227"/>
            <a:ext cx="1679575" cy="915670"/>
          </a:xfrm>
          <a:prstGeom prst="curvedConnector3">
            <a:avLst>
              <a:gd name="adj1" fmla="val 989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2752766" y="2731445"/>
            <a:ext cx="305410" cy="80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52766" y="2739451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09628" y="2970885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47051" y="3084820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23310" y="3667437"/>
            <a:ext cx="7767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58137" y="342900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 smtClean="0">
                <a:solidFill>
                  <a:schemeClr val="bg1"/>
                </a:solidFill>
              </a:rPr>
              <a:t>?</a:t>
            </a:r>
            <a:endParaRPr lang="en-AU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986381"/>
              </p:ext>
            </p:extLst>
          </p:nvPr>
        </p:nvGraphicFramePr>
        <p:xfrm>
          <a:off x="760210" y="3446032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4571815" y="3634701"/>
            <a:ext cx="19367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0B0F0"/>
                </a:solidFill>
              </a:rPr>
              <a:t>h</a:t>
            </a:r>
            <a:r>
              <a:rPr lang="en-AU" sz="2400" dirty="0" smtClean="0">
                <a:solidFill>
                  <a:srgbClr val="00B0F0"/>
                </a:solidFill>
              </a:rPr>
              <a:t>apus = head;</a:t>
            </a:r>
            <a:endParaRPr lang="en-AU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71" y="373841"/>
            <a:ext cx="8093212" cy="763525"/>
          </a:xfrm>
        </p:spPr>
        <p:txBody>
          <a:bodyPr>
            <a:normAutofit/>
          </a:bodyPr>
          <a:lstStyle/>
          <a:p>
            <a:r>
              <a:rPr lang="en-AU" dirty="0"/>
              <a:t>Delete </a:t>
            </a:r>
            <a:r>
              <a:rPr lang="en-AU" dirty="0" err="1" smtClean="0"/>
              <a:t>Awal</a:t>
            </a:r>
            <a:r>
              <a:rPr lang="en-AU" dirty="0" smtClean="0"/>
              <a:t> – 2. </a:t>
            </a:r>
            <a:r>
              <a:rPr lang="en-AU" dirty="0" err="1" smtClean="0"/>
              <a:t>Selamatkan</a:t>
            </a:r>
            <a:r>
              <a:rPr lang="en-AU" dirty="0" smtClean="0"/>
              <a:t> Linked List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4643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5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dirty="0" smtClean="0"/>
                        <a:t>2000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26672"/>
              </p:ext>
            </p:extLst>
          </p:nvPr>
        </p:nvGraphicFramePr>
        <p:xfrm>
          <a:off x="1212184" y="2345459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strike="noStrike" dirty="0" smtClean="0"/>
                        <a:t>1</a:t>
                      </a:r>
                      <a:r>
                        <a:rPr lang="en-AU" sz="2000" dirty="0" smtClean="0"/>
                        <a:t>000</a:t>
                      </a:r>
                      <a:endParaRPr lang="en-A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4644" y="2020150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1000</a:t>
            </a:r>
            <a:endParaRPr lang="en-AU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2215" y="2040255"/>
            <a:ext cx="1087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92D050"/>
                </a:solidFill>
              </a:rPr>
              <a:t>head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40629" y="2345459"/>
          <a:ext cx="1985166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61722"/>
                <a:gridCol w="661722"/>
                <a:gridCol w="661722"/>
              </a:tblGrid>
              <a:tr h="458115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 smtClean="0">
                          <a:solidFill>
                            <a:srgbClr val="FFFF00"/>
                          </a:solidFill>
                        </a:rPr>
                        <a:t>3</a:t>
                      </a:r>
                      <a:endParaRPr lang="en-AU" sz="2400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793640" y="2012659"/>
            <a:ext cx="91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bg1"/>
                </a:solidFill>
              </a:rPr>
              <a:t>2</a:t>
            </a:r>
            <a:r>
              <a:rPr lang="en-AU" b="1" dirty="0" smtClean="0">
                <a:solidFill>
                  <a:schemeClr val="bg1"/>
                </a:solidFill>
              </a:rPr>
              <a:t>000</a:t>
            </a:r>
            <a:endParaRPr lang="en-AU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433824" y="2665475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030114" y="2417850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040170" y="2620458"/>
            <a:ext cx="6108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473090" y="2650869"/>
            <a:ext cx="458115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931205" y="2650869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778500" y="2803574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625795" y="2955975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1815" y="4303751"/>
            <a:ext cx="356892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7030A0"/>
                </a:solidFill>
              </a:rPr>
              <a:t>h</a:t>
            </a:r>
            <a:r>
              <a:rPr lang="en-AU" sz="2400" dirty="0" smtClean="0">
                <a:solidFill>
                  <a:srgbClr val="7030A0"/>
                </a:solidFill>
              </a:rPr>
              <a:t>ead = hapus-&gt;next;</a:t>
            </a:r>
          </a:p>
          <a:p>
            <a:r>
              <a:rPr lang="en-AU" sz="2400" dirty="0">
                <a:solidFill>
                  <a:srgbClr val="00B050"/>
                </a:solidFill>
              </a:rPr>
              <a:t>h</a:t>
            </a:r>
            <a:r>
              <a:rPr lang="en-AU" sz="2400" dirty="0" smtClean="0">
                <a:solidFill>
                  <a:srgbClr val="00B050"/>
                </a:solidFill>
              </a:rPr>
              <a:t>apus-&gt;next-&gt;</a:t>
            </a:r>
            <a:r>
              <a:rPr lang="en-AU" sz="2400" dirty="0" err="1" smtClean="0">
                <a:solidFill>
                  <a:srgbClr val="00B050"/>
                </a:solidFill>
              </a:rPr>
              <a:t>prev</a:t>
            </a:r>
            <a:r>
              <a:rPr lang="en-AU" sz="2400" dirty="0">
                <a:solidFill>
                  <a:srgbClr val="00B050"/>
                </a:solidFill>
              </a:rPr>
              <a:t> </a:t>
            </a:r>
            <a:r>
              <a:rPr lang="en-AU" sz="2400" dirty="0" smtClean="0">
                <a:solidFill>
                  <a:srgbClr val="00B050"/>
                </a:solidFill>
              </a:rPr>
              <a:t>= NULL;</a:t>
            </a:r>
            <a:endParaRPr lang="en-AU" sz="2400" dirty="0">
              <a:solidFill>
                <a:srgbClr val="00B05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5259979" y="2521188"/>
            <a:ext cx="114272" cy="1846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269317" y="2562616"/>
            <a:ext cx="152525" cy="8497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335524" y="2834513"/>
            <a:ext cx="305410" cy="800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45580" y="2818180"/>
            <a:ext cx="0" cy="15270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182820" y="3036181"/>
            <a:ext cx="30541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29809" y="3123286"/>
            <a:ext cx="611125" cy="304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>
            <a:off x="2752766" y="2731445"/>
            <a:ext cx="305410" cy="800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762822" y="2715112"/>
            <a:ext cx="0" cy="15270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600062" y="2933113"/>
            <a:ext cx="3054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447051" y="3044166"/>
            <a:ext cx="611125" cy="30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2573353" y="2574587"/>
            <a:ext cx="89744" cy="2204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55112" y="2565638"/>
            <a:ext cx="137621" cy="195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2433955" y="1899920"/>
            <a:ext cx="3359150" cy="539115"/>
            <a:chOff x="3833" y="2995"/>
            <a:chExt cx="5290" cy="849"/>
          </a:xfrm>
        </p:grpSpPr>
        <p:cxnSp>
          <p:nvCxnSpPr>
            <p:cNvPr id="34" name="Elbow Connector 33"/>
            <p:cNvCxnSpPr/>
            <p:nvPr/>
          </p:nvCxnSpPr>
          <p:spPr>
            <a:xfrm flipV="1">
              <a:off x="3833" y="2996"/>
              <a:ext cx="1203" cy="848"/>
            </a:xfrm>
            <a:prstGeom prst="bentConnector3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36" y="2996"/>
              <a:ext cx="3367" cy="0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rot="16200000" flipH="1">
              <a:off x="8385" y="3013"/>
              <a:ext cx="756" cy="721"/>
            </a:xfrm>
            <a:prstGeom prst="bentConnector3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27183"/>
              </p:ext>
            </p:extLst>
          </p:nvPr>
        </p:nvGraphicFramePr>
        <p:xfrm>
          <a:off x="1212184" y="2364496"/>
          <a:ext cx="1221640" cy="4536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3684">
                <a:tc>
                  <a:txBody>
                    <a:bodyPr/>
                    <a:lstStyle/>
                    <a:p>
                      <a:pPr algn="ctr"/>
                      <a:r>
                        <a:rPr lang="en-AU" sz="1600" strike="sngStrike" dirty="0" smtClean="0"/>
                        <a:t>1000</a:t>
                      </a:r>
                      <a:r>
                        <a:rPr lang="en-AU" sz="2000" strike="noStrike" dirty="0" smtClean="0"/>
                        <a:t> 2</a:t>
                      </a:r>
                      <a:r>
                        <a:rPr lang="en-AU" sz="2000" dirty="0" smtClean="0"/>
                        <a:t>000</a:t>
                      </a:r>
                      <a:endParaRPr lang="en-AU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1815" y="3634701"/>
            <a:ext cx="19367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0B0F0"/>
                </a:solidFill>
              </a:rPr>
              <a:t>h</a:t>
            </a:r>
            <a:r>
              <a:rPr lang="en-AU" sz="2400" dirty="0" smtClean="0">
                <a:solidFill>
                  <a:srgbClr val="00B0F0"/>
                </a:solidFill>
              </a:rPr>
              <a:t>apus = head;</a:t>
            </a:r>
            <a:endParaRPr lang="en-AU" sz="2400" dirty="0">
              <a:solidFill>
                <a:srgbClr val="00B0F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0318" y="3091650"/>
            <a:ext cx="123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 smtClean="0">
                <a:solidFill>
                  <a:srgbClr val="92D050"/>
                </a:solidFill>
              </a:rPr>
              <a:t>hapus</a:t>
            </a:r>
            <a:endParaRPr lang="en-AU" b="1" dirty="0">
              <a:solidFill>
                <a:srgbClr val="92D050"/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80187"/>
              </p:ext>
            </p:extLst>
          </p:nvPr>
        </p:nvGraphicFramePr>
        <p:xfrm>
          <a:off x="760210" y="3446032"/>
          <a:ext cx="1221640" cy="45811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21640"/>
              </a:tblGrid>
              <a:tr h="458115"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1000</a:t>
                      </a:r>
                      <a:endParaRPr lang="en-AU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7" name="Curved Connector 46"/>
          <p:cNvCxnSpPr/>
          <p:nvPr/>
        </p:nvCxnSpPr>
        <p:spPr>
          <a:xfrm flipV="1">
            <a:off x="1818640" y="2799227"/>
            <a:ext cx="1679575" cy="915670"/>
          </a:xfrm>
          <a:prstGeom prst="curvedConnector3">
            <a:avLst>
              <a:gd name="adj1" fmla="val 98903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271</TotalTime>
  <Words>727</Words>
  <Application>Microsoft Office PowerPoint</Application>
  <PresentationFormat>On-screen Show (4:3)</PresentationFormat>
  <Paragraphs>300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Noto Sans CJK JP</vt:lpstr>
      <vt:lpstr>1_Office Theme</vt:lpstr>
      <vt:lpstr>2_Office Theme</vt:lpstr>
      <vt:lpstr>DOUBLE LINKED  LIST OPERASI DELETE</vt:lpstr>
      <vt:lpstr>Present By :</vt:lpstr>
      <vt:lpstr>Pengenalan Double Linked List</vt:lpstr>
      <vt:lpstr>Algoritma Operasi Delete</vt:lpstr>
      <vt:lpstr>Macam - Macam DLL Delete</vt:lpstr>
      <vt:lpstr>Pengenalan Pointer pada Delete Awal</vt:lpstr>
      <vt:lpstr>Delete Awal</vt:lpstr>
      <vt:lpstr>Delete Awal – 1. Cari Posisi</vt:lpstr>
      <vt:lpstr>Delete Awal – 2. Selamatkan Linked List</vt:lpstr>
      <vt:lpstr>Delete Awal – 3. Hapus dan Bebaskan</vt:lpstr>
      <vt:lpstr>Delete Awal – Hasil Akhir</vt:lpstr>
      <vt:lpstr>Pengenalan Pointer pada Delete Akhir</vt:lpstr>
      <vt:lpstr>PowerPoint Presentation</vt:lpstr>
      <vt:lpstr>Delete Akhir – 1 Cari Posisi</vt:lpstr>
      <vt:lpstr>Delete Akhir – 1. Cari Posisi</vt:lpstr>
      <vt:lpstr>Delete Akhir – 2. Selamatkan Linked List</vt:lpstr>
      <vt:lpstr>Delete Akhir – 3. Hapus dan Bebaskan</vt:lpstr>
      <vt:lpstr>Delete Akhir – Hasil Akhir</vt:lpstr>
      <vt:lpstr>Pengenalan Pointer dan Variabel pada Delete Tertentu</vt:lpstr>
      <vt:lpstr>PowerPoint Presentation</vt:lpstr>
      <vt:lpstr>Delete Tertentu – 1. Cari Posisi</vt:lpstr>
      <vt:lpstr>Delete Tertentu – 1. Cari Posisi</vt:lpstr>
      <vt:lpstr>Delete Tertentu – 2. Selamatkan Linked List</vt:lpstr>
      <vt:lpstr>Delete Tertentu – 3. Hapus dan Bebaskan</vt:lpstr>
      <vt:lpstr>Delete Tertentu – Hasil Akhir</vt:lpstr>
      <vt:lpstr>Fungsi-fungsi  Double Linked List Operasi Delete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Nia Shafira</cp:lastModifiedBy>
  <cp:revision>292</cp:revision>
  <dcterms:created xsi:type="dcterms:W3CDTF">2017-06-13T01:38:33Z</dcterms:created>
  <dcterms:modified xsi:type="dcterms:W3CDTF">2017-06-20T05:48:49Z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1057-10.1.0.5672</vt:lpwstr>
  </property>
</Properties>
</file>