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yBP0Ul6EGxWzxFT3Fq30cs+0i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22313" y="2180036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1" y="204789"/>
            <a:ext cx="5111751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2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61"/>
          <a:stretch/>
        </p:blipFill>
        <p:spPr>
          <a:xfrm>
            <a:off x="20" y="961"/>
            <a:ext cx="9143980" cy="514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4C3C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"/>
          <p:cNvSpPr/>
          <p:nvPr/>
        </p:nvSpPr>
        <p:spPr>
          <a:xfrm>
            <a:off x="112889" y="2573867"/>
            <a:ext cx="9053689" cy="2585155"/>
          </a:xfrm>
          <a:custGeom>
            <a:rect b="b" l="l" r="r" t="t"/>
            <a:pathLst>
              <a:path extrusionOk="0" h="2585155" w="9053689">
                <a:moveTo>
                  <a:pt x="0" y="2573866"/>
                </a:moveTo>
                <a:lnTo>
                  <a:pt x="4436533" y="0"/>
                </a:lnTo>
                <a:lnTo>
                  <a:pt x="9053689" y="2585155"/>
                </a:lnTo>
                <a:lnTo>
                  <a:pt x="0" y="2573866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Google Shape;501;p10"/>
          <p:cNvCxnSpPr/>
          <p:nvPr/>
        </p:nvCxnSpPr>
        <p:spPr>
          <a:xfrm>
            <a:off x="0" y="914400"/>
            <a:ext cx="8153400" cy="1191"/>
          </a:xfrm>
          <a:prstGeom prst="straightConnector1">
            <a:avLst/>
          </a:prstGeom>
          <a:noFill/>
          <a:ln cap="flat" cmpd="sng" w="9525">
            <a:solidFill>
              <a:srgbClr val="C0392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10"/>
          <p:cNvSpPr/>
          <p:nvPr/>
        </p:nvSpPr>
        <p:spPr>
          <a:xfrm>
            <a:off x="-457200" y="524530"/>
            <a:ext cx="640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Pembentukan Binary Tree</a:t>
            </a:r>
            <a:endParaRPr b="0" sz="2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png\black256.png" id="503" name="Google Shape;5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14300"/>
            <a:ext cx="10668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0"/>
          <p:cNvSpPr/>
          <p:nvPr/>
        </p:nvSpPr>
        <p:spPr>
          <a:xfrm flipH="1">
            <a:off x="4495800" y="-45156"/>
            <a:ext cx="4704644" cy="5207706"/>
          </a:xfrm>
          <a:custGeom>
            <a:rect b="b" l="l" r="r" t="t"/>
            <a:pathLst>
              <a:path extrusionOk="0" h="5170311" w="4611510">
                <a:moveTo>
                  <a:pt x="4611510" y="2585156"/>
                </a:moveTo>
                <a:lnTo>
                  <a:pt x="4611510" y="11289"/>
                </a:lnTo>
                <a:lnTo>
                  <a:pt x="0" y="0"/>
                </a:lnTo>
                <a:cubicBezTo>
                  <a:pt x="3763" y="1723437"/>
                  <a:pt x="7525" y="3446874"/>
                  <a:pt x="11288" y="5170311"/>
                </a:cubicBezTo>
                <a:lnTo>
                  <a:pt x="4611510" y="2585156"/>
                </a:lnTo>
                <a:close/>
              </a:path>
            </a:pathLst>
          </a:cu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101600" y="-11289"/>
            <a:ext cx="4447822" cy="5170311"/>
          </a:xfrm>
          <a:custGeom>
            <a:rect b="b" l="l" r="r" t="t"/>
            <a:pathLst>
              <a:path extrusionOk="0" h="5170311" w="4447822">
                <a:moveTo>
                  <a:pt x="4447822" y="2585156"/>
                </a:moveTo>
                <a:lnTo>
                  <a:pt x="4447822" y="11289"/>
                </a:lnTo>
                <a:lnTo>
                  <a:pt x="0" y="0"/>
                </a:lnTo>
                <a:lnTo>
                  <a:pt x="0" y="5170311"/>
                </a:lnTo>
                <a:lnTo>
                  <a:pt x="4447822" y="2585156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3581400" y="1581150"/>
            <a:ext cx="1981200" cy="1981200"/>
          </a:xfrm>
          <a:prstGeom prst="ellipse">
            <a:avLst/>
          </a:prstGeom>
          <a:solidFill>
            <a:srgbClr val="2ECC7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304800" y="832068"/>
            <a:ext cx="4038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Dapat dilakukan dengan 2 cara :</a:t>
            </a:r>
            <a:endParaRPr/>
          </a:p>
        </p:txBody>
      </p:sp>
      <p:sp>
        <p:nvSpPr>
          <p:cNvPr id="509" name="Google Shape;509;p10"/>
          <p:cNvSpPr/>
          <p:nvPr/>
        </p:nvSpPr>
        <p:spPr>
          <a:xfrm>
            <a:off x="4724400" y="590550"/>
            <a:ext cx="4343400" cy="2677656"/>
          </a:xfrm>
          <a:custGeom>
            <a:rect b="b" l="l" r="r" t="t"/>
            <a:pathLst>
              <a:path extrusionOk="0" h="1670745" w="4343400">
                <a:moveTo>
                  <a:pt x="0" y="0"/>
                </a:moveTo>
                <a:lnTo>
                  <a:pt x="4343400" y="0"/>
                </a:lnTo>
                <a:lnTo>
                  <a:pt x="4343400" y="1384995"/>
                </a:lnTo>
                <a:lnTo>
                  <a:pt x="990600" y="1670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Perlu memperhatikan kondisi kiri dan kanan dalam 	sebuah node, kapan 	sebuah node 	diletakkan di 		   kiri/kanan parent</a:t>
            </a:r>
            <a:endParaRPr/>
          </a:p>
        </p:txBody>
      </p:sp>
      <p:sp>
        <p:nvSpPr>
          <p:cNvPr id="510" name="Google Shape;510;p10"/>
          <p:cNvSpPr/>
          <p:nvPr/>
        </p:nvSpPr>
        <p:spPr>
          <a:xfrm>
            <a:off x="4038600" y="3638550"/>
            <a:ext cx="10070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Misal 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209800" y="4019550"/>
            <a:ext cx="487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Node kiri lebih kecil dari parent,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0"/>
          <p:cNvSpPr/>
          <p:nvPr/>
        </p:nvSpPr>
        <p:spPr>
          <a:xfrm>
            <a:off x="1524000" y="4324350"/>
            <a:ext cx="6172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Node kanan nilainya lebih besar dari parent,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Komik\Kuliah\Semester 2\Struktur Data\Icon\material-design\png\refresh56.png" id="513" name="Google Shape;51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2038350"/>
            <a:ext cx="1066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tab3.png" id="514" name="Google Shape;51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203835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10"/>
          <p:cNvSpPr/>
          <p:nvPr/>
        </p:nvSpPr>
        <p:spPr>
          <a:xfrm>
            <a:off x="3733800" y="2419350"/>
            <a:ext cx="534725" cy="371827"/>
          </a:xfrm>
          <a:prstGeom prst="rect">
            <a:avLst/>
          </a:prstGeom>
          <a:solidFill>
            <a:srgbClr val="F1C40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516" name="Google Shape;516;p10"/>
          <p:cNvSpPr/>
          <p:nvPr/>
        </p:nvSpPr>
        <p:spPr>
          <a:xfrm>
            <a:off x="4267200" y="2419350"/>
            <a:ext cx="610925" cy="381000"/>
          </a:xfrm>
          <a:prstGeom prst="rect">
            <a:avLst/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17" name="Google Shape;517;p10"/>
          <p:cNvSpPr/>
          <p:nvPr/>
        </p:nvSpPr>
        <p:spPr>
          <a:xfrm>
            <a:off x="4878124" y="2419350"/>
            <a:ext cx="532075" cy="380999"/>
          </a:xfrm>
          <a:prstGeom prst="rect">
            <a:avLst/>
          </a:prstGeom>
          <a:solidFill>
            <a:srgbClr val="F1C40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518" name="Google Shape;518;p10"/>
          <p:cNvSpPr/>
          <p:nvPr/>
        </p:nvSpPr>
        <p:spPr>
          <a:xfrm>
            <a:off x="354637" y="2071511"/>
            <a:ext cx="21232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non rekursif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0"/>
          <p:cNvSpPr/>
          <p:nvPr/>
        </p:nvSpPr>
        <p:spPr>
          <a:xfrm>
            <a:off x="349189" y="1657350"/>
            <a:ext cx="15558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rekursif 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5" name="Google Shape;525;p11"/>
          <p:cNvSpPr txBox="1"/>
          <p:nvPr>
            <p:ph type="title"/>
          </p:nvPr>
        </p:nvSpPr>
        <p:spPr>
          <a:xfrm>
            <a:off x="1601391" y="276225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Bentuk Binary Tree</a:t>
            </a:r>
            <a:endParaRPr/>
          </a:p>
        </p:txBody>
      </p:sp>
      <p:sp>
        <p:nvSpPr>
          <p:cNvPr id="526" name="Google Shape;526;p11"/>
          <p:cNvSpPr txBox="1"/>
          <p:nvPr/>
        </p:nvSpPr>
        <p:spPr>
          <a:xfrm>
            <a:off x="1494235" y="1356123"/>
            <a:ext cx="174278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HKACBLJ</a:t>
            </a:r>
            <a:endParaRPr/>
          </a:p>
        </p:txBody>
      </p:sp>
      <p:grpSp>
        <p:nvGrpSpPr>
          <p:cNvPr id="527" name="Google Shape;527;p11"/>
          <p:cNvGrpSpPr/>
          <p:nvPr/>
        </p:nvGrpSpPr>
        <p:grpSpPr>
          <a:xfrm>
            <a:off x="2655094" y="1329928"/>
            <a:ext cx="4756547" cy="3051572"/>
            <a:chOff x="1056" y="816"/>
            <a:chExt cx="4176" cy="2832"/>
          </a:xfrm>
        </p:grpSpPr>
        <p:grpSp>
          <p:nvGrpSpPr>
            <p:cNvPr id="528" name="Google Shape;528;p11"/>
            <p:cNvGrpSpPr/>
            <p:nvPr/>
          </p:nvGrpSpPr>
          <p:grpSpPr>
            <a:xfrm>
              <a:off x="2352" y="816"/>
              <a:ext cx="960" cy="336"/>
              <a:chOff x="4032" y="432"/>
              <a:chExt cx="960" cy="336"/>
            </a:xfrm>
          </p:grpSpPr>
          <p:sp>
            <p:nvSpPr>
              <p:cNvPr id="529" name="Google Shape;529;p11"/>
              <p:cNvSpPr/>
              <p:nvPr/>
            </p:nvSpPr>
            <p:spPr>
              <a:xfrm>
                <a:off x="4032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4320" y="432"/>
                <a:ext cx="384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4704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>
              <a:off x="1056" y="1776"/>
              <a:ext cx="960" cy="336"/>
              <a:chOff x="4032" y="432"/>
              <a:chExt cx="960" cy="336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4032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4320" y="432"/>
                <a:ext cx="384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4704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1"/>
            <p:cNvGrpSpPr/>
            <p:nvPr/>
          </p:nvGrpSpPr>
          <p:grpSpPr>
            <a:xfrm>
              <a:off x="3552" y="1776"/>
              <a:ext cx="960" cy="336"/>
              <a:chOff x="4032" y="432"/>
              <a:chExt cx="960" cy="336"/>
            </a:xfrm>
          </p:grpSpPr>
          <p:sp>
            <p:nvSpPr>
              <p:cNvPr id="537" name="Google Shape;537;p11"/>
              <p:cNvSpPr/>
              <p:nvPr/>
            </p:nvSpPr>
            <p:spPr>
              <a:xfrm>
                <a:off x="4032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4320" y="432"/>
                <a:ext cx="384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4704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0" name="Google Shape;540;p11"/>
            <p:cNvGrpSpPr/>
            <p:nvPr/>
          </p:nvGrpSpPr>
          <p:grpSpPr>
            <a:xfrm>
              <a:off x="1776" y="2544"/>
              <a:ext cx="960" cy="336"/>
              <a:chOff x="4032" y="432"/>
              <a:chExt cx="960" cy="336"/>
            </a:xfrm>
          </p:grpSpPr>
          <p:sp>
            <p:nvSpPr>
              <p:cNvPr id="541" name="Google Shape;541;p11"/>
              <p:cNvSpPr/>
              <p:nvPr/>
            </p:nvSpPr>
            <p:spPr>
              <a:xfrm>
                <a:off x="4032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4320" y="432"/>
                <a:ext cx="384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>
                <a:off x="4704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11"/>
            <p:cNvGrpSpPr/>
            <p:nvPr/>
          </p:nvGrpSpPr>
          <p:grpSpPr>
            <a:xfrm>
              <a:off x="4272" y="2544"/>
              <a:ext cx="960" cy="336"/>
              <a:chOff x="4032" y="432"/>
              <a:chExt cx="960" cy="336"/>
            </a:xfrm>
          </p:grpSpPr>
          <p:sp>
            <p:nvSpPr>
              <p:cNvPr id="545" name="Google Shape;545;p11"/>
              <p:cNvSpPr/>
              <p:nvPr/>
            </p:nvSpPr>
            <p:spPr>
              <a:xfrm>
                <a:off x="4032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4320" y="432"/>
                <a:ext cx="384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4704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11"/>
            <p:cNvGrpSpPr/>
            <p:nvPr/>
          </p:nvGrpSpPr>
          <p:grpSpPr>
            <a:xfrm>
              <a:off x="1104" y="3312"/>
              <a:ext cx="960" cy="336"/>
              <a:chOff x="4032" y="432"/>
              <a:chExt cx="960" cy="336"/>
            </a:xfrm>
          </p:grpSpPr>
          <p:sp>
            <p:nvSpPr>
              <p:cNvPr id="549" name="Google Shape;549;p11"/>
              <p:cNvSpPr/>
              <p:nvPr/>
            </p:nvSpPr>
            <p:spPr>
              <a:xfrm>
                <a:off x="4032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4320" y="432"/>
                <a:ext cx="384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4704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1"/>
            <p:cNvGrpSpPr/>
            <p:nvPr/>
          </p:nvGrpSpPr>
          <p:grpSpPr>
            <a:xfrm>
              <a:off x="2928" y="2544"/>
              <a:ext cx="960" cy="336"/>
              <a:chOff x="4032" y="432"/>
              <a:chExt cx="960" cy="336"/>
            </a:xfrm>
          </p:grpSpPr>
          <p:sp>
            <p:nvSpPr>
              <p:cNvPr id="553" name="Google Shape;553;p11"/>
              <p:cNvSpPr/>
              <p:nvPr/>
            </p:nvSpPr>
            <p:spPr>
              <a:xfrm>
                <a:off x="4032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4320" y="432"/>
                <a:ext cx="384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</a:t>
                </a:r>
                <a:endParaRPr sz="13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4704" y="432"/>
                <a:ext cx="288" cy="33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56" name="Google Shape;556;p11"/>
            <p:cNvCxnSpPr/>
            <p:nvPr/>
          </p:nvCxnSpPr>
          <p:spPr>
            <a:xfrm>
              <a:off x="4368" y="1968"/>
              <a:ext cx="384" cy="57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7" name="Google Shape;557;p11"/>
            <p:cNvCxnSpPr/>
            <p:nvPr/>
          </p:nvCxnSpPr>
          <p:spPr>
            <a:xfrm flipH="1">
              <a:off x="1536" y="1008"/>
              <a:ext cx="960" cy="7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8" name="Google Shape;558;p11"/>
            <p:cNvCxnSpPr/>
            <p:nvPr/>
          </p:nvCxnSpPr>
          <p:spPr>
            <a:xfrm>
              <a:off x="3168" y="1008"/>
              <a:ext cx="864" cy="7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9" name="Google Shape;559;p11"/>
            <p:cNvSpPr/>
            <p:nvPr/>
          </p:nvSpPr>
          <p:spPr>
            <a:xfrm>
              <a:off x="3648" y="2640"/>
              <a:ext cx="144" cy="14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024" y="2640"/>
              <a:ext cx="144" cy="14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1824" y="3408"/>
              <a:ext cx="144" cy="14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200" y="3408"/>
              <a:ext cx="144" cy="14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3" name="Google Shape;563;p11"/>
            <p:cNvCxnSpPr/>
            <p:nvPr/>
          </p:nvCxnSpPr>
          <p:spPr>
            <a:xfrm flipH="1">
              <a:off x="3408" y="1968"/>
              <a:ext cx="288" cy="57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4" name="Google Shape;564;p11"/>
            <p:cNvCxnSpPr/>
            <p:nvPr/>
          </p:nvCxnSpPr>
          <p:spPr>
            <a:xfrm>
              <a:off x="1872" y="1968"/>
              <a:ext cx="384" cy="57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5" name="Google Shape;565;p11"/>
            <p:cNvCxnSpPr/>
            <p:nvPr/>
          </p:nvCxnSpPr>
          <p:spPr>
            <a:xfrm flipH="1">
              <a:off x="1632" y="2736"/>
              <a:ext cx="288" cy="57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6" name="Google Shape;566;p11"/>
            <p:cNvSpPr/>
            <p:nvPr/>
          </p:nvSpPr>
          <p:spPr>
            <a:xfrm>
              <a:off x="2496" y="2640"/>
              <a:ext cx="144" cy="14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4368" y="2640"/>
              <a:ext cx="144" cy="14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4992" y="2640"/>
              <a:ext cx="144" cy="14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1152" y="1872"/>
              <a:ext cx="144" cy="144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5" name="Google Shape;575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Algoritma </a:t>
            </a:r>
            <a:br>
              <a:rPr lang="en-US"/>
            </a:br>
            <a:r>
              <a:rPr lang="en-US" sz="2700"/>
              <a:t>Pembentukan Binary Tree</a:t>
            </a:r>
            <a:endParaRPr/>
          </a:p>
        </p:txBody>
      </p:sp>
      <p:sp>
        <p:nvSpPr>
          <p:cNvPr id="576" name="Google Shape;576;p12"/>
          <p:cNvSpPr txBox="1"/>
          <p:nvPr>
            <p:ph idx="1" type="body"/>
          </p:nvPr>
        </p:nvSpPr>
        <p:spPr>
          <a:xfrm>
            <a:off x="457200" y="1485900"/>
            <a:ext cx="8077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1. Siapkan node baru</a:t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- alokasikan memory-nya</a:t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- Jika berhasil, masukkan info-nya</a:t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- set pointer kiri &amp; kanan = NULL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2. Sisipkan pada posisi yang tepat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- </a:t>
            </a:r>
            <a:r>
              <a:rPr b="1" lang="en-US" sz="1800"/>
              <a:t>penelusuran</a:t>
            </a:r>
            <a:r>
              <a:rPr lang="en-US" sz="1800"/>
              <a:t> 🡪 utk menentukan posisi yang tepat; info yang nilainya lebih besar dari parent akan ditelusuri di sebelah kanan, yang lebih kecil dari parent akan ditelusuri di sebelah kiri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- </a:t>
            </a:r>
            <a:r>
              <a:rPr b="1" lang="en-US" sz="1800"/>
              <a:t>penempatan</a:t>
            </a:r>
            <a:r>
              <a:rPr lang="en-US" sz="1800"/>
              <a:t> 🡪 info yang nilainya lebih dari parent akan ditempatkan di sebelah kanan, yang lebih kecil di sebelah kiri</a:t>
            </a:r>
            <a:endParaRPr sz="1800"/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7E22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13"/>
          <p:cNvCxnSpPr/>
          <p:nvPr/>
        </p:nvCxnSpPr>
        <p:spPr>
          <a:xfrm>
            <a:off x="0" y="914400"/>
            <a:ext cx="8153400" cy="1191"/>
          </a:xfrm>
          <a:prstGeom prst="straightConnector1">
            <a:avLst/>
          </a:prstGeom>
          <a:noFill/>
          <a:ln cap="flat" cmpd="sng" w="9525">
            <a:solidFill>
              <a:srgbClr val="D35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2" name="Google Shape;582;p13"/>
          <p:cNvSpPr/>
          <p:nvPr/>
        </p:nvSpPr>
        <p:spPr>
          <a:xfrm>
            <a:off x="7239000" y="0"/>
            <a:ext cx="1905000" cy="1047750"/>
          </a:xfrm>
          <a:prstGeom prst="rect">
            <a:avLst/>
          </a:prstGeom>
          <a:solidFill>
            <a:srgbClr val="F1C40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13"/>
          <p:cNvSpPr/>
          <p:nvPr/>
        </p:nvSpPr>
        <p:spPr>
          <a:xfrm>
            <a:off x="0" y="524530"/>
            <a:ext cx="50994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Implementasi Program</a:t>
            </a:r>
            <a:endParaRPr/>
          </a:p>
        </p:txBody>
      </p:sp>
      <p:pic>
        <p:nvPicPr>
          <p:cNvPr descr="F:\png\black256.png" id="584" name="Google Shape;5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35137"/>
            <a:ext cx="10668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13"/>
          <p:cNvSpPr/>
          <p:nvPr/>
        </p:nvSpPr>
        <p:spPr>
          <a:xfrm>
            <a:off x="81844" y="-19050"/>
            <a:ext cx="3657600" cy="5143500"/>
          </a:xfrm>
          <a:prstGeom prst="rect">
            <a:avLst/>
          </a:prstGeom>
          <a:solidFill>
            <a:srgbClr val="1ABC9C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3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3"/>
          <p:cNvSpPr/>
          <p:nvPr/>
        </p:nvSpPr>
        <p:spPr>
          <a:xfrm>
            <a:off x="146467" y="133350"/>
            <a:ext cx="34150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dk1"/>
                </a:solidFill>
                <a:highlight>
                  <a:srgbClr val="F1C40F"/>
                </a:highlight>
                <a:latin typeface="Calibri"/>
                <a:ea typeface="Calibri"/>
                <a:cs typeface="Calibri"/>
                <a:sym typeface="Calibri"/>
              </a:rPr>
              <a:t>Pembentukan Binary Tree</a:t>
            </a:r>
            <a:endParaRPr/>
          </a:p>
        </p:txBody>
      </p:sp>
      <p:sp>
        <p:nvSpPr>
          <p:cNvPr id="588" name="Google Shape;588;p13"/>
          <p:cNvSpPr/>
          <p:nvPr/>
        </p:nvSpPr>
        <p:spPr>
          <a:xfrm>
            <a:off x="152400" y="514350"/>
            <a:ext cx="335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Buat node baru </a:t>
            </a:r>
            <a:endParaRPr/>
          </a:p>
        </p:txBody>
      </p:sp>
      <p:sp>
        <p:nvSpPr>
          <p:cNvPr id="589" name="Google Shape;589;p13"/>
          <p:cNvSpPr/>
          <p:nvPr/>
        </p:nvSpPr>
        <p:spPr>
          <a:xfrm>
            <a:off x="152400" y="709196"/>
            <a:ext cx="3505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Cek apakah root = NULL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jika ya, maka root = baru, skip ke 9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Jika no, maka lanjutkan</a:t>
            </a:r>
            <a:endParaRPr sz="1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3"/>
          <p:cNvSpPr/>
          <p:nvPr/>
        </p:nvSpPr>
        <p:spPr>
          <a:xfrm>
            <a:off x="152400" y="1394996"/>
            <a:ext cx="3505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Mencari posisi yang tepat untuk node baru, tentukan p = root, q = root</a:t>
            </a:r>
            <a:endParaRPr sz="1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3"/>
          <p:cNvSpPr/>
          <p:nvPr/>
        </p:nvSpPr>
        <p:spPr>
          <a:xfrm>
            <a:off x="152400" y="1834575"/>
            <a:ext cx="3505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Lakukan 5 dan 6 selama q != NULL dan node baru-&gt;data != p-&gt;data</a:t>
            </a:r>
            <a:endParaRPr sz="1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3"/>
          <p:cNvSpPr/>
          <p:nvPr/>
        </p:nvSpPr>
        <p:spPr>
          <a:xfrm>
            <a:off x="152400" y="2274154"/>
            <a:ext cx="3505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Assign nilai q ke p (p = q)</a:t>
            </a:r>
            <a:endParaRPr sz="1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3"/>
          <p:cNvSpPr/>
          <p:nvPr/>
        </p:nvSpPr>
        <p:spPr>
          <a:xfrm>
            <a:off x="152400" y="2495550"/>
            <a:ext cx="3505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Cek apakah baru -&gt; data &lt; p -&gt; data</a:t>
            </a:r>
            <a:endParaRPr/>
          </a:p>
          <a:p>
            <a:pPr indent="-338138" lvl="0" marL="338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Jika ya, tentukan q = p -&gt; kiri</a:t>
            </a:r>
            <a:endParaRPr/>
          </a:p>
          <a:p>
            <a:pPr indent="-338138" lvl="0" marL="338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Jika no, tentukan q = p-&gt; kanan</a:t>
            </a:r>
            <a:endParaRPr/>
          </a:p>
        </p:txBody>
      </p:sp>
      <p:sp>
        <p:nvSpPr>
          <p:cNvPr id="594" name="Google Shape;594;p13"/>
          <p:cNvSpPr/>
          <p:nvPr/>
        </p:nvSpPr>
        <p:spPr>
          <a:xfrm>
            <a:off x="152400" y="3188553"/>
            <a:ext cx="3505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7. Cek apakah baru -&gt; data = p -&gt; data</a:t>
            </a:r>
            <a:endParaRPr/>
          </a:p>
          <a:p>
            <a:pPr indent="-338138" lvl="0" marL="338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Jika ya, lompat ke 9 (nilai sama)</a:t>
            </a:r>
            <a:endParaRPr/>
          </a:p>
          <a:p>
            <a:pPr indent="-338138" lvl="0" marL="338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Jika no, lakukan 8, (nilai berbeda)</a:t>
            </a:r>
            <a:endParaRPr/>
          </a:p>
        </p:txBody>
      </p:sp>
      <p:sp>
        <p:nvSpPr>
          <p:cNvPr id="595" name="Google Shape;595;p13"/>
          <p:cNvSpPr/>
          <p:nvPr/>
        </p:nvSpPr>
        <p:spPr>
          <a:xfrm>
            <a:off x="152400" y="3881556"/>
            <a:ext cx="3505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 Cek apakah baru -&gt; data &lt; p -&gt; data</a:t>
            </a:r>
            <a:endParaRPr/>
          </a:p>
          <a:p>
            <a:pPr indent="-338138" lvl="0" marL="338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Jika ya, p -&gt; kiri = baru</a:t>
            </a:r>
            <a:endParaRPr/>
          </a:p>
          <a:p>
            <a:pPr indent="-338138" lvl="0" marL="338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Jika no, p -&gt; kanan = baru</a:t>
            </a:r>
            <a:endParaRPr/>
          </a:p>
        </p:txBody>
      </p:sp>
      <p:sp>
        <p:nvSpPr>
          <p:cNvPr id="596" name="Google Shape;596;p13"/>
          <p:cNvSpPr/>
          <p:nvPr/>
        </p:nvSpPr>
        <p:spPr>
          <a:xfrm>
            <a:off x="152400" y="4574559"/>
            <a:ext cx="3505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9. Selesai</a:t>
            </a:r>
            <a:endParaRPr sz="1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3"/>
          <p:cNvSpPr/>
          <p:nvPr/>
        </p:nvSpPr>
        <p:spPr>
          <a:xfrm>
            <a:off x="7391400" y="438150"/>
            <a:ext cx="53340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598" name="Google Shape;598;p13"/>
          <p:cNvSpPr/>
          <p:nvPr/>
        </p:nvSpPr>
        <p:spPr>
          <a:xfrm>
            <a:off x="7924800" y="438150"/>
            <a:ext cx="533400" cy="228600"/>
          </a:xfrm>
          <a:prstGeom prst="rect">
            <a:avLst/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3"/>
          <p:cNvSpPr/>
          <p:nvPr/>
        </p:nvSpPr>
        <p:spPr>
          <a:xfrm>
            <a:off x="8458200" y="438150"/>
            <a:ext cx="53340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600" name="Google Shape;600;p13"/>
          <p:cNvSpPr/>
          <p:nvPr/>
        </p:nvSpPr>
        <p:spPr>
          <a:xfrm>
            <a:off x="7239000" y="0"/>
            <a:ext cx="838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baru</a:t>
            </a:r>
            <a:endParaRPr/>
          </a:p>
        </p:txBody>
      </p:sp>
      <p:sp>
        <p:nvSpPr>
          <p:cNvPr id="601" name="Google Shape;601;p13"/>
          <p:cNvSpPr/>
          <p:nvPr/>
        </p:nvSpPr>
        <p:spPr>
          <a:xfrm>
            <a:off x="6096000" y="1200150"/>
            <a:ext cx="838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root</a:t>
            </a:r>
            <a:endParaRPr/>
          </a:p>
        </p:txBody>
      </p:sp>
      <p:sp>
        <p:nvSpPr>
          <p:cNvPr id="602" name="Google Shape;602;p13"/>
          <p:cNvSpPr/>
          <p:nvPr/>
        </p:nvSpPr>
        <p:spPr>
          <a:xfrm>
            <a:off x="8057444" y="383822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03" name="Google Shape;603;p13"/>
          <p:cNvSpPr/>
          <p:nvPr/>
        </p:nvSpPr>
        <p:spPr>
          <a:xfrm>
            <a:off x="7848600" y="632996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604" name="Google Shape;604;p13"/>
          <p:cNvSpPr/>
          <p:nvPr/>
        </p:nvSpPr>
        <p:spPr>
          <a:xfrm>
            <a:off x="5715000" y="1504950"/>
            <a:ext cx="53340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3"/>
          <p:cNvSpPr/>
          <p:nvPr/>
        </p:nvSpPr>
        <p:spPr>
          <a:xfrm>
            <a:off x="6248400" y="1504950"/>
            <a:ext cx="533400" cy="228600"/>
          </a:xfrm>
          <a:prstGeom prst="rect">
            <a:avLst/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3"/>
          <p:cNvSpPr/>
          <p:nvPr/>
        </p:nvSpPr>
        <p:spPr>
          <a:xfrm>
            <a:off x="6781800" y="1504950"/>
            <a:ext cx="53340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3"/>
          <p:cNvSpPr/>
          <p:nvPr/>
        </p:nvSpPr>
        <p:spPr>
          <a:xfrm>
            <a:off x="6172200" y="1699796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608" name="Google Shape;608;p13"/>
          <p:cNvSpPr/>
          <p:nvPr/>
        </p:nvSpPr>
        <p:spPr>
          <a:xfrm>
            <a:off x="6333067" y="1464733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09" name="Google Shape;609;p13"/>
          <p:cNvSpPr/>
          <p:nvPr/>
        </p:nvSpPr>
        <p:spPr>
          <a:xfrm>
            <a:off x="8057444" y="383822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10" name="Google Shape;610;p13"/>
          <p:cNvSpPr/>
          <p:nvPr/>
        </p:nvSpPr>
        <p:spPr>
          <a:xfrm>
            <a:off x="7848600" y="632996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611" name="Google Shape;611;p13"/>
          <p:cNvSpPr/>
          <p:nvPr/>
        </p:nvSpPr>
        <p:spPr>
          <a:xfrm>
            <a:off x="4572000" y="2038350"/>
            <a:ext cx="53340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3"/>
          <p:cNvSpPr/>
          <p:nvPr/>
        </p:nvSpPr>
        <p:spPr>
          <a:xfrm>
            <a:off x="5105400" y="2038350"/>
            <a:ext cx="533400" cy="228600"/>
          </a:xfrm>
          <a:prstGeom prst="rect">
            <a:avLst/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3"/>
          <p:cNvSpPr/>
          <p:nvPr/>
        </p:nvSpPr>
        <p:spPr>
          <a:xfrm>
            <a:off x="5638800" y="2038350"/>
            <a:ext cx="53340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3"/>
          <p:cNvSpPr/>
          <p:nvPr/>
        </p:nvSpPr>
        <p:spPr>
          <a:xfrm>
            <a:off x="5029200" y="2233196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615" name="Google Shape;615;p13"/>
          <p:cNvSpPr/>
          <p:nvPr/>
        </p:nvSpPr>
        <p:spPr>
          <a:xfrm>
            <a:off x="5190067" y="1998133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Komik\Kuliah\Semester 2\Struktur Data\Icon\material-design\png\go10.png" id="616" name="Google Shape;6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574675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17" name="Google Shape;6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742950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18" name="Google Shape;6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971550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19" name="Google Shape;6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276350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20" name="Google Shape;6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1428750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21" name="Google Shape;6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4401" y="1909233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22" name="Google Shape;62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1223" y="2333272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23" name="Google Shape;6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3845" y="2552700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24" name="Google Shape;6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7933" y="2784827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25" name="Google Shape;62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0089" y="3050822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26" name="Google Shape;6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7156" y="3256139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27" name="Google Shape;6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7889" y="3738035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28" name="Google Shape;62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8444" y="3944058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29" name="Google Shape;6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466" y="4183242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30" name="Google Shape;63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932" y="4418898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631" name="Google Shape;6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576" y="4636915"/>
            <a:ext cx="244475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13"/>
          <p:cNvSpPr/>
          <p:nvPr/>
        </p:nvSpPr>
        <p:spPr>
          <a:xfrm>
            <a:off x="4038600" y="0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3"/>
          <p:cNvSpPr/>
          <p:nvPr/>
        </p:nvSpPr>
        <p:spPr>
          <a:xfrm>
            <a:off x="4038600" y="285750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634" name="Google Shape;634;p13"/>
          <p:cNvSpPr/>
          <p:nvPr/>
        </p:nvSpPr>
        <p:spPr>
          <a:xfrm>
            <a:off x="4267200" y="328196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635" name="Google Shape;635;p13"/>
          <p:cNvSpPr/>
          <p:nvPr/>
        </p:nvSpPr>
        <p:spPr>
          <a:xfrm>
            <a:off x="4267200" y="23396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sp>
        <p:nvSpPr>
          <p:cNvPr id="636" name="Google Shape;636;p13"/>
          <p:cNvSpPr/>
          <p:nvPr/>
        </p:nvSpPr>
        <p:spPr>
          <a:xfrm>
            <a:off x="5105400" y="0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-&gt; data</a:t>
            </a:r>
            <a:endParaRPr sz="1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3"/>
          <p:cNvSpPr/>
          <p:nvPr/>
        </p:nvSpPr>
        <p:spPr>
          <a:xfrm>
            <a:off x="5105400" y="251996"/>
            <a:ext cx="121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baru -&gt; data</a:t>
            </a:r>
            <a:endParaRPr sz="1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3"/>
          <p:cNvSpPr/>
          <p:nvPr/>
        </p:nvSpPr>
        <p:spPr>
          <a:xfrm>
            <a:off x="6248400" y="2339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39" name="Google Shape;639;p13"/>
          <p:cNvSpPr/>
          <p:nvPr/>
        </p:nvSpPr>
        <p:spPr>
          <a:xfrm>
            <a:off x="6248400" y="25199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40" name="Google Shape;640;p13"/>
          <p:cNvSpPr/>
          <p:nvPr/>
        </p:nvSpPr>
        <p:spPr>
          <a:xfrm>
            <a:off x="5703711" y="1456267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cxnSp>
        <p:nvCxnSpPr>
          <p:cNvPr id="641" name="Google Shape;641;p13"/>
          <p:cNvCxnSpPr>
            <a:stCxn id="640" idx="1"/>
            <a:endCxn id="615" idx="0"/>
          </p:cNvCxnSpPr>
          <p:nvPr/>
        </p:nvCxnSpPr>
        <p:spPr>
          <a:xfrm flipH="1">
            <a:off x="5342511" y="1610155"/>
            <a:ext cx="361200" cy="387900"/>
          </a:xfrm>
          <a:prstGeom prst="bentConnector2">
            <a:avLst/>
          </a:prstGeom>
          <a:noFill/>
          <a:ln cap="flat" cmpd="sng" w="38100">
            <a:solidFill>
              <a:srgbClr val="2C3E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42" name="Google Shape;642;p13"/>
          <p:cNvSpPr/>
          <p:nvPr/>
        </p:nvSpPr>
        <p:spPr>
          <a:xfrm>
            <a:off x="5681133" y="1453290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643" name="Google Shape;643;p13"/>
          <p:cNvSpPr/>
          <p:nvPr/>
        </p:nvSpPr>
        <p:spPr>
          <a:xfrm>
            <a:off x="6745111" y="1456267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644" name="Google Shape;644;p13"/>
          <p:cNvSpPr/>
          <p:nvPr/>
        </p:nvSpPr>
        <p:spPr>
          <a:xfrm>
            <a:off x="4270022" y="346428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645" name="Google Shape;645;p13"/>
          <p:cNvSpPr/>
          <p:nvPr/>
        </p:nvSpPr>
        <p:spPr>
          <a:xfrm>
            <a:off x="4538133" y="2003073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646" name="Google Shape;646;p13"/>
          <p:cNvSpPr/>
          <p:nvPr/>
        </p:nvSpPr>
        <p:spPr>
          <a:xfrm>
            <a:off x="5613400" y="1998133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647" name="Google Shape;647;p13"/>
          <p:cNvSpPr/>
          <p:nvPr/>
        </p:nvSpPr>
        <p:spPr>
          <a:xfrm>
            <a:off x="7851422" y="646289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648" name="Google Shape;648;p13"/>
          <p:cNvSpPr/>
          <p:nvPr/>
        </p:nvSpPr>
        <p:spPr>
          <a:xfrm>
            <a:off x="8077200" y="361950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3"/>
          <p:cNvSpPr/>
          <p:nvPr/>
        </p:nvSpPr>
        <p:spPr>
          <a:xfrm>
            <a:off x="6959600" y="2038350"/>
            <a:ext cx="53340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3"/>
          <p:cNvSpPr/>
          <p:nvPr/>
        </p:nvSpPr>
        <p:spPr>
          <a:xfrm>
            <a:off x="7493000" y="2038350"/>
            <a:ext cx="533400" cy="228600"/>
          </a:xfrm>
          <a:prstGeom prst="rect">
            <a:avLst/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3"/>
          <p:cNvSpPr/>
          <p:nvPr/>
        </p:nvSpPr>
        <p:spPr>
          <a:xfrm>
            <a:off x="8026400" y="2038350"/>
            <a:ext cx="53340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3"/>
          <p:cNvSpPr/>
          <p:nvPr/>
        </p:nvSpPr>
        <p:spPr>
          <a:xfrm>
            <a:off x="7416800" y="2233196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653" name="Google Shape;653;p13"/>
          <p:cNvSpPr/>
          <p:nvPr/>
        </p:nvSpPr>
        <p:spPr>
          <a:xfrm>
            <a:off x="7577667" y="1998133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3"/>
          <p:cNvSpPr/>
          <p:nvPr/>
        </p:nvSpPr>
        <p:spPr>
          <a:xfrm>
            <a:off x="6925733" y="2003073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655" name="Google Shape;655;p13"/>
          <p:cNvSpPr/>
          <p:nvPr/>
        </p:nvSpPr>
        <p:spPr>
          <a:xfrm>
            <a:off x="8001000" y="1998133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656" name="Google Shape;656;p13"/>
          <p:cNvSpPr/>
          <p:nvPr/>
        </p:nvSpPr>
        <p:spPr>
          <a:xfrm>
            <a:off x="6248400" y="285750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57" name="Google Shape;657;p13"/>
          <p:cNvSpPr/>
          <p:nvPr/>
        </p:nvSpPr>
        <p:spPr>
          <a:xfrm>
            <a:off x="6745111" y="1467556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cxnSp>
        <p:nvCxnSpPr>
          <p:cNvPr id="658" name="Google Shape;658;p13"/>
          <p:cNvCxnSpPr>
            <a:stCxn id="657" idx="3"/>
            <a:endCxn id="653" idx="0"/>
          </p:cNvCxnSpPr>
          <p:nvPr/>
        </p:nvCxnSpPr>
        <p:spPr>
          <a:xfrm>
            <a:off x="7354711" y="1621444"/>
            <a:ext cx="375300" cy="376800"/>
          </a:xfrm>
          <a:prstGeom prst="bentConnector2">
            <a:avLst/>
          </a:prstGeom>
          <a:noFill/>
          <a:ln cap="flat" cmpd="sng" w="38100">
            <a:solidFill>
              <a:srgbClr val="2C3E5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CC7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3" name="Google Shape;663;p14"/>
          <p:cNvCxnSpPr/>
          <p:nvPr/>
        </p:nvCxnSpPr>
        <p:spPr>
          <a:xfrm>
            <a:off x="0" y="914400"/>
            <a:ext cx="8153400" cy="1191"/>
          </a:xfrm>
          <a:prstGeom prst="straightConnector1">
            <a:avLst/>
          </a:prstGeom>
          <a:noFill/>
          <a:ln cap="flat" cmpd="sng" w="9525">
            <a:solidFill>
              <a:srgbClr val="27AE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4" name="Google Shape;664;p14"/>
          <p:cNvSpPr/>
          <p:nvPr/>
        </p:nvSpPr>
        <p:spPr>
          <a:xfrm>
            <a:off x="76200" y="524530"/>
            <a:ext cx="5562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Operasi-operasi Tree : Find</a:t>
            </a:r>
            <a:endParaRPr/>
          </a:p>
        </p:txBody>
      </p:sp>
      <p:pic>
        <p:nvPicPr>
          <p:cNvPr descr="F:\png\black256.png" id="665" name="Google Shape;6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14300"/>
            <a:ext cx="10668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666" name="Google Shape;6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3600000">
            <a:off x="6083957" y="1018053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667" name="Google Shape;6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600000">
            <a:off x="6966967" y="1033575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668" name="Google Shape;6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00">
            <a:off x="7156653" y="1718776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669" name="Google Shape;6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1800000">
            <a:off x="5892297" y="1721598"/>
            <a:ext cx="411911" cy="144184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14"/>
          <p:cNvSpPr/>
          <p:nvPr/>
        </p:nvSpPr>
        <p:spPr>
          <a:xfrm>
            <a:off x="6553200" y="15928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71" name="Google Shape;671;p14"/>
          <p:cNvSpPr/>
          <p:nvPr/>
        </p:nvSpPr>
        <p:spPr>
          <a:xfrm>
            <a:off x="5638800" y="21262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72" name="Google Shape;672;p14"/>
          <p:cNvSpPr/>
          <p:nvPr/>
        </p:nvSpPr>
        <p:spPr>
          <a:xfrm>
            <a:off x="5147386" y="3007783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3" name="Google Shape;673;p14"/>
          <p:cNvSpPr/>
          <p:nvPr/>
        </p:nvSpPr>
        <p:spPr>
          <a:xfrm>
            <a:off x="7391400" y="39433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74" name="Google Shape;674;p14"/>
          <p:cNvSpPr/>
          <p:nvPr/>
        </p:nvSpPr>
        <p:spPr>
          <a:xfrm>
            <a:off x="8001000" y="47932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75" name="Google Shape;675;p14"/>
          <p:cNvSpPr/>
          <p:nvPr/>
        </p:nvSpPr>
        <p:spPr>
          <a:xfrm>
            <a:off x="7467600" y="212621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76" name="Google Shape;676;p14"/>
          <p:cNvSpPr/>
          <p:nvPr/>
        </p:nvSpPr>
        <p:spPr>
          <a:xfrm>
            <a:off x="6137986" y="3007783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descr="D:\Komik\Kuliah\Semester 2\Struktur Data\Icon\Entypo\png\lug.png" id="677" name="Google Shape;6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00">
            <a:off x="5376179" y="1695723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678" name="Google Shape;67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1800000">
            <a:off x="7165119" y="2627533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679" name="Google Shape;6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1800000">
            <a:off x="7684410" y="3522175"/>
            <a:ext cx="411911" cy="144184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14"/>
          <p:cNvSpPr/>
          <p:nvPr/>
        </p:nvSpPr>
        <p:spPr>
          <a:xfrm>
            <a:off x="6858000" y="30289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81" name="Google Shape;681;p14"/>
          <p:cNvSpPr/>
          <p:nvPr/>
        </p:nvSpPr>
        <p:spPr>
          <a:xfrm>
            <a:off x="76200" y="0"/>
            <a:ext cx="3962400" cy="51435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tree *cari(tree *root, typeInfo data){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If(root==NULL)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return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else if(data &lt; root-&gt;data)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return (cari(root -&gt; kiri, 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else if(data &gt; root -&gt; 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return (cari(root -&gt; kanan, 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else if(data == root -&gt; 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return root;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pic>
        <p:nvPicPr>
          <p:cNvPr descr="D:\Komik\Kuliah\Semester 2\Struktur Data\Icon\material-design\png\show7.png" id="682" name="Google Shape;68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52400" y="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14"/>
          <p:cNvSpPr/>
          <p:nvPr/>
        </p:nvSpPr>
        <p:spPr>
          <a:xfrm>
            <a:off x="762000" y="133350"/>
            <a:ext cx="2057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Pseudocode</a:t>
            </a:r>
            <a:endParaRPr b="0" sz="2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14"/>
          <p:cNvSpPr/>
          <p:nvPr/>
        </p:nvSpPr>
        <p:spPr>
          <a:xfrm>
            <a:off x="533400" y="4095750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cari(       ,       )</a:t>
            </a:r>
            <a:endParaRPr/>
          </a:p>
        </p:txBody>
      </p:sp>
      <p:sp>
        <p:nvSpPr>
          <p:cNvPr id="685" name="Google Shape;685;p14"/>
          <p:cNvSpPr/>
          <p:nvPr/>
        </p:nvSpPr>
        <p:spPr>
          <a:xfrm>
            <a:off x="6553200" y="9715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86" name="Google Shape;686;p14"/>
          <p:cNvSpPr/>
          <p:nvPr/>
        </p:nvSpPr>
        <p:spPr>
          <a:xfrm>
            <a:off x="7467600" y="15049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87" name="Google Shape;687;p14"/>
          <p:cNvSpPr/>
          <p:nvPr/>
        </p:nvSpPr>
        <p:spPr>
          <a:xfrm>
            <a:off x="6858000" y="23548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688" name="Google Shape;688;p14"/>
          <p:cNvSpPr/>
          <p:nvPr/>
        </p:nvSpPr>
        <p:spPr>
          <a:xfrm>
            <a:off x="6172200" y="23431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689" name="Google Shape;689;p14"/>
          <p:cNvSpPr/>
          <p:nvPr/>
        </p:nvSpPr>
        <p:spPr>
          <a:xfrm>
            <a:off x="5105400" y="23548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90" name="Google Shape;690;p14"/>
          <p:cNvSpPr/>
          <p:nvPr/>
        </p:nvSpPr>
        <p:spPr>
          <a:xfrm>
            <a:off x="5638800" y="1428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91" name="Google Shape;691;p14"/>
          <p:cNvSpPr/>
          <p:nvPr/>
        </p:nvSpPr>
        <p:spPr>
          <a:xfrm>
            <a:off x="7467600" y="32692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692" name="Google Shape;692;p14"/>
          <p:cNvSpPr/>
          <p:nvPr/>
        </p:nvSpPr>
        <p:spPr>
          <a:xfrm>
            <a:off x="8001000" y="41719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93" name="Google Shape;693;p14"/>
          <p:cNvSpPr/>
          <p:nvPr/>
        </p:nvSpPr>
        <p:spPr>
          <a:xfrm>
            <a:off x="1295400" y="4095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94" name="Google Shape;694;p14"/>
          <p:cNvSpPr/>
          <p:nvPr/>
        </p:nvSpPr>
        <p:spPr>
          <a:xfrm>
            <a:off x="1295400" y="4095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14"/>
          <p:cNvSpPr/>
          <p:nvPr/>
        </p:nvSpPr>
        <p:spPr>
          <a:xfrm>
            <a:off x="1295400" y="41074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14"/>
          <p:cNvSpPr/>
          <p:nvPr/>
        </p:nvSpPr>
        <p:spPr>
          <a:xfrm>
            <a:off x="1295400" y="4095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14"/>
          <p:cNvSpPr/>
          <p:nvPr/>
        </p:nvSpPr>
        <p:spPr>
          <a:xfrm>
            <a:off x="1828800" y="4095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98" name="Google Shape;698;p14"/>
          <p:cNvSpPr/>
          <p:nvPr/>
        </p:nvSpPr>
        <p:spPr>
          <a:xfrm>
            <a:off x="6536267" y="1301044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Komik\Kuliah\Semester 2\Struktur Data\Icon\material-design\png\go10.png" id="699" name="Google Shape;69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7125" y="1504950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700" name="Google Shape;70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69518" y="1246302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701" name="Google Shape;70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7325" y="2048933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702" name="Google Shape;70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2622" y="2319867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703" name="Google Shape;70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5710" y="2599346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704" name="Google Shape;70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2225" y="2900502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705" name="Google Shape;70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7947" y="3167009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706" name="Google Shape;70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013" y="3437310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707" name="Google Shape;70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3600000">
            <a:off x="6970136" y="1034280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708" name="Google Shape;70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800000">
            <a:off x="7159824" y="1733593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709" name="Google Shape;70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1800000">
            <a:off x="7159824" y="2625415"/>
            <a:ext cx="411911" cy="144184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14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6" name="Google Shape;716;p15"/>
          <p:cNvSpPr txBox="1"/>
          <p:nvPr>
            <p:ph type="title"/>
          </p:nvPr>
        </p:nvSpPr>
        <p:spPr>
          <a:xfrm>
            <a:off x="1600200" y="2286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Metode Traversal</a:t>
            </a:r>
            <a:endParaRPr/>
          </a:p>
        </p:txBody>
      </p:sp>
      <p:sp>
        <p:nvSpPr>
          <p:cNvPr id="717" name="Google Shape;717;p15"/>
          <p:cNvSpPr txBox="1"/>
          <p:nvPr>
            <p:ph idx="1" type="body"/>
          </p:nvPr>
        </p:nvSpPr>
        <p:spPr>
          <a:xfrm>
            <a:off x="381000" y="1381257"/>
            <a:ext cx="8153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</a:pPr>
            <a:r>
              <a:rPr lang="en-US" sz="1950"/>
              <a:t>Salah satu operasi yang paling umum dilakukan terhadap sebuah tree adalah kunjungan (traversing)</a:t>
            </a:r>
            <a:endParaRPr i="1" sz="1950"/>
          </a:p>
          <a:p>
            <a:pPr indent="-342900" lvl="0" marL="34290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</a:pPr>
            <a:r>
              <a:rPr lang="en-US" sz="1950"/>
              <a:t>Sebuah kunjungan berawal dari root, mengunjungi setiap node dalam tree tersebut tepat hanya sekali</a:t>
            </a:r>
            <a:endParaRPr sz="1950"/>
          </a:p>
          <a:p>
            <a:pPr indent="-285750" lvl="1" marL="74295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Char char="–"/>
            </a:pPr>
            <a:r>
              <a:rPr i="1" lang="en-US" sz="1650"/>
              <a:t>Mengunjungi artinya memproses data/info yang ada pada node ybs</a:t>
            </a:r>
            <a:endParaRPr i="1" sz="1650"/>
          </a:p>
          <a:p>
            <a:pPr indent="-342900" lvl="0" marL="34290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</a:pPr>
            <a:r>
              <a:rPr lang="en-US" sz="1950"/>
              <a:t>Kunjungan bisa dilakukan dengan 3 cara: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lang="en-US" sz="1950"/>
              <a:t>	1. Preorder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lang="en-US" sz="1950"/>
              <a:t>	2. Inorder</a:t>
            </a:r>
            <a:endParaRPr sz="1950"/>
          </a:p>
          <a:p>
            <a:pPr indent="-342900" lvl="0" marL="34290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r>
              <a:rPr lang="en-US" sz="1950"/>
              <a:t>	3. Postorder</a:t>
            </a:r>
            <a:endParaRPr sz="1950"/>
          </a:p>
          <a:p>
            <a:pPr indent="-342900" lvl="0" marL="34290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</a:pPr>
            <a:r>
              <a:rPr lang="en-US" sz="1950"/>
              <a:t>Ketiga macam kunjungan tersebut bisa dilakukan secara rekursif</a:t>
            </a:r>
            <a:endParaRPr sz="1950"/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CC71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Google Shape;722;p16"/>
          <p:cNvCxnSpPr/>
          <p:nvPr/>
        </p:nvCxnSpPr>
        <p:spPr>
          <a:xfrm>
            <a:off x="0" y="914400"/>
            <a:ext cx="8153400" cy="1191"/>
          </a:xfrm>
          <a:prstGeom prst="straightConnector1">
            <a:avLst/>
          </a:prstGeom>
          <a:noFill/>
          <a:ln cap="flat" cmpd="sng" w="9525">
            <a:solidFill>
              <a:srgbClr val="27AE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3" name="Google Shape;723;p16"/>
          <p:cNvSpPr/>
          <p:nvPr/>
        </p:nvSpPr>
        <p:spPr>
          <a:xfrm>
            <a:off x="457200" y="524530"/>
            <a:ext cx="5562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Operasi-operasi Tree : Traverse</a:t>
            </a:r>
            <a:endParaRPr/>
          </a:p>
        </p:txBody>
      </p:sp>
      <p:pic>
        <p:nvPicPr>
          <p:cNvPr descr="F:\png\black256.png" id="724" name="Google Shape;7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14300"/>
            <a:ext cx="10668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725" name="Google Shape;7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3600000">
            <a:off x="6083957" y="1018053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726" name="Google Shape;7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600000">
            <a:off x="6966967" y="1033575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727" name="Google Shape;72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1800000">
            <a:off x="5892297" y="1721598"/>
            <a:ext cx="411911" cy="144184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16"/>
          <p:cNvSpPr/>
          <p:nvPr/>
        </p:nvSpPr>
        <p:spPr>
          <a:xfrm>
            <a:off x="6553200" y="15928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29" name="Google Shape;729;p16"/>
          <p:cNvSpPr/>
          <p:nvPr/>
        </p:nvSpPr>
        <p:spPr>
          <a:xfrm>
            <a:off x="5638800" y="21262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30" name="Google Shape;730;p16"/>
          <p:cNvSpPr/>
          <p:nvPr/>
        </p:nvSpPr>
        <p:spPr>
          <a:xfrm>
            <a:off x="5147386" y="3007783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31" name="Google Shape;731;p16"/>
          <p:cNvSpPr/>
          <p:nvPr/>
        </p:nvSpPr>
        <p:spPr>
          <a:xfrm>
            <a:off x="7467600" y="212621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32" name="Google Shape;732;p16"/>
          <p:cNvSpPr/>
          <p:nvPr/>
        </p:nvSpPr>
        <p:spPr>
          <a:xfrm>
            <a:off x="6137986" y="3007783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descr="D:\Komik\Kuliah\Semester 2\Struktur Data\Icon\Entypo\png\lug.png" id="733" name="Google Shape;7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00">
            <a:off x="5376179" y="1695723"/>
            <a:ext cx="411911" cy="144184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16"/>
          <p:cNvSpPr/>
          <p:nvPr/>
        </p:nvSpPr>
        <p:spPr>
          <a:xfrm>
            <a:off x="76200" y="0"/>
            <a:ext cx="3962400" cy="51435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void preorder(tree *root){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If(root!=NULL){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printf(“%d”,root -&gt; data);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preorder(root -&gt; kiri);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preorder(root -&gt; kanan);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}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pic>
        <p:nvPicPr>
          <p:cNvPr descr="D:\Komik\Kuliah\Semester 2\Struktur Data\Icon\material-design\png\show7.png" id="735" name="Google Shape;73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52400" y="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16"/>
          <p:cNvSpPr/>
          <p:nvPr/>
        </p:nvSpPr>
        <p:spPr>
          <a:xfrm>
            <a:off x="725502" y="133350"/>
            <a:ext cx="308449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Pseudocode</a:t>
            </a:r>
            <a:endParaRPr b="0" sz="2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Preorder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(depth first order)</a:t>
            </a:r>
            <a:endParaRPr b="0" sz="2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16"/>
          <p:cNvSpPr/>
          <p:nvPr/>
        </p:nvSpPr>
        <p:spPr>
          <a:xfrm>
            <a:off x="533400" y="4095750"/>
            <a:ext cx="2362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preorder(           )</a:t>
            </a:r>
            <a:endParaRPr/>
          </a:p>
        </p:txBody>
      </p:sp>
      <p:sp>
        <p:nvSpPr>
          <p:cNvPr id="738" name="Google Shape;738;p16"/>
          <p:cNvSpPr/>
          <p:nvPr/>
        </p:nvSpPr>
        <p:spPr>
          <a:xfrm>
            <a:off x="6553200" y="9715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739" name="Google Shape;739;p16"/>
          <p:cNvSpPr/>
          <p:nvPr/>
        </p:nvSpPr>
        <p:spPr>
          <a:xfrm>
            <a:off x="7467600" y="15049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740" name="Google Shape;740;p16"/>
          <p:cNvSpPr/>
          <p:nvPr/>
        </p:nvSpPr>
        <p:spPr>
          <a:xfrm>
            <a:off x="6172200" y="23431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741" name="Google Shape;741;p16"/>
          <p:cNvSpPr/>
          <p:nvPr/>
        </p:nvSpPr>
        <p:spPr>
          <a:xfrm>
            <a:off x="5105400" y="23548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742" name="Google Shape;742;p16"/>
          <p:cNvSpPr/>
          <p:nvPr/>
        </p:nvSpPr>
        <p:spPr>
          <a:xfrm>
            <a:off x="5638800" y="1428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743" name="Google Shape;743;p16"/>
          <p:cNvSpPr/>
          <p:nvPr/>
        </p:nvSpPr>
        <p:spPr>
          <a:xfrm>
            <a:off x="1981200" y="4095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16"/>
          <p:cNvSpPr/>
          <p:nvPr/>
        </p:nvSpPr>
        <p:spPr>
          <a:xfrm>
            <a:off x="6536267" y="1301044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6"/>
          <p:cNvSpPr/>
          <p:nvPr/>
        </p:nvSpPr>
        <p:spPr>
          <a:xfrm>
            <a:off x="1981200" y="4095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16"/>
          <p:cNvSpPr/>
          <p:nvPr/>
        </p:nvSpPr>
        <p:spPr>
          <a:xfrm>
            <a:off x="1981200" y="4095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747" name="Google Shape;747;p16"/>
          <p:cNvSpPr/>
          <p:nvPr/>
        </p:nvSpPr>
        <p:spPr>
          <a:xfrm>
            <a:off x="1981200" y="4095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748" name="Google Shape;748;p16"/>
          <p:cNvSpPr/>
          <p:nvPr/>
        </p:nvSpPr>
        <p:spPr>
          <a:xfrm>
            <a:off x="1981200" y="4095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749" name="Google Shape;749;p16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6"/>
          <p:cNvSpPr/>
          <p:nvPr/>
        </p:nvSpPr>
        <p:spPr>
          <a:xfrm>
            <a:off x="5638800" y="1782938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6"/>
          <p:cNvSpPr/>
          <p:nvPr/>
        </p:nvSpPr>
        <p:spPr>
          <a:xfrm>
            <a:off x="7430911" y="1821038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16"/>
          <p:cNvSpPr/>
          <p:nvPr/>
        </p:nvSpPr>
        <p:spPr>
          <a:xfrm>
            <a:off x="5136444" y="2675467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6"/>
          <p:cNvSpPr/>
          <p:nvPr/>
        </p:nvSpPr>
        <p:spPr>
          <a:xfrm>
            <a:off x="6172200" y="2697339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Komik\Kuliah\Semester 2\Struktur Data\Icon\material-design\png\go10.png" id="754" name="Google Shape;75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89125" y="1885950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755" name="Google Shape;75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0400" y="2190750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756" name="Google Shape;75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0444" y="2452511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757" name="Google Shape;75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4755" y="2693811"/>
            <a:ext cx="244475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material-design\png\go10.png" id="758" name="Google Shape;75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51125" y="1641475"/>
            <a:ext cx="244475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6"/>
          <p:cNvSpPr/>
          <p:nvPr/>
        </p:nvSpPr>
        <p:spPr>
          <a:xfrm>
            <a:off x="4495800" y="3982819"/>
            <a:ext cx="38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16"/>
          <p:cNvSpPr/>
          <p:nvPr/>
        </p:nvSpPr>
        <p:spPr>
          <a:xfrm>
            <a:off x="4876800" y="3982819"/>
            <a:ext cx="38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16"/>
          <p:cNvSpPr/>
          <p:nvPr/>
        </p:nvSpPr>
        <p:spPr>
          <a:xfrm>
            <a:off x="5257800" y="3982819"/>
            <a:ext cx="38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16"/>
          <p:cNvSpPr/>
          <p:nvPr/>
        </p:nvSpPr>
        <p:spPr>
          <a:xfrm>
            <a:off x="5638800" y="3982819"/>
            <a:ext cx="38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6"/>
          <p:cNvSpPr/>
          <p:nvPr/>
        </p:nvSpPr>
        <p:spPr>
          <a:xfrm>
            <a:off x="5943600" y="3982819"/>
            <a:ext cx="68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6"/>
          <p:cNvSpPr/>
          <p:nvPr/>
        </p:nvSpPr>
        <p:spPr>
          <a:xfrm>
            <a:off x="1752600" y="409575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765" name="Google Shape;765;p16"/>
          <p:cNvSpPr/>
          <p:nvPr/>
        </p:nvSpPr>
        <p:spPr>
          <a:xfrm>
            <a:off x="762000" y="45529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766" name="Google Shape;766;p16"/>
          <p:cNvSpPr/>
          <p:nvPr/>
        </p:nvSpPr>
        <p:spPr>
          <a:xfrm>
            <a:off x="990600" y="45529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CC71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1" name="Google Shape;771;p17"/>
          <p:cNvCxnSpPr/>
          <p:nvPr/>
        </p:nvCxnSpPr>
        <p:spPr>
          <a:xfrm>
            <a:off x="0" y="914400"/>
            <a:ext cx="8153400" cy="1191"/>
          </a:xfrm>
          <a:prstGeom prst="straightConnector1">
            <a:avLst/>
          </a:prstGeom>
          <a:noFill/>
          <a:ln cap="flat" cmpd="sng" w="9525">
            <a:solidFill>
              <a:srgbClr val="27AE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2" name="Google Shape;772;p17"/>
          <p:cNvSpPr/>
          <p:nvPr/>
        </p:nvSpPr>
        <p:spPr>
          <a:xfrm>
            <a:off x="457200" y="524530"/>
            <a:ext cx="5562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Operasi-operasi Tree : Traverse</a:t>
            </a:r>
            <a:endParaRPr/>
          </a:p>
        </p:txBody>
      </p:sp>
      <p:pic>
        <p:nvPicPr>
          <p:cNvPr descr="F:\png\black256.png" id="773" name="Google Shape;7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14300"/>
            <a:ext cx="10668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774" name="Google Shape;77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3600000">
            <a:off x="6083957" y="1018053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775" name="Google Shape;77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600000">
            <a:off x="6966967" y="1033575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776" name="Google Shape;77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1800000">
            <a:off x="5892297" y="1721598"/>
            <a:ext cx="411911" cy="144184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17"/>
          <p:cNvSpPr/>
          <p:nvPr/>
        </p:nvSpPr>
        <p:spPr>
          <a:xfrm>
            <a:off x="6553200" y="15928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78" name="Google Shape;778;p17"/>
          <p:cNvSpPr/>
          <p:nvPr/>
        </p:nvSpPr>
        <p:spPr>
          <a:xfrm>
            <a:off x="5638800" y="21262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79" name="Google Shape;779;p17"/>
          <p:cNvSpPr/>
          <p:nvPr/>
        </p:nvSpPr>
        <p:spPr>
          <a:xfrm>
            <a:off x="5147386" y="3007783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80" name="Google Shape;780;p17"/>
          <p:cNvSpPr/>
          <p:nvPr/>
        </p:nvSpPr>
        <p:spPr>
          <a:xfrm>
            <a:off x="7467600" y="212621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81" name="Google Shape;781;p17"/>
          <p:cNvSpPr/>
          <p:nvPr/>
        </p:nvSpPr>
        <p:spPr>
          <a:xfrm>
            <a:off x="6137986" y="3007783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descr="D:\Komik\Kuliah\Semester 2\Struktur Data\Icon\Entypo\png\lug.png" id="782" name="Google Shape;7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00">
            <a:off x="5376179" y="1695723"/>
            <a:ext cx="411911" cy="144184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17"/>
          <p:cNvSpPr/>
          <p:nvPr/>
        </p:nvSpPr>
        <p:spPr>
          <a:xfrm>
            <a:off x="76200" y="0"/>
            <a:ext cx="3962400" cy="51435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void preorder(tree *root){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If(root!=NULL){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preorder(root -&gt; kiri);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 printf(“%d”,root -&gt; data);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preorder(root -&gt; kanan);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}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pic>
        <p:nvPicPr>
          <p:cNvPr descr="D:\Komik\Kuliah\Semester 2\Struktur Data\Icon\material-design\png\show7.png" id="784" name="Google Shape;78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52400" y="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17"/>
          <p:cNvSpPr/>
          <p:nvPr/>
        </p:nvSpPr>
        <p:spPr>
          <a:xfrm>
            <a:off x="762000" y="133350"/>
            <a:ext cx="2057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Pseudocode</a:t>
            </a:r>
            <a:endParaRPr b="0" sz="2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Inorder</a:t>
            </a:r>
            <a:endParaRPr b="0" sz="2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17"/>
          <p:cNvSpPr/>
          <p:nvPr/>
        </p:nvSpPr>
        <p:spPr>
          <a:xfrm>
            <a:off x="6553200" y="9715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787" name="Google Shape;787;p17"/>
          <p:cNvSpPr/>
          <p:nvPr/>
        </p:nvSpPr>
        <p:spPr>
          <a:xfrm>
            <a:off x="7467600" y="15049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788" name="Google Shape;788;p17"/>
          <p:cNvSpPr/>
          <p:nvPr/>
        </p:nvSpPr>
        <p:spPr>
          <a:xfrm>
            <a:off x="6172200" y="23431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789" name="Google Shape;789;p17"/>
          <p:cNvSpPr/>
          <p:nvPr/>
        </p:nvSpPr>
        <p:spPr>
          <a:xfrm>
            <a:off x="5105400" y="23548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790" name="Google Shape;790;p17"/>
          <p:cNvSpPr/>
          <p:nvPr/>
        </p:nvSpPr>
        <p:spPr>
          <a:xfrm>
            <a:off x="5638800" y="1428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791" name="Google Shape;791;p17"/>
          <p:cNvSpPr/>
          <p:nvPr/>
        </p:nvSpPr>
        <p:spPr>
          <a:xfrm>
            <a:off x="6536267" y="1301044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17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17"/>
          <p:cNvSpPr/>
          <p:nvPr/>
        </p:nvSpPr>
        <p:spPr>
          <a:xfrm>
            <a:off x="5638800" y="1782938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17"/>
          <p:cNvSpPr/>
          <p:nvPr/>
        </p:nvSpPr>
        <p:spPr>
          <a:xfrm>
            <a:off x="7430911" y="1821038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7"/>
          <p:cNvSpPr/>
          <p:nvPr/>
        </p:nvSpPr>
        <p:spPr>
          <a:xfrm>
            <a:off x="5136444" y="2675467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7"/>
          <p:cNvSpPr/>
          <p:nvPr/>
        </p:nvSpPr>
        <p:spPr>
          <a:xfrm>
            <a:off x="6172200" y="2697339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7"/>
          <p:cNvSpPr/>
          <p:nvPr/>
        </p:nvSpPr>
        <p:spPr>
          <a:xfrm>
            <a:off x="4495800" y="3982819"/>
            <a:ext cx="38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7"/>
          <p:cNvSpPr/>
          <p:nvPr/>
        </p:nvSpPr>
        <p:spPr>
          <a:xfrm>
            <a:off x="4876800" y="3982819"/>
            <a:ext cx="38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7"/>
          <p:cNvSpPr/>
          <p:nvPr/>
        </p:nvSpPr>
        <p:spPr>
          <a:xfrm>
            <a:off x="5257800" y="3982819"/>
            <a:ext cx="38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7"/>
          <p:cNvSpPr/>
          <p:nvPr/>
        </p:nvSpPr>
        <p:spPr>
          <a:xfrm>
            <a:off x="5638800" y="3982819"/>
            <a:ext cx="38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7"/>
          <p:cNvSpPr/>
          <p:nvPr/>
        </p:nvSpPr>
        <p:spPr>
          <a:xfrm>
            <a:off x="5943600" y="3982819"/>
            <a:ext cx="68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CC71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6" name="Google Shape;806;p18"/>
          <p:cNvCxnSpPr/>
          <p:nvPr/>
        </p:nvCxnSpPr>
        <p:spPr>
          <a:xfrm>
            <a:off x="0" y="914400"/>
            <a:ext cx="8153400" cy="1191"/>
          </a:xfrm>
          <a:prstGeom prst="straightConnector1">
            <a:avLst/>
          </a:prstGeom>
          <a:noFill/>
          <a:ln cap="flat" cmpd="sng" w="9525">
            <a:solidFill>
              <a:srgbClr val="27AE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7" name="Google Shape;807;p18"/>
          <p:cNvSpPr/>
          <p:nvPr/>
        </p:nvSpPr>
        <p:spPr>
          <a:xfrm>
            <a:off x="457200" y="524530"/>
            <a:ext cx="5562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Operasi-operasi Tree : Traverse</a:t>
            </a:r>
            <a:endParaRPr/>
          </a:p>
        </p:txBody>
      </p:sp>
      <p:pic>
        <p:nvPicPr>
          <p:cNvPr descr="F:\png\black256.png" id="808" name="Google Shape;8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14300"/>
            <a:ext cx="10668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809" name="Google Shape;8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3600000">
            <a:off x="6083957" y="1018053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810" name="Google Shape;8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600000">
            <a:off x="6966967" y="1033575"/>
            <a:ext cx="411911" cy="144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811" name="Google Shape;8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1800000">
            <a:off x="5892297" y="1721598"/>
            <a:ext cx="411911" cy="144184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18"/>
          <p:cNvSpPr/>
          <p:nvPr/>
        </p:nvSpPr>
        <p:spPr>
          <a:xfrm>
            <a:off x="6553200" y="15928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13" name="Google Shape;813;p18"/>
          <p:cNvSpPr/>
          <p:nvPr/>
        </p:nvSpPr>
        <p:spPr>
          <a:xfrm>
            <a:off x="5638800" y="21262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14" name="Google Shape;814;p18"/>
          <p:cNvSpPr/>
          <p:nvPr/>
        </p:nvSpPr>
        <p:spPr>
          <a:xfrm>
            <a:off x="5147386" y="3007783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15" name="Google Shape;815;p18"/>
          <p:cNvSpPr/>
          <p:nvPr/>
        </p:nvSpPr>
        <p:spPr>
          <a:xfrm>
            <a:off x="7467600" y="212621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16" name="Google Shape;816;p18"/>
          <p:cNvSpPr/>
          <p:nvPr/>
        </p:nvSpPr>
        <p:spPr>
          <a:xfrm>
            <a:off x="6137986" y="3007783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descr="D:\Komik\Kuliah\Semester 2\Struktur Data\Icon\Entypo\png\lug.png" id="817" name="Google Shape;8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00">
            <a:off x="5376179" y="1695723"/>
            <a:ext cx="411911" cy="144184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18"/>
          <p:cNvSpPr/>
          <p:nvPr/>
        </p:nvSpPr>
        <p:spPr>
          <a:xfrm>
            <a:off x="76200" y="0"/>
            <a:ext cx="3962400" cy="51435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void preorder(tree *root){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If(root!=NULL){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preorder(root -&gt; kiri);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preorder(root -&gt; kanan);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printf(“%d”,root -&gt; data);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}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pic>
        <p:nvPicPr>
          <p:cNvPr descr="D:\Komik\Kuliah\Semester 2\Struktur Data\Icon\material-design\png\show7.png" id="819" name="Google Shape;81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52400" y="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18"/>
          <p:cNvSpPr/>
          <p:nvPr/>
        </p:nvSpPr>
        <p:spPr>
          <a:xfrm>
            <a:off x="762000" y="133350"/>
            <a:ext cx="2057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Pseudocode</a:t>
            </a:r>
            <a:endParaRPr b="0" sz="2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Postorder</a:t>
            </a:r>
            <a:endParaRPr b="0" sz="2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18"/>
          <p:cNvSpPr/>
          <p:nvPr/>
        </p:nvSpPr>
        <p:spPr>
          <a:xfrm>
            <a:off x="6553200" y="9715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822" name="Google Shape;822;p18"/>
          <p:cNvSpPr/>
          <p:nvPr/>
        </p:nvSpPr>
        <p:spPr>
          <a:xfrm>
            <a:off x="7467600" y="15049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823" name="Google Shape;823;p18"/>
          <p:cNvSpPr/>
          <p:nvPr/>
        </p:nvSpPr>
        <p:spPr>
          <a:xfrm>
            <a:off x="6172200" y="23431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824" name="Google Shape;824;p18"/>
          <p:cNvSpPr/>
          <p:nvPr/>
        </p:nvSpPr>
        <p:spPr>
          <a:xfrm>
            <a:off x="5105400" y="235481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825" name="Google Shape;825;p18"/>
          <p:cNvSpPr/>
          <p:nvPr/>
        </p:nvSpPr>
        <p:spPr>
          <a:xfrm>
            <a:off x="5638800" y="14287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26" name="Google Shape;826;p18"/>
          <p:cNvSpPr/>
          <p:nvPr/>
        </p:nvSpPr>
        <p:spPr>
          <a:xfrm>
            <a:off x="6536267" y="1301044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18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18"/>
          <p:cNvSpPr/>
          <p:nvPr/>
        </p:nvSpPr>
        <p:spPr>
          <a:xfrm>
            <a:off x="5638800" y="1782938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18"/>
          <p:cNvSpPr/>
          <p:nvPr/>
        </p:nvSpPr>
        <p:spPr>
          <a:xfrm>
            <a:off x="7430911" y="1821038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18"/>
          <p:cNvSpPr/>
          <p:nvPr/>
        </p:nvSpPr>
        <p:spPr>
          <a:xfrm>
            <a:off x="5136444" y="2675467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18"/>
          <p:cNvSpPr/>
          <p:nvPr/>
        </p:nvSpPr>
        <p:spPr>
          <a:xfrm>
            <a:off x="6172200" y="2697339"/>
            <a:ext cx="381000" cy="381000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18"/>
          <p:cNvSpPr/>
          <p:nvPr/>
        </p:nvSpPr>
        <p:spPr>
          <a:xfrm>
            <a:off x="4495800" y="3982819"/>
            <a:ext cx="38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8"/>
          <p:cNvSpPr/>
          <p:nvPr/>
        </p:nvSpPr>
        <p:spPr>
          <a:xfrm>
            <a:off x="4876800" y="3982819"/>
            <a:ext cx="38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18"/>
          <p:cNvSpPr/>
          <p:nvPr/>
        </p:nvSpPr>
        <p:spPr>
          <a:xfrm>
            <a:off x="5257800" y="3982819"/>
            <a:ext cx="38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35" name="Google Shape;835;p18"/>
          <p:cNvSpPr/>
          <p:nvPr/>
        </p:nvSpPr>
        <p:spPr>
          <a:xfrm>
            <a:off x="5638800" y="3982819"/>
            <a:ext cx="68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36" name="Google Shape;836;p18"/>
          <p:cNvSpPr/>
          <p:nvPr/>
        </p:nvSpPr>
        <p:spPr>
          <a:xfrm>
            <a:off x="6172200" y="3982819"/>
            <a:ext cx="68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sz="3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2" name="Google Shape;842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43" name="Google Shape;8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02" y="0"/>
            <a:ext cx="91077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98D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858000" y="-19050"/>
            <a:ext cx="2286000" cy="5143500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28600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72001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858001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831574" y="1200150"/>
            <a:ext cx="1447800" cy="25146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762000" y="438150"/>
            <a:ext cx="8098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3109784" y="1428750"/>
            <a:ext cx="1447800" cy="25146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075619" y="666750"/>
            <a:ext cx="8098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410200" y="1657350"/>
            <a:ext cx="1447800" cy="25146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361619" y="895350"/>
            <a:ext cx="8098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7696200" y="1885950"/>
            <a:ext cx="1447800" cy="25146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647619" y="1123950"/>
            <a:ext cx="8098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pic>
        <p:nvPicPr>
          <p:cNvPr descr="D:\Komik\Kuliah\Semester 2\Struktur Data\Icon\web-pictograms\png\keys5.png"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038208">
            <a:off x="1219954" y="1394869"/>
            <a:ext cx="538908" cy="5389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2"/>
          <p:cNvGrpSpPr/>
          <p:nvPr/>
        </p:nvGrpSpPr>
        <p:grpSpPr>
          <a:xfrm>
            <a:off x="3546297" y="1620732"/>
            <a:ext cx="587314" cy="632367"/>
            <a:chOff x="3406250" y="1504950"/>
            <a:chExt cx="587314" cy="632367"/>
          </a:xfrm>
        </p:grpSpPr>
        <p:pic>
          <p:nvPicPr>
            <p:cNvPr descr="D:\Komik\Kuliah\Semester 2\Struktur Data\Icon\Entypo\png\lug.png" id="111" name="Google Shape;11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33800" y="1504950"/>
              <a:ext cx="87077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Komik\Kuliah\Semester 2\Struktur Data\Icon\Entypo\png\lug.png" id="112" name="Google Shape;11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700000">
              <a:off x="3655104" y="1690249"/>
              <a:ext cx="87077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Komik\Kuliah\Semester 2\Struktur Data\Icon\Entypo\png\lug.png" id="113" name="Google Shape;11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2700000">
              <a:off x="3811476" y="1692795"/>
              <a:ext cx="87077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Komik\Kuliah\Semester 2\Struktur Data\Icon\Entypo\png\lug.png" id="114" name="Google Shape;11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700000">
              <a:off x="3501261" y="1843822"/>
              <a:ext cx="87077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Komik\Kuliah\Semester 2\Struktur Data\Icon\Entypo\png\lug.png" id="115" name="Google Shape;11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2700000">
              <a:off x="3657633" y="1846368"/>
              <a:ext cx="87077" cy="304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:\Komik\Kuliah\Semester 2\Struktur Data\Icon\material-design\png\show7.png" id="116" name="Google Shape;1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5791200" y="165735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Downloads\Terminal_windows_512.png" id="117" name="Google Shape;1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600" y="203835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810581" y="2038350"/>
            <a:ext cx="152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Pendahuluan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Terminologi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124200" y="2291775"/>
            <a:ext cx="15240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Definisi Tipe Data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Pembentukan Binary Tree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Jenis-Jenis Binary Tree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5410200" y="2444175"/>
            <a:ext cx="152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Implementasi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Algoritma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7696200" y="2803728"/>
            <a:ext cx="1524000" cy="4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Find</a:t>
            </a:r>
            <a:endParaRPr/>
          </a:p>
          <a:p>
            <a:pPr indent="-1016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Traverse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 rot="-5400000">
            <a:off x="2264416" y="1845255"/>
            <a:ext cx="13576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Tree</a:t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 rot="-5400000">
            <a:off x="4369688" y="2197928"/>
            <a:ext cx="17191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Implementasi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 rot="-5400000">
            <a:off x="6387925" y="2711274"/>
            <a:ext cx="22164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Operasi Binary Tree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 rot="-5400000">
            <a:off x="-147818" y="1851141"/>
            <a:ext cx="15549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9" name="Google Shape;849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50" name="Google Shape;8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7" y="0"/>
            <a:ext cx="91018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98DB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 rot="5400000">
            <a:off x="3316224" y="1236726"/>
            <a:ext cx="530352" cy="457200"/>
          </a:xfrm>
          <a:prstGeom prst="triangle">
            <a:avLst>
              <a:gd fmla="val 50000" name="adj"/>
            </a:avLst>
          </a:prstGeom>
          <a:solidFill>
            <a:srgbClr val="E74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 rot="5400000">
            <a:off x="3345334" y="166339"/>
            <a:ext cx="530352" cy="457200"/>
          </a:xfrm>
          <a:prstGeom prst="triangle">
            <a:avLst>
              <a:gd fmla="val 50000" name="adj"/>
            </a:avLst>
          </a:prstGeom>
          <a:solidFill>
            <a:srgbClr val="E74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00914" y="2574"/>
            <a:ext cx="3328086" cy="51435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457200" y="524530"/>
            <a:ext cx="2889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381000" y="1362730"/>
            <a:ext cx="15239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 ITU</a:t>
            </a:r>
            <a:endParaRPr b="0" sz="2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457201" y="1573709"/>
            <a:ext cx="152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 b="0" sz="44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447801" y="971550"/>
            <a:ext cx="6857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sz="9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3816909" y="66916"/>
            <a:ext cx="50292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Struktur data yang menunjukan hubungan hirarkis di antara elemen-elemennya.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609600" y="2945309"/>
            <a:ext cx="1828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MENGAPA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066800" y="3173909"/>
            <a:ext cx="152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 b="0" sz="44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2057400" y="2571750"/>
            <a:ext cx="15239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sz="9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3816909" y="1401090"/>
            <a:ext cx="5029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Tree memiliki struktur seperti pohon terbalik.</a:t>
            </a:r>
            <a:endParaRPr/>
          </a:p>
        </p:txBody>
      </p:sp>
      <p:pic>
        <p:nvPicPr>
          <p:cNvPr descr="D:\Komik\Kuliah\Semester 2\Struktur Data\Icon\Entypo\png\lug.png" id="142" name="Google Shape;1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5742516" y="2566105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43" name="Google Shape;1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6270756" y="2567216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5206547" y="3134822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4670578" y="3703539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5748509" y="3123050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47" name="Google Shape;1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6798185" y="3120697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48" name="Google Shape;1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6788745" y="3671475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7322143" y="3671475"/>
            <a:ext cx="304800" cy="106691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/>
          <p:nvPr/>
        </p:nvSpPr>
        <p:spPr>
          <a:xfrm>
            <a:off x="5791200" y="235481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4267200" y="455295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>
            <a:off x="5867400" y="3955018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6399921" y="4515308"/>
            <a:ext cx="686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7472714" y="4507572"/>
            <a:ext cx="680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7375966" y="3638550"/>
            <a:ext cx="777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6842566" y="3100685"/>
            <a:ext cx="777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4800600" y="3100685"/>
            <a:ext cx="746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4267200" y="3634085"/>
            <a:ext cx="746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</p:txBody>
      </p:sp>
      <p:pic>
        <p:nvPicPr>
          <p:cNvPr descr="F:\png\black256.png" id="159" name="Google Shape;15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114300"/>
            <a:ext cx="10668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98D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457200" y="438150"/>
            <a:ext cx="4953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Anatomi dan Terminologi</a:t>
            </a:r>
            <a:endParaRPr/>
          </a:p>
        </p:txBody>
      </p:sp>
      <p:pic>
        <p:nvPicPr>
          <p:cNvPr descr="F:\png\black256.png" id="166" name="Google Shape;1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14300"/>
            <a:ext cx="10668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Komik\Kuliah\Semester 2\Struktur Data\Icon\Entypo\png\lug.png" id="168" name="Google Shape;16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32359">
            <a:off x="3232217" y="471075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69" name="Google Shape;16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632359">
            <a:off x="3760457" y="472186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70" name="Google Shape;1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32359">
            <a:off x="2696248" y="1039792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71" name="Google Shape;17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32359">
            <a:off x="2160279" y="1608509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72" name="Google Shape;17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632359">
            <a:off x="3238210" y="1028020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632359">
            <a:off x="4287886" y="1025667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74" name="Google Shape;17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32359">
            <a:off x="4278446" y="1576445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75" name="Google Shape;1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632359">
            <a:off x="4811844" y="1576445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76" name="Google Shape;1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32359">
            <a:off x="3760456" y="2128426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77" name="Google Shape;1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32359">
            <a:off x="3242466" y="2680407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78" name="Google Shape;1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632359">
            <a:off x="3769018" y="2689183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79" name="Google Shape;1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632359">
            <a:off x="4295570" y="2141656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80" name="Google Shape;1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632359">
            <a:off x="2155977" y="2160278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81" name="Google Shape;18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32359">
            <a:off x="1622578" y="2179114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82" name="Google Shape;1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632359">
            <a:off x="1636276" y="2722147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83" name="Google Shape;18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632359">
            <a:off x="2160258" y="3271427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84" name="Google Shape;1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32359">
            <a:off x="1631992" y="3274809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85" name="Google Shape;1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32359">
            <a:off x="3770729" y="3242701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86" name="Google Shape;1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632359">
            <a:off x="4822119" y="2695390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87" name="Google Shape;1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32359">
            <a:off x="4822118" y="3242059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632359">
            <a:off x="5362368" y="3240776"/>
            <a:ext cx="304800" cy="106691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/>
          <p:nvPr/>
        </p:nvSpPr>
        <p:spPr>
          <a:xfrm>
            <a:off x="8001000" y="587573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 0</a:t>
            </a: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8001000" y="1120973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  1</a:t>
            </a: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8001000" y="1654373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  2</a:t>
            </a: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8153400" y="2187773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  3</a:t>
            </a: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8001000" y="2797373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  4</a:t>
            </a: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8077200" y="3330773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  5</a:t>
            </a: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8153400" y="3864173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  6</a:t>
            </a:r>
            <a:endParaRPr/>
          </a:p>
        </p:txBody>
      </p:sp>
      <p:cxnSp>
        <p:nvCxnSpPr>
          <p:cNvPr id="196" name="Google Shape;196;p4"/>
          <p:cNvCxnSpPr/>
          <p:nvPr/>
        </p:nvCxnSpPr>
        <p:spPr>
          <a:xfrm>
            <a:off x="3886200" y="742950"/>
            <a:ext cx="4114800" cy="1588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7" name="Google Shape;197;p4"/>
          <p:cNvCxnSpPr/>
          <p:nvPr/>
        </p:nvCxnSpPr>
        <p:spPr>
          <a:xfrm flipH="1" rot="10800000">
            <a:off x="4419600" y="1276350"/>
            <a:ext cx="3581400" cy="1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8" name="Google Shape;198;p4"/>
          <p:cNvCxnSpPr/>
          <p:nvPr/>
        </p:nvCxnSpPr>
        <p:spPr>
          <a:xfrm flipH="1" rot="10800000">
            <a:off x="4953000" y="1809750"/>
            <a:ext cx="3048000" cy="1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9" name="Google Shape;199;p4"/>
          <p:cNvCxnSpPr/>
          <p:nvPr/>
        </p:nvCxnSpPr>
        <p:spPr>
          <a:xfrm>
            <a:off x="5410200" y="2343150"/>
            <a:ext cx="2743200" cy="1588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0" name="Google Shape;200;p4"/>
          <p:cNvCxnSpPr/>
          <p:nvPr/>
        </p:nvCxnSpPr>
        <p:spPr>
          <a:xfrm>
            <a:off x="4876800" y="2952750"/>
            <a:ext cx="3124200" cy="1588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1" name="Google Shape;201;p4"/>
          <p:cNvCxnSpPr/>
          <p:nvPr/>
        </p:nvCxnSpPr>
        <p:spPr>
          <a:xfrm>
            <a:off x="5410200" y="3486150"/>
            <a:ext cx="2667000" cy="1588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2" name="Google Shape;202;p4"/>
          <p:cNvCxnSpPr/>
          <p:nvPr/>
        </p:nvCxnSpPr>
        <p:spPr>
          <a:xfrm>
            <a:off x="5943600" y="4019550"/>
            <a:ext cx="2209800" cy="1588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3" name="Google Shape;203;p4"/>
          <p:cNvSpPr/>
          <p:nvPr/>
        </p:nvSpPr>
        <p:spPr>
          <a:xfrm>
            <a:off x="3276600" y="29741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3429000" y="188595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05" name="Google Shape;205;p4"/>
          <p:cNvSpPr/>
          <p:nvPr/>
        </p:nvSpPr>
        <p:spPr>
          <a:xfrm>
            <a:off x="4953000" y="241488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06" name="Google Shape;206;p4"/>
          <p:cNvSpPr/>
          <p:nvPr/>
        </p:nvSpPr>
        <p:spPr>
          <a:xfrm>
            <a:off x="5562600" y="409128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07" name="Google Shape;207;p4"/>
          <p:cNvSpPr/>
          <p:nvPr/>
        </p:nvSpPr>
        <p:spPr>
          <a:xfrm>
            <a:off x="4419600" y="409575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3429000" y="410021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2286000" y="410468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10" name="Google Shape;210;p4"/>
          <p:cNvSpPr/>
          <p:nvPr/>
        </p:nvSpPr>
        <p:spPr>
          <a:xfrm>
            <a:off x="1219200" y="410914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2314254" y="300757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2882757" y="3529173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13" name="Google Shape;213;p4"/>
          <p:cNvSpPr/>
          <p:nvPr/>
        </p:nvSpPr>
        <p:spPr>
          <a:xfrm>
            <a:off x="3505200" y="8191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2971800" y="14287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15" name="Google Shape;215;p4"/>
          <p:cNvSpPr/>
          <p:nvPr/>
        </p:nvSpPr>
        <p:spPr>
          <a:xfrm>
            <a:off x="4038600" y="1424285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16" name="Google Shape;216;p4"/>
          <p:cNvSpPr/>
          <p:nvPr/>
        </p:nvSpPr>
        <p:spPr>
          <a:xfrm>
            <a:off x="2438400" y="19621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17" name="Google Shape;217;p4"/>
          <p:cNvSpPr/>
          <p:nvPr/>
        </p:nvSpPr>
        <p:spPr>
          <a:xfrm>
            <a:off x="1371600" y="31051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218" name="Google Shape;218;p4"/>
          <p:cNvSpPr/>
          <p:nvPr/>
        </p:nvSpPr>
        <p:spPr>
          <a:xfrm>
            <a:off x="1905000" y="24955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19" name="Google Shape;219;p4"/>
          <p:cNvSpPr/>
          <p:nvPr/>
        </p:nvSpPr>
        <p:spPr>
          <a:xfrm>
            <a:off x="1905000" y="3638550"/>
            <a:ext cx="30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220" name="Google Shape;220;p4"/>
          <p:cNvSpPr/>
          <p:nvPr/>
        </p:nvSpPr>
        <p:spPr>
          <a:xfrm>
            <a:off x="1371600" y="4167485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221" name="Google Shape;221;p4"/>
          <p:cNvSpPr/>
          <p:nvPr/>
        </p:nvSpPr>
        <p:spPr>
          <a:xfrm>
            <a:off x="2438400" y="4167485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3505200" y="18859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23" name="Google Shape;223;p4"/>
          <p:cNvSpPr/>
          <p:nvPr/>
        </p:nvSpPr>
        <p:spPr>
          <a:xfrm>
            <a:off x="4572000" y="18859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4038600" y="24955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5105400" y="24193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4572000" y="30289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5105400" y="35623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2438400" y="30289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sp>
        <p:nvSpPr>
          <p:cNvPr id="229" name="Google Shape;229;p4"/>
          <p:cNvSpPr/>
          <p:nvPr/>
        </p:nvSpPr>
        <p:spPr>
          <a:xfrm>
            <a:off x="3505200" y="30289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230" name="Google Shape;230;p4"/>
          <p:cNvSpPr/>
          <p:nvPr/>
        </p:nvSpPr>
        <p:spPr>
          <a:xfrm>
            <a:off x="4038600" y="35623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31" name="Google Shape;231;p4"/>
          <p:cNvSpPr/>
          <p:nvPr/>
        </p:nvSpPr>
        <p:spPr>
          <a:xfrm>
            <a:off x="2971800" y="35623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232" name="Google Shape;232;p4"/>
          <p:cNvSpPr/>
          <p:nvPr/>
        </p:nvSpPr>
        <p:spPr>
          <a:xfrm>
            <a:off x="3505200" y="40957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233" name="Google Shape;233;p4"/>
          <p:cNvSpPr/>
          <p:nvPr/>
        </p:nvSpPr>
        <p:spPr>
          <a:xfrm>
            <a:off x="4572000" y="40957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</p:txBody>
      </p:sp>
      <p:sp>
        <p:nvSpPr>
          <p:cNvPr id="234" name="Google Shape;234;p4"/>
          <p:cNvSpPr/>
          <p:nvPr/>
        </p:nvSpPr>
        <p:spPr>
          <a:xfrm>
            <a:off x="5638800" y="40957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35" name="Google Shape;235;p4"/>
          <p:cNvSpPr/>
          <p:nvPr/>
        </p:nvSpPr>
        <p:spPr>
          <a:xfrm>
            <a:off x="986319" y="904126"/>
            <a:ext cx="3174715" cy="3688422"/>
          </a:xfrm>
          <a:custGeom>
            <a:rect b="b" l="l" r="r" t="t"/>
            <a:pathLst>
              <a:path extrusionOk="0" h="3688422" w="3174715">
                <a:moveTo>
                  <a:pt x="1910993" y="154112"/>
                </a:moveTo>
                <a:lnTo>
                  <a:pt x="0" y="2013735"/>
                </a:lnTo>
                <a:cubicBezTo>
                  <a:pt x="6892" y="2571963"/>
                  <a:pt x="20548" y="3130151"/>
                  <a:pt x="20548" y="3688422"/>
                </a:cubicBezTo>
                <a:lnTo>
                  <a:pt x="1869897" y="3667874"/>
                </a:lnTo>
                <a:cubicBezTo>
                  <a:pt x="1866472" y="3232935"/>
                  <a:pt x="1863048" y="2797995"/>
                  <a:pt x="1859623" y="2363056"/>
                </a:cubicBezTo>
                <a:lnTo>
                  <a:pt x="3174715" y="1119883"/>
                </a:lnTo>
                <a:lnTo>
                  <a:pt x="2085654" y="0"/>
                </a:lnTo>
                <a:lnTo>
                  <a:pt x="1910993" y="154112"/>
                </a:lnTo>
                <a:close/>
              </a:path>
            </a:pathLst>
          </a:custGeom>
          <a:noFill/>
          <a:ln cap="flat" cmpd="sng" w="5715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4"/>
          <p:cNvCxnSpPr/>
          <p:nvPr/>
        </p:nvCxnSpPr>
        <p:spPr>
          <a:xfrm rot="10800000">
            <a:off x="1219200" y="1885950"/>
            <a:ext cx="457200" cy="304800"/>
          </a:xfrm>
          <a:prstGeom prst="straightConnector1">
            <a:avLst/>
          </a:prstGeom>
          <a:noFill/>
          <a:ln cap="flat" cmpd="sng" w="38100">
            <a:solidFill>
              <a:srgbClr val="E74C3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7" name="Google Shape;237;p4"/>
          <p:cNvSpPr/>
          <p:nvPr/>
        </p:nvSpPr>
        <p:spPr>
          <a:xfrm>
            <a:off x="381000" y="1605975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 Tree</a:t>
            </a:r>
            <a:endParaRPr/>
          </a:p>
        </p:txBody>
      </p:sp>
      <p:cxnSp>
        <p:nvCxnSpPr>
          <p:cNvPr id="238" name="Google Shape;238;p4"/>
          <p:cNvCxnSpPr/>
          <p:nvPr/>
        </p:nvCxnSpPr>
        <p:spPr>
          <a:xfrm rot="10800000">
            <a:off x="1143000" y="3560762"/>
            <a:ext cx="685800" cy="1588"/>
          </a:xfrm>
          <a:prstGeom prst="straightConnector1">
            <a:avLst/>
          </a:prstGeom>
          <a:noFill/>
          <a:ln cap="flat" cmpd="sng" w="38100">
            <a:solidFill>
              <a:srgbClr val="E74C3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9" name="Google Shape;239;p4"/>
          <p:cNvSpPr/>
          <p:nvPr/>
        </p:nvSpPr>
        <p:spPr>
          <a:xfrm>
            <a:off x="381000" y="3206175"/>
            <a:ext cx="838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Parent R dan S</a:t>
            </a:r>
            <a:endParaRPr/>
          </a:p>
        </p:txBody>
      </p:sp>
      <p:cxnSp>
        <p:nvCxnSpPr>
          <p:cNvPr id="240" name="Google Shape;240;p4"/>
          <p:cNvCxnSpPr>
            <a:stCxn id="220" idx="1"/>
          </p:cNvCxnSpPr>
          <p:nvPr/>
        </p:nvCxnSpPr>
        <p:spPr>
          <a:xfrm flipH="1">
            <a:off x="914400" y="4352151"/>
            <a:ext cx="457200" cy="48300"/>
          </a:xfrm>
          <a:prstGeom prst="straightConnector1">
            <a:avLst/>
          </a:prstGeom>
          <a:noFill/>
          <a:ln cap="flat" cmpd="sng" w="38100">
            <a:solidFill>
              <a:srgbClr val="E74C3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1" name="Google Shape;241;p4"/>
          <p:cNvSpPr/>
          <p:nvPr/>
        </p:nvSpPr>
        <p:spPr>
          <a:xfrm>
            <a:off x="228600" y="4120575"/>
            <a:ext cx="838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Child dari N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98DB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Komik\Kuliah\Semester 2\Struktur Data\Icon\Entypo\png\lug.png" id="247" name="Google Shape;2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3167151" y="584905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48" name="Google Shape;2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3695391" y="586016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49" name="Google Shape;2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2631182" y="1153622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50" name="Google Shape;2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2095213" y="1722339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51" name="Google Shape;2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3173144" y="1141850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52" name="Google Shape;2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4222820" y="1139497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53" name="Google Shape;2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4213380" y="1690275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54" name="Google Shape;2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4746778" y="1690275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55" name="Google Shape;2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3695390" y="2242256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56" name="Google Shape;2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3177400" y="2794237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57" name="Google Shape;2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3703952" y="2803013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58" name="Google Shape;2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4230504" y="2255486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59" name="Google Shape;2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2090911" y="2274108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60" name="Google Shape;2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1557512" y="2292944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61" name="Google Shape;2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1571210" y="2835977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62" name="Google Shape;2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2095192" y="3385257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63" name="Google Shape;2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1566926" y="3388639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64" name="Google Shape;2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3705663" y="3356531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65" name="Google Shape;2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4757053" y="2809220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66" name="Google Shape;2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32359">
            <a:off x="4757052" y="3355889"/>
            <a:ext cx="304800" cy="106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267" name="Google Shape;2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632359">
            <a:off x="5297302" y="3354606"/>
            <a:ext cx="304800" cy="106691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"/>
          <p:cNvSpPr/>
          <p:nvPr/>
        </p:nvSpPr>
        <p:spPr>
          <a:xfrm>
            <a:off x="3211534" y="41124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</p:txBody>
      </p:sp>
      <p:sp>
        <p:nvSpPr>
          <p:cNvPr id="269" name="Google Shape;269;p5"/>
          <p:cNvSpPr/>
          <p:nvPr/>
        </p:nvSpPr>
        <p:spPr>
          <a:xfrm>
            <a:off x="3363934" y="199978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70" name="Google Shape;270;p5"/>
          <p:cNvSpPr/>
          <p:nvPr/>
        </p:nvSpPr>
        <p:spPr>
          <a:xfrm>
            <a:off x="4887934" y="252871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71" name="Google Shape;271;p5"/>
          <p:cNvSpPr/>
          <p:nvPr/>
        </p:nvSpPr>
        <p:spPr>
          <a:xfrm>
            <a:off x="5497534" y="420511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72" name="Google Shape;272;p5"/>
          <p:cNvSpPr/>
          <p:nvPr/>
        </p:nvSpPr>
        <p:spPr>
          <a:xfrm>
            <a:off x="4354534" y="420958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73" name="Google Shape;273;p5"/>
          <p:cNvSpPr/>
          <p:nvPr/>
        </p:nvSpPr>
        <p:spPr>
          <a:xfrm>
            <a:off x="3363934" y="421404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74" name="Google Shape;274;p5"/>
          <p:cNvSpPr/>
          <p:nvPr/>
        </p:nvSpPr>
        <p:spPr>
          <a:xfrm>
            <a:off x="2220934" y="421851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75" name="Google Shape;275;p5"/>
          <p:cNvSpPr/>
          <p:nvPr/>
        </p:nvSpPr>
        <p:spPr>
          <a:xfrm>
            <a:off x="1154134" y="422297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76" name="Google Shape;276;p5"/>
          <p:cNvSpPr/>
          <p:nvPr/>
        </p:nvSpPr>
        <p:spPr>
          <a:xfrm>
            <a:off x="2249188" y="3121405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77" name="Google Shape;277;p5"/>
          <p:cNvSpPr/>
          <p:nvPr/>
        </p:nvSpPr>
        <p:spPr>
          <a:xfrm>
            <a:off x="2817691" y="3643003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endParaRPr/>
          </a:p>
        </p:txBody>
      </p:sp>
      <p:sp>
        <p:nvSpPr>
          <p:cNvPr id="278" name="Google Shape;278;p5"/>
          <p:cNvSpPr/>
          <p:nvPr/>
        </p:nvSpPr>
        <p:spPr>
          <a:xfrm>
            <a:off x="3440134" y="93298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79" name="Google Shape;279;p5"/>
          <p:cNvSpPr/>
          <p:nvPr/>
        </p:nvSpPr>
        <p:spPr>
          <a:xfrm>
            <a:off x="2906734" y="154258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80" name="Google Shape;280;p5"/>
          <p:cNvSpPr/>
          <p:nvPr/>
        </p:nvSpPr>
        <p:spPr>
          <a:xfrm>
            <a:off x="3973534" y="1538115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1" name="Google Shape;281;p5"/>
          <p:cNvSpPr/>
          <p:nvPr/>
        </p:nvSpPr>
        <p:spPr>
          <a:xfrm>
            <a:off x="2373334" y="207598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82" name="Google Shape;282;p5"/>
          <p:cNvSpPr/>
          <p:nvPr/>
        </p:nvSpPr>
        <p:spPr>
          <a:xfrm>
            <a:off x="1306534" y="321898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283" name="Google Shape;283;p5"/>
          <p:cNvSpPr/>
          <p:nvPr/>
        </p:nvSpPr>
        <p:spPr>
          <a:xfrm>
            <a:off x="1839934" y="260938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84" name="Google Shape;284;p5"/>
          <p:cNvSpPr/>
          <p:nvPr/>
        </p:nvSpPr>
        <p:spPr>
          <a:xfrm>
            <a:off x="1839934" y="3752380"/>
            <a:ext cx="30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285" name="Google Shape;285;p5"/>
          <p:cNvSpPr/>
          <p:nvPr/>
        </p:nvSpPr>
        <p:spPr>
          <a:xfrm>
            <a:off x="4506934" y="199978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5"/>
          <p:cNvSpPr/>
          <p:nvPr/>
        </p:nvSpPr>
        <p:spPr>
          <a:xfrm>
            <a:off x="3973534" y="260938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4506934" y="314278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5040334" y="367618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3440134" y="314278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290" name="Google Shape;290;p5"/>
          <p:cNvSpPr/>
          <p:nvPr/>
        </p:nvSpPr>
        <p:spPr>
          <a:xfrm>
            <a:off x="3973534" y="367618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91" name="Google Shape;291;p5"/>
          <p:cNvSpPr/>
          <p:nvPr/>
        </p:nvSpPr>
        <p:spPr>
          <a:xfrm>
            <a:off x="921253" y="1017956"/>
            <a:ext cx="3174715" cy="3688422"/>
          </a:xfrm>
          <a:custGeom>
            <a:rect b="b" l="l" r="r" t="t"/>
            <a:pathLst>
              <a:path extrusionOk="0" h="3688422" w="3174715">
                <a:moveTo>
                  <a:pt x="1910993" y="154112"/>
                </a:moveTo>
                <a:lnTo>
                  <a:pt x="0" y="2013735"/>
                </a:lnTo>
                <a:cubicBezTo>
                  <a:pt x="6892" y="2571963"/>
                  <a:pt x="20548" y="3130151"/>
                  <a:pt x="20548" y="3688422"/>
                </a:cubicBezTo>
                <a:lnTo>
                  <a:pt x="1869897" y="3667874"/>
                </a:lnTo>
                <a:cubicBezTo>
                  <a:pt x="1866472" y="3232935"/>
                  <a:pt x="1863048" y="2797995"/>
                  <a:pt x="1859623" y="2363056"/>
                </a:cubicBezTo>
                <a:lnTo>
                  <a:pt x="3174715" y="1119883"/>
                </a:lnTo>
                <a:lnTo>
                  <a:pt x="2085654" y="0"/>
                </a:lnTo>
                <a:lnTo>
                  <a:pt x="1910993" y="154112"/>
                </a:lnTo>
                <a:close/>
              </a:path>
            </a:pathLst>
          </a:custGeom>
          <a:noFill/>
          <a:ln cap="flat" cmpd="sng" w="5715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5"/>
          <p:cNvCxnSpPr/>
          <p:nvPr/>
        </p:nvCxnSpPr>
        <p:spPr>
          <a:xfrm rot="10800000">
            <a:off x="1154134" y="1999780"/>
            <a:ext cx="457200" cy="304800"/>
          </a:xfrm>
          <a:prstGeom prst="straightConnector1">
            <a:avLst/>
          </a:prstGeom>
          <a:noFill/>
          <a:ln cap="flat" cmpd="sng" w="38100">
            <a:solidFill>
              <a:srgbClr val="E74C3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3" name="Google Shape;293;p5"/>
          <p:cNvSpPr/>
          <p:nvPr/>
        </p:nvSpPr>
        <p:spPr>
          <a:xfrm>
            <a:off x="315934" y="1719805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 Tree</a:t>
            </a:r>
            <a:endParaRPr/>
          </a:p>
        </p:txBody>
      </p:sp>
      <p:sp>
        <p:nvSpPr>
          <p:cNvPr id="294" name="Google Shape;294;p5"/>
          <p:cNvSpPr/>
          <p:nvPr/>
        </p:nvSpPr>
        <p:spPr>
          <a:xfrm>
            <a:off x="6019800" y="0"/>
            <a:ext cx="3124200" cy="5143500"/>
          </a:xfrm>
          <a:prstGeom prst="rect">
            <a:avLst/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6400800" y="-190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Terminologi</a:t>
            </a:r>
            <a:endParaRPr/>
          </a:p>
        </p:txBody>
      </p:sp>
      <p:sp>
        <p:nvSpPr>
          <p:cNvPr id="296" name="Google Shape;296;p5"/>
          <p:cNvSpPr/>
          <p:nvPr/>
        </p:nvSpPr>
        <p:spPr>
          <a:xfrm>
            <a:off x="3429000" y="685800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"/>
          <p:cNvSpPr/>
          <p:nvPr/>
        </p:nvSpPr>
        <p:spPr>
          <a:xfrm>
            <a:off x="3952982" y="1253661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5"/>
          <p:cNvSpPr/>
          <p:nvPr/>
        </p:nvSpPr>
        <p:spPr>
          <a:xfrm>
            <a:off x="2895600" y="1257300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2358775" y="1814673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1827943" y="2389598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5"/>
          <p:cNvSpPr/>
          <p:nvPr/>
        </p:nvSpPr>
        <p:spPr>
          <a:xfrm>
            <a:off x="1302249" y="2946115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"/>
          <p:cNvSpPr/>
          <p:nvPr/>
        </p:nvSpPr>
        <p:spPr>
          <a:xfrm>
            <a:off x="2346788" y="2937767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5"/>
          <p:cNvSpPr/>
          <p:nvPr/>
        </p:nvSpPr>
        <p:spPr>
          <a:xfrm>
            <a:off x="3442698" y="1790914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5"/>
          <p:cNvSpPr/>
          <p:nvPr/>
        </p:nvSpPr>
        <p:spPr>
          <a:xfrm>
            <a:off x="4484669" y="1791556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"/>
          <p:cNvSpPr/>
          <p:nvPr/>
        </p:nvSpPr>
        <p:spPr>
          <a:xfrm>
            <a:off x="5000089" y="2351497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5"/>
          <p:cNvSpPr/>
          <p:nvPr/>
        </p:nvSpPr>
        <p:spPr>
          <a:xfrm>
            <a:off x="3957262" y="2352567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"/>
          <p:cNvSpPr/>
          <p:nvPr/>
        </p:nvSpPr>
        <p:spPr>
          <a:xfrm>
            <a:off x="3427287" y="2893244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"/>
          <p:cNvSpPr/>
          <p:nvPr/>
        </p:nvSpPr>
        <p:spPr>
          <a:xfrm>
            <a:off x="2897312" y="3433921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5"/>
          <p:cNvSpPr/>
          <p:nvPr/>
        </p:nvSpPr>
        <p:spPr>
          <a:xfrm>
            <a:off x="1831368" y="3489358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1305673" y="4048443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2357917" y="4034102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"/>
          <p:cNvSpPr/>
          <p:nvPr/>
        </p:nvSpPr>
        <p:spPr>
          <a:xfrm>
            <a:off x="3439274" y="4012915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"/>
          <p:cNvSpPr/>
          <p:nvPr/>
        </p:nvSpPr>
        <p:spPr>
          <a:xfrm>
            <a:off x="4487238" y="4018908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"/>
          <p:cNvSpPr/>
          <p:nvPr/>
        </p:nvSpPr>
        <p:spPr>
          <a:xfrm>
            <a:off x="3963256" y="3461749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"/>
          <p:cNvSpPr/>
          <p:nvPr/>
        </p:nvSpPr>
        <p:spPr>
          <a:xfrm>
            <a:off x="4487238" y="2910583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"/>
          <p:cNvSpPr/>
          <p:nvPr/>
        </p:nvSpPr>
        <p:spPr>
          <a:xfrm>
            <a:off x="5027487" y="3461321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5567736" y="4012059"/>
            <a:ext cx="304800" cy="304800"/>
          </a:xfrm>
          <a:prstGeom prst="donut">
            <a:avLst>
              <a:gd fmla="val 25000" name="adj"/>
            </a:avLst>
          </a:prstGeom>
          <a:solidFill>
            <a:srgbClr val="E74C3C"/>
          </a:solidFill>
          <a:ln cap="flat" cmpd="sng" w="25400">
            <a:solidFill>
              <a:srgbClr val="E74C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6096000" y="666750"/>
            <a:ext cx="289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Node : Elemen dalam Tree</a:t>
            </a:r>
            <a:endParaRPr/>
          </a:p>
        </p:txBody>
      </p:sp>
      <p:sp>
        <p:nvSpPr>
          <p:cNvPr id="319" name="Google Shape;319;p5"/>
          <p:cNvSpPr/>
          <p:nvPr/>
        </p:nvSpPr>
        <p:spPr>
          <a:xfrm>
            <a:off x="6096000" y="895350"/>
            <a:ext cx="2895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Parent : Node yang berada di atas node lain</a:t>
            </a:r>
            <a:endParaRPr/>
          </a:p>
        </p:txBody>
      </p:sp>
      <p:sp>
        <p:nvSpPr>
          <p:cNvPr id="320" name="Google Shape;320;p5"/>
          <p:cNvSpPr/>
          <p:nvPr/>
        </p:nvSpPr>
        <p:spPr>
          <a:xfrm>
            <a:off x="6096000" y="1352550"/>
            <a:ext cx="2895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Child : Cabang  langsung dari sebuah node</a:t>
            </a:r>
            <a:endParaRPr/>
          </a:p>
        </p:txBody>
      </p:sp>
      <p:sp>
        <p:nvSpPr>
          <p:cNvPr id="321" name="Google Shape;321;p5"/>
          <p:cNvSpPr/>
          <p:nvPr/>
        </p:nvSpPr>
        <p:spPr>
          <a:xfrm>
            <a:off x="6096000" y="1809750"/>
            <a:ext cx="2895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Root : Node yang tidak memiliki parent</a:t>
            </a:r>
            <a:endParaRPr/>
          </a:p>
        </p:txBody>
      </p:sp>
      <p:sp>
        <p:nvSpPr>
          <p:cNvPr id="322" name="Google Shape;322;p5"/>
          <p:cNvSpPr/>
          <p:nvPr/>
        </p:nvSpPr>
        <p:spPr>
          <a:xfrm>
            <a:off x="6096000" y="2266950"/>
            <a:ext cx="2895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Sibling : Node lain yang mempunyai parent yang sama</a:t>
            </a:r>
            <a:endParaRPr/>
          </a:p>
        </p:txBody>
      </p:sp>
      <p:sp>
        <p:nvSpPr>
          <p:cNvPr id="323" name="Google Shape;323;p5"/>
          <p:cNvSpPr/>
          <p:nvPr/>
        </p:nvSpPr>
        <p:spPr>
          <a:xfrm>
            <a:off x="6096000" y="2800350"/>
            <a:ext cx="2895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Leaf : Node yang tidak memiliki cabang langsung/child</a:t>
            </a:r>
            <a:endParaRPr/>
          </a:p>
        </p:txBody>
      </p:sp>
      <p:sp>
        <p:nvSpPr>
          <p:cNvPr id="324" name="Google Shape;324;p5"/>
          <p:cNvSpPr/>
          <p:nvPr/>
        </p:nvSpPr>
        <p:spPr>
          <a:xfrm>
            <a:off x="6096000" y="3257550"/>
            <a:ext cx="2895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Level : Tingkat kedalaman dari Tree</a:t>
            </a:r>
            <a:endParaRPr/>
          </a:p>
        </p:txBody>
      </p:sp>
      <p:sp>
        <p:nvSpPr>
          <p:cNvPr id="325" name="Google Shape;325;p5"/>
          <p:cNvSpPr/>
          <p:nvPr/>
        </p:nvSpPr>
        <p:spPr>
          <a:xfrm>
            <a:off x="6096000" y="3739575"/>
            <a:ext cx="2895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Height : Jumlah level dari sebuah Tree</a:t>
            </a:r>
            <a:endParaRPr/>
          </a:p>
        </p:txBody>
      </p:sp>
      <p:sp>
        <p:nvSpPr>
          <p:cNvPr id="326" name="Google Shape;326;p5"/>
          <p:cNvSpPr/>
          <p:nvPr/>
        </p:nvSpPr>
        <p:spPr>
          <a:xfrm>
            <a:off x="6096000" y="4221600"/>
            <a:ext cx="289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Subtree : Kumpulan node dibawah node root, yang membentuk struktur tree</a:t>
            </a:r>
            <a:endParaRPr/>
          </a:p>
        </p:txBody>
      </p:sp>
      <p:sp>
        <p:nvSpPr>
          <p:cNvPr id="327" name="Google Shape;327;p5"/>
          <p:cNvSpPr/>
          <p:nvPr/>
        </p:nvSpPr>
        <p:spPr>
          <a:xfrm>
            <a:off x="381000" y="285750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endParaRPr/>
          </a:p>
        </p:txBody>
      </p:sp>
      <p:sp>
        <p:nvSpPr>
          <p:cNvPr id="328" name="Google Shape;328;p5"/>
          <p:cNvSpPr/>
          <p:nvPr/>
        </p:nvSpPr>
        <p:spPr>
          <a:xfrm>
            <a:off x="914400" y="285750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29" name="Google Shape;329;p5"/>
          <p:cNvSpPr/>
          <p:nvPr/>
        </p:nvSpPr>
        <p:spPr>
          <a:xfrm>
            <a:off x="1143000" y="285750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0" name="Google Shape;330;p5"/>
          <p:cNvSpPr/>
          <p:nvPr/>
        </p:nvSpPr>
        <p:spPr>
          <a:xfrm>
            <a:off x="1371600" y="285750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1" name="Google Shape;331;p5"/>
          <p:cNvSpPr/>
          <p:nvPr/>
        </p:nvSpPr>
        <p:spPr>
          <a:xfrm>
            <a:off x="1600200" y="285750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32" name="Google Shape;332;p5"/>
          <p:cNvSpPr/>
          <p:nvPr/>
        </p:nvSpPr>
        <p:spPr>
          <a:xfrm>
            <a:off x="1828800" y="285750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33" name="Google Shape;333;p5"/>
          <p:cNvSpPr/>
          <p:nvPr/>
        </p:nvSpPr>
        <p:spPr>
          <a:xfrm>
            <a:off x="2057400" y="285750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34" name="Google Shape;334;p5"/>
          <p:cNvSpPr/>
          <p:nvPr/>
        </p:nvSpPr>
        <p:spPr>
          <a:xfrm>
            <a:off x="2286000" y="285750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35" name="Google Shape;335;p5"/>
          <p:cNvSpPr/>
          <p:nvPr/>
        </p:nvSpPr>
        <p:spPr>
          <a:xfrm rot="5400000">
            <a:off x="5975131" y="140861"/>
            <a:ext cx="457200" cy="394138"/>
          </a:xfrm>
          <a:prstGeom prst="triangle">
            <a:avLst>
              <a:gd fmla="val 50000" name="adj"/>
            </a:avLst>
          </a:prstGeom>
          <a:solidFill>
            <a:srgbClr val="349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4C3C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"/>
          <p:cNvSpPr/>
          <p:nvPr/>
        </p:nvSpPr>
        <p:spPr>
          <a:xfrm>
            <a:off x="0" y="3105150"/>
            <a:ext cx="9144000" cy="1828800"/>
          </a:xfrm>
          <a:prstGeom prst="rect">
            <a:avLst/>
          </a:prstGeom>
          <a:solidFill>
            <a:srgbClr val="F1C40F"/>
          </a:solidFill>
          <a:ln cap="flat" cmpd="sng" w="25400">
            <a:solidFill>
              <a:srgbClr val="F1C40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Binary tree bisa diimplementasikan menggunakan linked list secara rekursif maupun non rekursif. Linked list yang digunakan adalah double linked list non circular</a:t>
            </a:r>
            <a:endParaRPr/>
          </a:p>
        </p:txBody>
      </p:sp>
      <p:sp>
        <p:nvSpPr>
          <p:cNvPr id="342" name="Google Shape;342;p6"/>
          <p:cNvSpPr/>
          <p:nvPr/>
        </p:nvSpPr>
        <p:spPr>
          <a:xfrm>
            <a:off x="0" y="1047750"/>
            <a:ext cx="9144000" cy="1828800"/>
          </a:xfrm>
          <a:prstGeom prst="rect">
            <a:avLst/>
          </a:prstGeom>
          <a:solidFill>
            <a:srgbClr val="1ABC9C"/>
          </a:solidFill>
          <a:ln cap="flat" cmpd="sng" w="254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Sebuah struktur data tree, yang mana di setiap node nya hanya boleh memiliki maksimal 2 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yang secara khusus diberi nama dengan 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 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right.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p6"/>
          <p:cNvCxnSpPr/>
          <p:nvPr/>
        </p:nvCxnSpPr>
        <p:spPr>
          <a:xfrm>
            <a:off x="0" y="914400"/>
            <a:ext cx="8153400" cy="1191"/>
          </a:xfrm>
          <a:prstGeom prst="straightConnector1">
            <a:avLst/>
          </a:prstGeom>
          <a:noFill/>
          <a:ln cap="flat" cmpd="sng" w="9525">
            <a:solidFill>
              <a:srgbClr val="C0392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6"/>
          <p:cNvSpPr/>
          <p:nvPr/>
        </p:nvSpPr>
        <p:spPr>
          <a:xfrm>
            <a:off x="304800" y="438150"/>
            <a:ext cx="29658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Tree</a:t>
            </a:r>
            <a:endParaRPr/>
          </a:p>
        </p:txBody>
      </p:sp>
      <p:pic>
        <p:nvPicPr>
          <p:cNvPr descr="F:\png\black256.png" id="345" name="Google Shape;3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14300"/>
            <a:ext cx="10668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4C3C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"/>
          <p:cNvSpPr/>
          <p:nvPr/>
        </p:nvSpPr>
        <p:spPr>
          <a:xfrm>
            <a:off x="0" y="3105150"/>
            <a:ext cx="4495800" cy="1905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0" y="1047750"/>
            <a:ext cx="4495800" cy="19050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7"/>
          <p:cNvCxnSpPr/>
          <p:nvPr/>
        </p:nvCxnSpPr>
        <p:spPr>
          <a:xfrm>
            <a:off x="0" y="914400"/>
            <a:ext cx="8153400" cy="1191"/>
          </a:xfrm>
          <a:prstGeom prst="straightConnector1">
            <a:avLst/>
          </a:prstGeom>
          <a:noFill/>
          <a:ln cap="flat" cmpd="sng" w="9525">
            <a:solidFill>
              <a:srgbClr val="C0392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Google Shape;354;p7"/>
          <p:cNvSpPr/>
          <p:nvPr/>
        </p:nvSpPr>
        <p:spPr>
          <a:xfrm>
            <a:off x="76200" y="524530"/>
            <a:ext cx="4413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Syarat Binary Tree</a:t>
            </a:r>
            <a:endParaRPr/>
          </a:p>
        </p:txBody>
      </p:sp>
      <p:pic>
        <p:nvPicPr>
          <p:cNvPr descr="F:\png\black256.png" id="355" name="Google Shape;3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14300"/>
            <a:ext cx="10668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7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7"/>
          <p:cNvSpPr/>
          <p:nvPr/>
        </p:nvSpPr>
        <p:spPr>
          <a:xfrm>
            <a:off x="4648200" y="1047750"/>
            <a:ext cx="4495800" cy="1905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7"/>
          <p:cNvSpPr/>
          <p:nvPr/>
        </p:nvSpPr>
        <p:spPr>
          <a:xfrm>
            <a:off x="4648200" y="3105150"/>
            <a:ext cx="4495800" cy="1905000"/>
          </a:xfrm>
          <a:prstGeom prst="rect">
            <a:avLst/>
          </a:prstGeom>
          <a:solidFill>
            <a:srgbClr val="9B59B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7"/>
          <p:cNvSpPr/>
          <p:nvPr/>
        </p:nvSpPr>
        <p:spPr>
          <a:xfrm>
            <a:off x="761999" y="1028640"/>
            <a:ext cx="25146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Tidak memiliki child</a:t>
            </a:r>
            <a:endParaRPr/>
          </a:p>
        </p:txBody>
      </p:sp>
      <p:sp>
        <p:nvSpPr>
          <p:cNvPr id="360" name="Google Shape;360;p7"/>
          <p:cNvSpPr/>
          <p:nvPr/>
        </p:nvSpPr>
        <p:spPr>
          <a:xfrm>
            <a:off x="1676400" y="1581150"/>
            <a:ext cx="685800" cy="6858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7"/>
          <p:cNvSpPr/>
          <p:nvPr/>
        </p:nvSpPr>
        <p:spPr>
          <a:xfrm>
            <a:off x="1828799" y="1733550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62" name="Google Shape;362;p7"/>
          <p:cNvSpPr/>
          <p:nvPr/>
        </p:nvSpPr>
        <p:spPr>
          <a:xfrm>
            <a:off x="5105400" y="1123950"/>
            <a:ext cx="3657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Memiliki child di sebelah kiri</a:t>
            </a:r>
            <a:endParaRPr/>
          </a:p>
        </p:txBody>
      </p:sp>
      <p:pic>
        <p:nvPicPr>
          <p:cNvPr descr="D:\Komik\Kuliah\Semester 2\Struktur Data\Icon\Entypo\png\lug.png" id="363" name="Google Shape;3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700000">
            <a:off x="6653544" y="1708475"/>
            <a:ext cx="228600" cy="80018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7"/>
          <p:cNvSpPr/>
          <p:nvPr/>
        </p:nvSpPr>
        <p:spPr>
          <a:xfrm>
            <a:off x="6785114" y="1481698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65" name="Google Shape;365;p7"/>
          <p:cNvSpPr/>
          <p:nvPr/>
        </p:nvSpPr>
        <p:spPr>
          <a:xfrm>
            <a:off x="6172200" y="2095440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66" name="Google Shape;366;p7"/>
          <p:cNvSpPr/>
          <p:nvPr/>
        </p:nvSpPr>
        <p:spPr>
          <a:xfrm>
            <a:off x="5181600" y="3105150"/>
            <a:ext cx="3657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Memiliki child di sebelah Kanan</a:t>
            </a:r>
            <a:endParaRPr/>
          </a:p>
        </p:txBody>
      </p:sp>
      <p:pic>
        <p:nvPicPr>
          <p:cNvPr descr="D:\Komik\Kuliah\Semester 2\Struktur Data\Icon\Entypo\png\lug.png" id="367" name="Google Shape;3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700000">
            <a:off x="7149548" y="3722038"/>
            <a:ext cx="228600" cy="80018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7"/>
          <p:cNvSpPr/>
          <p:nvPr/>
        </p:nvSpPr>
        <p:spPr>
          <a:xfrm>
            <a:off x="6858000" y="3486150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69" name="Google Shape;369;p7"/>
          <p:cNvSpPr/>
          <p:nvPr/>
        </p:nvSpPr>
        <p:spPr>
          <a:xfrm>
            <a:off x="7500729" y="4114800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70" name="Google Shape;370;p7"/>
          <p:cNvSpPr/>
          <p:nvPr/>
        </p:nvSpPr>
        <p:spPr>
          <a:xfrm>
            <a:off x="457200" y="3105150"/>
            <a:ext cx="381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Memiliki child di sebelah Kanan maupun kiri</a:t>
            </a:r>
            <a:endParaRPr/>
          </a:p>
        </p:txBody>
      </p:sp>
      <p:pic>
        <p:nvPicPr>
          <p:cNvPr descr="D:\Komik\Kuliah\Semester 2\Struktur Data\Icon\Entypo\png\lug.png" id="371" name="Google Shape;3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700000">
            <a:off x="2375450" y="3757020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372" name="Google Shape;3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700000">
            <a:off x="1961320" y="3762818"/>
            <a:ext cx="228600" cy="80018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7"/>
          <p:cNvSpPr/>
          <p:nvPr/>
        </p:nvSpPr>
        <p:spPr>
          <a:xfrm>
            <a:off x="2090529" y="3511826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74" name="Google Shape;374;p7"/>
          <p:cNvSpPr/>
          <p:nvPr/>
        </p:nvSpPr>
        <p:spPr>
          <a:xfrm>
            <a:off x="1461051" y="4152840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75" name="Google Shape;375;p7"/>
          <p:cNvSpPr/>
          <p:nvPr/>
        </p:nvSpPr>
        <p:spPr>
          <a:xfrm>
            <a:off x="2743199" y="4142901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4C3C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"/>
          <p:cNvSpPr/>
          <p:nvPr/>
        </p:nvSpPr>
        <p:spPr>
          <a:xfrm>
            <a:off x="-7339" y="3448049"/>
            <a:ext cx="3352800" cy="14478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8"/>
          <p:cNvSpPr/>
          <p:nvPr/>
        </p:nvSpPr>
        <p:spPr>
          <a:xfrm>
            <a:off x="76200" y="1047749"/>
            <a:ext cx="3657600" cy="2396727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typedef char typeInfo;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typedef struct node tree;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 node{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tree *kiri;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tree *kanan;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typeInfo 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cxnSp>
        <p:nvCxnSpPr>
          <p:cNvPr id="382" name="Google Shape;382;p8"/>
          <p:cNvCxnSpPr/>
          <p:nvPr/>
        </p:nvCxnSpPr>
        <p:spPr>
          <a:xfrm>
            <a:off x="0" y="914400"/>
            <a:ext cx="8153400" cy="1191"/>
          </a:xfrm>
          <a:prstGeom prst="straightConnector1">
            <a:avLst/>
          </a:prstGeom>
          <a:noFill/>
          <a:ln cap="flat" cmpd="sng" w="9525">
            <a:solidFill>
              <a:srgbClr val="C0392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8"/>
          <p:cNvSpPr/>
          <p:nvPr/>
        </p:nvSpPr>
        <p:spPr>
          <a:xfrm>
            <a:off x="-152400" y="524530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Definisi Tipe Data</a:t>
            </a:r>
            <a:endParaRPr b="0" sz="2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png\black256.png" id="384" name="Google Shape;3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14300"/>
            <a:ext cx="10668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8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Komik\Kuliah\Semester 2\Struktur Data\Icon\material-design\png\show7.png" id="386" name="Google Shape;3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52400" y="89535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8"/>
          <p:cNvSpPr/>
          <p:nvPr/>
        </p:nvSpPr>
        <p:spPr>
          <a:xfrm>
            <a:off x="533400" y="3790950"/>
            <a:ext cx="838200" cy="3810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kiri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8"/>
          <p:cNvSpPr/>
          <p:nvPr/>
        </p:nvSpPr>
        <p:spPr>
          <a:xfrm>
            <a:off x="1371600" y="3790950"/>
            <a:ext cx="838200" cy="381000"/>
          </a:xfrm>
          <a:prstGeom prst="rect">
            <a:avLst/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89" name="Google Shape;389;p8"/>
          <p:cNvSpPr/>
          <p:nvPr/>
        </p:nvSpPr>
        <p:spPr>
          <a:xfrm>
            <a:off x="2209800" y="3790950"/>
            <a:ext cx="838200" cy="3810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kanan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8"/>
          <p:cNvCxnSpPr>
            <a:stCxn id="387" idx="1"/>
          </p:cNvCxnSpPr>
          <p:nvPr/>
        </p:nvCxnSpPr>
        <p:spPr>
          <a:xfrm flipH="1">
            <a:off x="304800" y="3981450"/>
            <a:ext cx="228600" cy="266700"/>
          </a:xfrm>
          <a:prstGeom prst="bentConnector2">
            <a:avLst/>
          </a:prstGeom>
          <a:noFill/>
          <a:ln cap="flat" cmpd="sng" w="38100">
            <a:solidFill>
              <a:srgbClr val="2C3E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1" name="Google Shape;391;p8"/>
          <p:cNvCxnSpPr>
            <a:stCxn id="389" idx="3"/>
          </p:cNvCxnSpPr>
          <p:nvPr/>
        </p:nvCxnSpPr>
        <p:spPr>
          <a:xfrm>
            <a:off x="3048000" y="3981450"/>
            <a:ext cx="152400" cy="266700"/>
          </a:xfrm>
          <a:prstGeom prst="bentConnector2">
            <a:avLst/>
          </a:prstGeom>
          <a:noFill/>
          <a:ln cap="flat" cmpd="sng" w="38100">
            <a:solidFill>
              <a:srgbClr val="2C3E5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D:\Komik\Kuliah\Semester 2\Struktur Data\Icon\Entypo\png\lug.png" id="392" name="Google Shape;39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2700000">
            <a:off x="6421630" y="1292944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393" name="Google Shape;39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700000">
            <a:off x="6007500" y="1298742"/>
            <a:ext cx="228600" cy="80018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8"/>
          <p:cNvSpPr/>
          <p:nvPr/>
        </p:nvSpPr>
        <p:spPr>
          <a:xfrm>
            <a:off x="6136709" y="1047750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95" name="Google Shape;395;p8"/>
          <p:cNvSpPr/>
          <p:nvPr/>
        </p:nvSpPr>
        <p:spPr>
          <a:xfrm>
            <a:off x="5507231" y="1688764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96" name="Google Shape;396;p8"/>
          <p:cNvSpPr/>
          <p:nvPr/>
        </p:nvSpPr>
        <p:spPr>
          <a:xfrm>
            <a:off x="6789379" y="1678825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pic>
        <p:nvPicPr>
          <p:cNvPr descr="D:\Komik\Kuliah\Semester 2\Struktur Data\Icon\Entypo\png\lug.png" id="397" name="Google Shape;39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700000">
            <a:off x="5599996" y="1692994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398" name="Google Shape;39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700000">
            <a:off x="6007501" y="1709559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399" name="Google Shape;39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700000">
            <a:off x="6829136" y="1715356"/>
            <a:ext cx="228600" cy="800184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8"/>
          <p:cNvSpPr/>
          <p:nvPr/>
        </p:nvSpPr>
        <p:spPr>
          <a:xfrm>
            <a:off x="5320748" y="2342269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01" name="Google Shape;401;p8"/>
          <p:cNvSpPr/>
          <p:nvPr/>
        </p:nvSpPr>
        <p:spPr>
          <a:xfrm>
            <a:off x="6155635" y="2337300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402" name="Google Shape;402;p8"/>
          <p:cNvSpPr/>
          <p:nvPr/>
        </p:nvSpPr>
        <p:spPr>
          <a:xfrm>
            <a:off x="6960704" y="2348895"/>
            <a:ext cx="3810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403" name="Google Shape;403;p8"/>
          <p:cNvSpPr/>
          <p:nvPr/>
        </p:nvSpPr>
        <p:spPr>
          <a:xfrm>
            <a:off x="5654039" y="3105149"/>
            <a:ext cx="51816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8"/>
          <p:cNvSpPr/>
          <p:nvPr/>
        </p:nvSpPr>
        <p:spPr>
          <a:xfrm>
            <a:off x="6157622" y="3105150"/>
            <a:ext cx="518160" cy="228600"/>
          </a:xfrm>
          <a:prstGeom prst="rect">
            <a:avLst/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05" name="Google Shape;405;p8"/>
          <p:cNvSpPr/>
          <p:nvPr/>
        </p:nvSpPr>
        <p:spPr>
          <a:xfrm>
            <a:off x="6674457" y="3105149"/>
            <a:ext cx="51816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8"/>
          <p:cNvSpPr/>
          <p:nvPr/>
        </p:nvSpPr>
        <p:spPr>
          <a:xfrm>
            <a:off x="4603804" y="3638549"/>
            <a:ext cx="51816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8"/>
          <p:cNvSpPr/>
          <p:nvPr/>
        </p:nvSpPr>
        <p:spPr>
          <a:xfrm>
            <a:off x="5107387" y="3638550"/>
            <a:ext cx="518160" cy="228600"/>
          </a:xfrm>
          <a:prstGeom prst="rect">
            <a:avLst/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08" name="Google Shape;408;p8"/>
          <p:cNvSpPr/>
          <p:nvPr/>
        </p:nvSpPr>
        <p:spPr>
          <a:xfrm>
            <a:off x="5624222" y="3638549"/>
            <a:ext cx="51816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3537004" y="4171949"/>
            <a:ext cx="51816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8"/>
          <p:cNvSpPr/>
          <p:nvPr/>
        </p:nvSpPr>
        <p:spPr>
          <a:xfrm>
            <a:off x="4040587" y="4171950"/>
            <a:ext cx="518160" cy="228600"/>
          </a:xfrm>
          <a:prstGeom prst="rect">
            <a:avLst/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11" name="Google Shape;411;p8"/>
          <p:cNvSpPr/>
          <p:nvPr/>
        </p:nvSpPr>
        <p:spPr>
          <a:xfrm>
            <a:off x="4557422" y="4171949"/>
            <a:ext cx="51816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8"/>
          <p:cNvSpPr/>
          <p:nvPr/>
        </p:nvSpPr>
        <p:spPr>
          <a:xfrm>
            <a:off x="5213404" y="4171949"/>
            <a:ext cx="51816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8"/>
          <p:cNvSpPr/>
          <p:nvPr/>
        </p:nvSpPr>
        <p:spPr>
          <a:xfrm>
            <a:off x="5716987" y="4171950"/>
            <a:ext cx="518160" cy="228600"/>
          </a:xfrm>
          <a:prstGeom prst="rect">
            <a:avLst/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414" name="Google Shape;414;p8"/>
          <p:cNvSpPr/>
          <p:nvPr/>
        </p:nvSpPr>
        <p:spPr>
          <a:xfrm>
            <a:off x="6233822" y="4171949"/>
            <a:ext cx="51816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8"/>
          <p:cNvSpPr/>
          <p:nvPr/>
        </p:nvSpPr>
        <p:spPr>
          <a:xfrm>
            <a:off x="6720839" y="3638548"/>
            <a:ext cx="51816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8"/>
          <p:cNvSpPr/>
          <p:nvPr/>
        </p:nvSpPr>
        <p:spPr>
          <a:xfrm>
            <a:off x="7224422" y="3638549"/>
            <a:ext cx="518160" cy="228600"/>
          </a:xfrm>
          <a:prstGeom prst="rect">
            <a:avLst/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17" name="Google Shape;417;p8"/>
          <p:cNvSpPr/>
          <p:nvPr/>
        </p:nvSpPr>
        <p:spPr>
          <a:xfrm>
            <a:off x="7741257" y="3638548"/>
            <a:ext cx="51816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8"/>
          <p:cNvSpPr/>
          <p:nvPr/>
        </p:nvSpPr>
        <p:spPr>
          <a:xfrm>
            <a:off x="7453022" y="4171949"/>
            <a:ext cx="51816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7956605" y="4171950"/>
            <a:ext cx="518160" cy="228600"/>
          </a:xfrm>
          <a:prstGeom prst="rect">
            <a:avLst/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420" name="Google Shape;420;p8"/>
          <p:cNvSpPr/>
          <p:nvPr/>
        </p:nvSpPr>
        <p:spPr>
          <a:xfrm>
            <a:off x="8473440" y="4171949"/>
            <a:ext cx="518160" cy="228600"/>
          </a:xfrm>
          <a:prstGeom prst="rect">
            <a:avLst/>
          </a:prstGeom>
          <a:solidFill>
            <a:srgbClr val="2ECC7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8"/>
          <p:cNvSpPr/>
          <p:nvPr/>
        </p:nvSpPr>
        <p:spPr>
          <a:xfrm>
            <a:off x="5098774" y="3826565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422" name="Google Shape;422;p8"/>
          <p:cNvSpPr/>
          <p:nvPr/>
        </p:nvSpPr>
        <p:spPr>
          <a:xfrm>
            <a:off x="5685183" y="4353339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sp>
        <p:nvSpPr>
          <p:cNvPr id="423" name="Google Shape;423;p8"/>
          <p:cNvSpPr/>
          <p:nvPr/>
        </p:nvSpPr>
        <p:spPr>
          <a:xfrm>
            <a:off x="4008783" y="4345885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424" name="Google Shape;424;p8"/>
          <p:cNvSpPr/>
          <p:nvPr/>
        </p:nvSpPr>
        <p:spPr>
          <a:xfrm>
            <a:off x="7921487" y="4347542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6000</a:t>
            </a:r>
            <a:endParaRPr/>
          </a:p>
        </p:txBody>
      </p:sp>
      <p:sp>
        <p:nvSpPr>
          <p:cNvPr id="425" name="Google Shape;425;p8"/>
          <p:cNvSpPr/>
          <p:nvPr/>
        </p:nvSpPr>
        <p:spPr>
          <a:xfrm>
            <a:off x="7195930" y="3831536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5000</a:t>
            </a:r>
            <a:endParaRPr/>
          </a:p>
        </p:txBody>
      </p:sp>
      <p:sp>
        <p:nvSpPr>
          <p:cNvPr id="426" name="Google Shape;426;p8"/>
          <p:cNvSpPr/>
          <p:nvPr/>
        </p:nvSpPr>
        <p:spPr>
          <a:xfrm>
            <a:off x="6115877" y="3271632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/>
          </a:p>
        </p:txBody>
      </p:sp>
      <p:cxnSp>
        <p:nvCxnSpPr>
          <p:cNvPr id="427" name="Google Shape;427;p8"/>
          <p:cNvCxnSpPr>
            <a:stCxn id="403" idx="1"/>
            <a:endCxn id="407" idx="0"/>
          </p:cNvCxnSpPr>
          <p:nvPr/>
        </p:nvCxnSpPr>
        <p:spPr>
          <a:xfrm flipH="1">
            <a:off x="5366339" y="3219449"/>
            <a:ext cx="287700" cy="419100"/>
          </a:xfrm>
          <a:prstGeom prst="bentConnector2">
            <a:avLst/>
          </a:prstGeom>
          <a:noFill/>
          <a:ln cap="flat" cmpd="sng" w="38100">
            <a:solidFill>
              <a:srgbClr val="2C3E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8" name="Google Shape;428;p8"/>
          <p:cNvCxnSpPr>
            <a:stCxn id="405" idx="3"/>
            <a:endCxn id="416" idx="0"/>
          </p:cNvCxnSpPr>
          <p:nvPr/>
        </p:nvCxnSpPr>
        <p:spPr>
          <a:xfrm>
            <a:off x="7192617" y="3219449"/>
            <a:ext cx="291000" cy="419100"/>
          </a:xfrm>
          <a:prstGeom prst="bentConnector2">
            <a:avLst/>
          </a:prstGeom>
          <a:noFill/>
          <a:ln cap="flat" cmpd="sng" w="38100">
            <a:solidFill>
              <a:srgbClr val="2C3E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9" name="Google Shape;429;p8"/>
          <p:cNvCxnSpPr>
            <a:stCxn id="406" idx="1"/>
            <a:endCxn id="410" idx="0"/>
          </p:cNvCxnSpPr>
          <p:nvPr/>
        </p:nvCxnSpPr>
        <p:spPr>
          <a:xfrm flipH="1">
            <a:off x="4299604" y="3752849"/>
            <a:ext cx="304200" cy="419100"/>
          </a:xfrm>
          <a:prstGeom prst="bentConnector2">
            <a:avLst/>
          </a:prstGeom>
          <a:noFill/>
          <a:ln cap="flat" cmpd="sng" w="38100">
            <a:solidFill>
              <a:srgbClr val="2C3E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0" name="Google Shape;430;p8"/>
          <p:cNvCxnSpPr>
            <a:stCxn id="408" idx="3"/>
            <a:endCxn id="413" idx="0"/>
          </p:cNvCxnSpPr>
          <p:nvPr/>
        </p:nvCxnSpPr>
        <p:spPr>
          <a:xfrm flipH="1">
            <a:off x="5976182" y="3752849"/>
            <a:ext cx="166200" cy="419100"/>
          </a:xfrm>
          <a:prstGeom prst="bentConnector4">
            <a:avLst>
              <a:gd fmla="val -137545" name="adj1"/>
              <a:gd fmla="val 63636" name="adj2"/>
            </a:avLst>
          </a:prstGeom>
          <a:noFill/>
          <a:ln cap="flat" cmpd="sng" w="38100">
            <a:solidFill>
              <a:srgbClr val="2C3E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1" name="Google Shape;431;p8"/>
          <p:cNvCxnSpPr>
            <a:stCxn id="417" idx="3"/>
            <a:endCxn id="419" idx="0"/>
          </p:cNvCxnSpPr>
          <p:nvPr/>
        </p:nvCxnSpPr>
        <p:spPr>
          <a:xfrm flipH="1">
            <a:off x="8215617" y="3752848"/>
            <a:ext cx="43800" cy="419100"/>
          </a:xfrm>
          <a:prstGeom prst="bentConnector4">
            <a:avLst>
              <a:gd fmla="val -521917" name="adj1"/>
              <a:gd fmla="val 63636" name="adj2"/>
            </a:avLst>
          </a:prstGeom>
          <a:noFill/>
          <a:ln cap="flat" cmpd="sng" w="38100">
            <a:solidFill>
              <a:srgbClr val="2C3E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32" name="Google Shape;432;p8"/>
          <p:cNvSpPr/>
          <p:nvPr/>
        </p:nvSpPr>
        <p:spPr>
          <a:xfrm>
            <a:off x="6632222" y="3048000"/>
            <a:ext cx="6014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5000</a:t>
            </a:r>
            <a:endParaRPr/>
          </a:p>
        </p:txBody>
      </p:sp>
      <p:sp>
        <p:nvSpPr>
          <p:cNvPr id="433" name="Google Shape;433;p8"/>
          <p:cNvSpPr/>
          <p:nvPr/>
        </p:nvSpPr>
        <p:spPr>
          <a:xfrm>
            <a:off x="5585178" y="3033183"/>
            <a:ext cx="6014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/>
          </a:p>
        </p:txBody>
      </p:sp>
      <p:sp>
        <p:nvSpPr>
          <p:cNvPr id="434" name="Google Shape;434;p8"/>
          <p:cNvSpPr/>
          <p:nvPr/>
        </p:nvSpPr>
        <p:spPr>
          <a:xfrm>
            <a:off x="4549423" y="3565172"/>
            <a:ext cx="6014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/>
          </a:p>
        </p:txBody>
      </p:sp>
      <p:sp>
        <p:nvSpPr>
          <p:cNvPr id="435" name="Google Shape;435;p8"/>
          <p:cNvSpPr/>
          <p:nvPr/>
        </p:nvSpPr>
        <p:spPr>
          <a:xfrm>
            <a:off x="3493911" y="4109156"/>
            <a:ext cx="6270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436" name="Google Shape;436;p8"/>
          <p:cNvSpPr/>
          <p:nvPr/>
        </p:nvSpPr>
        <p:spPr>
          <a:xfrm>
            <a:off x="4518378" y="4125384"/>
            <a:ext cx="6270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437" name="Google Shape;437;p8"/>
          <p:cNvSpPr/>
          <p:nvPr/>
        </p:nvSpPr>
        <p:spPr>
          <a:xfrm>
            <a:off x="5164667" y="4123973"/>
            <a:ext cx="6270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438" name="Google Shape;438;p8"/>
          <p:cNvSpPr/>
          <p:nvPr/>
        </p:nvSpPr>
        <p:spPr>
          <a:xfrm>
            <a:off x="6200423" y="4116212"/>
            <a:ext cx="6270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439" name="Google Shape;439;p8"/>
          <p:cNvSpPr/>
          <p:nvPr/>
        </p:nvSpPr>
        <p:spPr>
          <a:xfrm>
            <a:off x="7397046" y="4113390"/>
            <a:ext cx="6270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440" name="Google Shape;440;p8"/>
          <p:cNvSpPr/>
          <p:nvPr/>
        </p:nvSpPr>
        <p:spPr>
          <a:xfrm>
            <a:off x="8429980" y="4115507"/>
            <a:ext cx="6270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441" name="Google Shape;441;p8"/>
          <p:cNvSpPr/>
          <p:nvPr/>
        </p:nvSpPr>
        <p:spPr>
          <a:xfrm>
            <a:off x="5571070" y="3580696"/>
            <a:ext cx="6014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</p:txBody>
      </p:sp>
      <p:sp>
        <p:nvSpPr>
          <p:cNvPr id="442" name="Google Shape;442;p8"/>
          <p:cNvSpPr/>
          <p:nvPr/>
        </p:nvSpPr>
        <p:spPr>
          <a:xfrm>
            <a:off x="6671738" y="3575757"/>
            <a:ext cx="6270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443" name="Google Shape;443;p8"/>
          <p:cNvSpPr/>
          <p:nvPr/>
        </p:nvSpPr>
        <p:spPr>
          <a:xfrm>
            <a:off x="7713139" y="3575757"/>
            <a:ext cx="6014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6000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4C3C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"/>
          <p:cNvSpPr/>
          <p:nvPr/>
        </p:nvSpPr>
        <p:spPr>
          <a:xfrm rot="10800000">
            <a:off x="4267200" y="1428750"/>
            <a:ext cx="533400" cy="459828"/>
          </a:xfrm>
          <a:prstGeom prst="triangle">
            <a:avLst>
              <a:gd fmla="val 50000" name="adj"/>
            </a:avLst>
          </a:prstGeom>
          <a:solidFill>
            <a:srgbClr val="1AB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9"/>
          <p:cNvSpPr/>
          <p:nvPr/>
        </p:nvSpPr>
        <p:spPr>
          <a:xfrm rot="10800000">
            <a:off x="7315199" y="1428750"/>
            <a:ext cx="533400" cy="459828"/>
          </a:xfrm>
          <a:prstGeom prst="triangle">
            <a:avLst>
              <a:gd fmla="val 50000" name="adj"/>
            </a:avLst>
          </a:prstGeom>
          <a:solidFill>
            <a:srgbClr val="F1C4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9"/>
          <p:cNvSpPr/>
          <p:nvPr/>
        </p:nvSpPr>
        <p:spPr>
          <a:xfrm rot="10800000">
            <a:off x="1295400" y="1426121"/>
            <a:ext cx="533400" cy="459828"/>
          </a:xfrm>
          <a:prstGeom prst="triangle">
            <a:avLst>
              <a:gd fmla="val 50000" name="adj"/>
            </a:avLst>
          </a:prstGeom>
          <a:solidFill>
            <a:srgbClr val="349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0" y="1047750"/>
            <a:ext cx="3124200" cy="533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9"/>
          <p:cNvSpPr/>
          <p:nvPr/>
        </p:nvSpPr>
        <p:spPr>
          <a:xfrm>
            <a:off x="3124200" y="1047750"/>
            <a:ext cx="3048000" cy="5334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9"/>
          <p:cNvSpPr/>
          <p:nvPr/>
        </p:nvSpPr>
        <p:spPr>
          <a:xfrm>
            <a:off x="6172200" y="1047750"/>
            <a:ext cx="2971800" cy="533400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9"/>
          <p:cNvCxnSpPr/>
          <p:nvPr/>
        </p:nvCxnSpPr>
        <p:spPr>
          <a:xfrm>
            <a:off x="0" y="914400"/>
            <a:ext cx="8153400" cy="1191"/>
          </a:xfrm>
          <a:prstGeom prst="straightConnector1">
            <a:avLst/>
          </a:prstGeom>
          <a:noFill/>
          <a:ln cap="flat" cmpd="sng" w="9525">
            <a:solidFill>
              <a:srgbClr val="C0392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p9"/>
          <p:cNvSpPr/>
          <p:nvPr/>
        </p:nvSpPr>
        <p:spPr>
          <a:xfrm>
            <a:off x="-381000" y="524530"/>
            <a:ext cx="563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Jenis-jenis Binary Tree</a:t>
            </a:r>
            <a:endParaRPr b="0" sz="2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png\black256.png" id="456" name="Google Shape;4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14300"/>
            <a:ext cx="10668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9"/>
          <p:cNvSpPr/>
          <p:nvPr/>
        </p:nvSpPr>
        <p:spPr>
          <a:xfrm>
            <a:off x="0" y="0"/>
            <a:ext cx="96051" cy="51435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0" y="1123950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Binary Tree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9"/>
          <p:cNvSpPr/>
          <p:nvPr/>
        </p:nvSpPr>
        <p:spPr>
          <a:xfrm>
            <a:off x="3048000" y="1123950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 Binary Tree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9"/>
          <p:cNvSpPr/>
          <p:nvPr/>
        </p:nvSpPr>
        <p:spPr>
          <a:xfrm>
            <a:off x="6096000" y="1123950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Skew Binary Tree</a:t>
            </a:r>
            <a:endParaRPr b="0" sz="18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Komik\Kuliah\Semester 2\Struktur Data\Icon\Entypo\png\lug.png" id="461" name="Google Shape;4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3600000">
            <a:off x="1212266" y="2089691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462" name="Google Shape;46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600000">
            <a:off x="1714805" y="2094445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463" name="Google Shape;4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00">
            <a:off x="822982" y="2486734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464" name="Google Shape;4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00">
            <a:off x="1816403" y="2497317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465" name="Google Shape;4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1800000">
            <a:off x="2101267" y="2495385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466" name="Google Shape;4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1800000">
            <a:off x="1105023" y="2491857"/>
            <a:ext cx="228600" cy="80018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9"/>
          <p:cNvSpPr/>
          <p:nvPr/>
        </p:nvSpPr>
        <p:spPr>
          <a:xfrm>
            <a:off x="76200" y="3638550"/>
            <a:ext cx="2971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Semua node (kecuali leaf) memiliki 2 child dan tiap subtree memiliki jumlah level yang sama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Komik\Kuliah\Semester 2\Struktur Data\Icon\Entypo\png\lug.png" id="468" name="Google Shape;4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3600000">
            <a:off x="4172533" y="2093403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469" name="Google Shape;4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600000">
            <a:off x="4675072" y="2098157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470" name="Google Shape;4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00">
            <a:off x="3783249" y="2490446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471" name="Google Shape;4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1800000">
            <a:off x="4065290" y="2495569"/>
            <a:ext cx="228600" cy="80018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9"/>
          <p:cNvSpPr/>
          <p:nvPr/>
        </p:nvSpPr>
        <p:spPr>
          <a:xfrm>
            <a:off x="3124200" y="3638550"/>
            <a:ext cx="2971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Mirip dengan full binary tree, namun tiap subtree boleh memiliki jumlah level berbeda, serta tiap node kecuali leaf harus memiliki 2 child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Komik\Kuliah\Semester 2\Struktur Data\Icon\Entypo\png\lug.png" id="473" name="Google Shape;4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3600000">
            <a:off x="8137939" y="2089691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474" name="Google Shape;4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00">
            <a:off x="7748655" y="2486734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475" name="Google Shape;4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600000">
            <a:off x="6766340" y="2089691"/>
            <a:ext cx="228600" cy="8001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Komik\Kuliah\Semester 2\Struktur Data\Icon\Entypo\png\lug.png" id="476" name="Google Shape;4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00">
            <a:off x="6879411" y="2488851"/>
            <a:ext cx="228600" cy="80018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9"/>
          <p:cNvSpPr/>
          <p:nvPr/>
        </p:nvSpPr>
        <p:spPr>
          <a:xfrm>
            <a:off x="6172200" y="3874353"/>
            <a:ext cx="2971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tree yang semua nodenya kecuali leaf, hanya memiliki 1 child</a:t>
            </a:r>
            <a:endParaRPr/>
          </a:p>
        </p:txBody>
      </p:sp>
      <p:sp>
        <p:nvSpPr>
          <p:cNvPr id="478" name="Google Shape;478;p9"/>
          <p:cNvSpPr/>
          <p:nvPr/>
        </p:nvSpPr>
        <p:spPr>
          <a:xfrm>
            <a:off x="1399822" y="1964267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79" name="Google Shape;479;p9"/>
          <p:cNvSpPr/>
          <p:nvPr/>
        </p:nvSpPr>
        <p:spPr>
          <a:xfrm>
            <a:off x="1902178" y="222602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80" name="Google Shape;480;p9"/>
          <p:cNvSpPr/>
          <p:nvPr/>
        </p:nvSpPr>
        <p:spPr>
          <a:xfrm>
            <a:off x="869245" y="2250017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81" name="Google Shape;481;p9"/>
          <p:cNvSpPr/>
          <p:nvPr/>
        </p:nvSpPr>
        <p:spPr>
          <a:xfrm>
            <a:off x="587023" y="313407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82" name="Google Shape;482;p9"/>
          <p:cNvSpPr/>
          <p:nvPr/>
        </p:nvSpPr>
        <p:spPr>
          <a:xfrm>
            <a:off x="1154290" y="3151011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483" name="Google Shape;483;p9"/>
          <p:cNvSpPr/>
          <p:nvPr/>
        </p:nvSpPr>
        <p:spPr>
          <a:xfrm>
            <a:off x="1574801" y="3150305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484" name="Google Shape;484;p9"/>
          <p:cNvSpPr/>
          <p:nvPr/>
        </p:nvSpPr>
        <p:spPr>
          <a:xfrm>
            <a:off x="2178757" y="3134077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4343400" y="196215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86" name="Google Shape;486;p9"/>
          <p:cNvSpPr/>
          <p:nvPr/>
        </p:nvSpPr>
        <p:spPr>
          <a:xfrm>
            <a:off x="4862689" y="22479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87" name="Google Shape;487;p9"/>
          <p:cNvSpPr/>
          <p:nvPr/>
        </p:nvSpPr>
        <p:spPr>
          <a:xfrm>
            <a:off x="3829756" y="2271889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88" name="Google Shape;488;p9"/>
          <p:cNvSpPr/>
          <p:nvPr/>
        </p:nvSpPr>
        <p:spPr>
          <a:xfrm>
            <a:off x="3558823" y="3141133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4126090" y="3158066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490" name="Google Shape;490;p9"/>
          <p:cNvSpPr/>
          <p:nvPr/>
        </p:nvSpPr>
        <p:spPr>
          <a:xfrm>
            <a:off x="6445956" y="195297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91" name="Google Shape;491;p9"/>
          <p:cNvSpPr/>
          <p:nvPr/>
        </p:nvSpPr>
        <p:spPr>
          <a:xfrm>
            <a:off x="6953956" y="223167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92" name="Google Shape;492;p9"/>
          <p:cNvSpPr/>
          <p:nvPr/>
        </p:nvSpPr>
        <p:spPr>
          <a:xfrm>
            <a:off x="6668912" y="3182055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93" name="Google Shape;493;p9"/>
          <p:cNvSpPr/>
          <p:nvPr/>
        </p:nvSpPr>
        <p:spPr>
          <a:xfrm>
            <a:off x="8334023" y="196638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94" name="Google Shape;494;p9"/>
          <p:cNvSpPr/>
          <p:nvPr/>
        </p:nvSpPr>
        <p:spPr>
          <a:xfrm>
            <a:off x="7820378" y="22225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95" name="Google Shape;495;p9"/>
          <p:cNvSpPr/>
          <p:nvPr/>
        </p:nvSpPr>
        <p:spPr>
          <a:xfrm>
            <a:off x="7515578" y="3160889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2015-06-17T08:03:33Z</dcterms:created>
  <dc:creator>user</dc:creator>
</cp:coreProperties>
</file>