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91" r:id="rId5"/>
    <p:sldId id="273" r:id="rId6"/>
    <p:sldId id="274" r:id="rId7"/>
    <p:sldId id="263" r:id="rId8"/>
    <p:sldId id="264" r:id="rId9"/>
    <p:sldId id="262" r:id="rId10"/>
    <p:sldId id="288" r:id="rId11"/>
    <p:sldId id="261" r:id="rId12"/>
    <p:sldId id="287" r:id="rId13"/>
    <p:sldId id="277" r:id="rId14"/>
    <p:sldId id="290" r:id="rId15"/>
    <p:sldId id="286" r:id="rId16"/>
    <p:sldId id="284" r:id="rId17"/>
    <p:sldId id="28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9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err="1" smtClean="0"/>
              <a:t>Hamzah</a:t>
            </a:r>
            <a:r>
              <a:rPr lang="en-US" sz="2000" dirty="0" smtClean="0"/>
              <a:t> Al </a:t>
            </a:r>
            <a:r>
              <a:rPr lang="en-US" sz="2000" dirty="0" err="1" smtClean="0"/>
              <a:t>farisi</a:t>
            </a:r>
            <a:r>
              <a:rPr lang="en-US" sz="2000" dirty="0" smtClean="0"/>
              <a:t> (</a:t>
            </a:r>
            <a:r>
              <a:rPr lang="en-US" sz="1200" b="1" dirty="0" smtClean="0"/>
              <a:t>2110161005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err="1" smtClean="0"/>
              <a:t>Aldilla</a:t>
            </a:r>
            <a:r>
              <a:rPr lang="en-US" sz="2000" dirty="0" smtClean="0"/>
              <a:t> </a:t>
            </a:r>
            <a:r>
              <a:rPr lang="en-US" sz="2000" dirty="0" err="1" smtClean="0"/>
              <a:t>Putri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1200" b="1" dirty="0" smtClean="0"/>
              <a:t>2110161007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err="1" smtClean="0"/>
              <a:t>Nuril</a:t>
            </a:r>
            <a:r>
              <a:rPr lang="en-US" sz="2000" dirty="0" smtClean="0"/>
              <a:t> </a:t>
            </a:r>
            <a:r>
              <a:rPr lang="en-US" sz="2000" dirty="0" err="1" smtClean="0"/>
              <a:t>Ratu</a:t>
            </a:r>
            <a:r>
              <a:rPr lang="en-US" sz="2000" dirty="0" smtClean="0"/>
              <a:t> </a:t>
            </a:r>
            <a:r>
              <a:rPr lang="en-US" sz="2000" dirty="0" err="1" smtClean="0"/>
              <a:t>Qurani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1200" b="1" dirty="0" smtClean="0"/>
              <a:t>2110161027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074" name="Picture 2" descr="Hasil gambar untuk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37" y="4960137"/>
            <a:ext cx="3192932" cy="1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93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loud Callout 51"/>
          <p:cNvSpPr/>
          <p:nvPr/>
        </p:nvSpPr>
        <p:spPr>
          <a:xfrm>
            <a:off x="478146" y="2701470"/>
            <a:ext cx="5154621" cy="299919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OVERFLOW</a:t>
            </a:r>
          </a:p>
          <a:p>
            <a:pPr algn="ctr"/>
            <a:r>
              <a:rPr lang="en-US" sz="2800" dirty="0" err="1" smtClean="0"/>
              <a:t>Penambahan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disaat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maksimum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101943" y="4020935"/>
            <a:ext cx="1717457" cy="35389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8895442" y="1640114"/>
            <a:ext cx="1943100" cy="4889499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095" y="825967"/>
            <a:ext cx="669701" cy="66970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6" name="Oval 5"/>
          <p:cNvSpPr/>
          <p:nvPr/>
        </p:nvSpPr>
        <p:spPr>
          <a:xfrm>
            <a:off x="6524989" y="825967"/>
            <a:ext cx="669701" cy="6697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045807" y="825967"/>
            <a:ext cx="669701" cy="6697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857176" y="828112"/>
            <a:ext cx="669701" cy="66970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5679277" y="828113"/>
            <a:ext cx="669701" cy="6697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363368" y="825966"/>
            <a:ext cx="669701" cy="669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47015" y="5863769"/>
            <a:ext cx="1255645" cy="769441"/>
            <a:chOff x="6743840" y="5863769"/>
            <a:chExt cx="1255645" cy="769441"/>
          </a:xfrm>
        </p:grpSpPr>
        <p:sp>
          <p:nvSpPr>
            <p:cNvPr id="15" name="TextBox 14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47015" y="5095908"/>
            <a:ext cx="1255645" cy="769441"/>
            <a:chOff x="6743840" y="5863769"/>
            <a:chExt cx="1255645" cy="769441"/>
          </a:xfrm>
        </p:grpSpPr>
        <p:sp>
          <p:nvSpPr>
            <p:cNvPr id="34" name="TextBox 33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45500" y="4250313"/>
            <a:ext cx="1255645" cy="400110"/>
            <a:chOff x="6743840" y="5863769"/>
            <a:chExt cx="1255645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indeks</a:t>
              </a:r>
              <a:endParaRPr lang="en-US" sz="2000" b="1" dirty="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45285" y="3463104"/>
            <a:ext cx="1255645" cy="769441"/>
            <a:chOff x="6743840" y="5863769"/>
            <a:chExt cx="1255645" cy="769441"/>
          </a:xfrm>
        </p:grpSpPr>
        <p:sp>
          <p:nvSpPr>
            <p:cNvPr id="42" name="TextBox 41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47160" y="2701470"/>
            <a:ext cx="1255645" cy="400110"/>
            <a:chOff x="6743840" y="5863769"/>
            <a:chExt cx="1255645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indeks</a:t>
              </a:r>
              <a:endParaRPr lang="en-US" sz="2000" b="1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Action Button: Home 30">
            <a:hlinkClick r:id="rId2" action="ppaction://hlinksldjump" highlightClick="1"/>
          </p:cNvPr>
          <p:cNvSpPr/>
          <p:nvPr/>
        </p:nvSpPr>
        <p:spPr>
          <a:xfrm>
            <a:off x="59527" y="5746170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14870" y="5850702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314870" y="5103218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14870" y="4268650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14870" y="3527025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20312" y="2750513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5129" y="976150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OVERFLOW </a:t>
            </a:r>
            <a:endParaRPr lang="en-US" b="1" dirty="0"/>
          </a:p>
        </p:txBody>
      </p:sp>
      <p:sp>
        <p:nvSpPr>
          <p:cNvPr id="4" name="Multiply 3"/>
          <p:cNvSpPr/>
          <p:nvPr/>
        </p:nvSpPr>
        <p:spPr>
          <a:xfrm>
            <a:off x="8900884" y="1003363"/>
            <a:ext cx="396779" cy="314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10527746" y="1003363"/>
            <a:ext cx="396779" cy="314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3"/>
          <p:cNvSpPr>
            <a:spLocks noGrp="1"/>
          </p:cNvSpPr>
          <p:nvPr>
            <p:ph sz="half" idx="2"/>
          </p:nvPr>
        </p:nvSpPr>
        <p:spPr>
          <a:xfrm>
            <a:off x="526351" y="2054350"/>
            <a:ext cx="4513275" cy="3349826"/>
          </a:xfr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x,stack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*s)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(ISFULL(s))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puts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("Stack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s-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&gt;data[s-&gt;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x;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++(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s-&gt;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745539" y="1977570"/>
            <a:ext cx="1255645" cy="400110"/>
            <a:chOff x="6743840" y="5863769"/>
            <a:chExt cx="1255645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indeks</a:t>
              </a:r>
              <a:endParaRPr lang="en-US" sz="2000" b="1" dirty="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985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12474 -2.96296E-6 C 0.18047 -2.96296E-6 0.24948 0.19514 0.24948 0.35371 L 0.24948 0.708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937 -4.44444E-6 C 0.23099 -4.44444E-6 0.31927 0.16436 0.31927 0.29908 L 0.31927 0.59815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07407E-6 L 0.19297 4.07407E-6 C 0.27995 4.07407E-6 0.38737 0.13217 0.38737 0.23958 L 0.38737 0.4798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2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22748 -2.96296E-6 C 0.3293 -2.96296E-6 0.45508 0.10348 0.45508 0.1875 L 0.45508 0.37547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7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26159 -2.96296E-6 C 0.37865 -2.96296E-6 0.52318 0.07408 0.52318 0.13449 L 0.52318 0.26898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59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L 0.28555 -0.00023 C 0.42188 -0.00023 0.58998 0.0801 0.58998 0.14584 C 0.58998 0.11852 0.58868 -0.05949 0.58868 -0.08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" grpId="0"/>
      <p:bldP spid="4" grpId="0" animBg="1"/>
      <p:bldP spid="51" grpId="0" animBg="1"/>
      <p:bldP spid="51" grpId="1" animBg="1"/>
      <p:bldP spid="62" grpId="0" build="p" animBg="1"/>
      <p:bldP spid="62" grpI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2021" y="616210"/>
            <a:ext cx="4754880" cy="5024261"/>
          </a:xfrm>
          <a:ln w="28575"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pop(stack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puts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("Stack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");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'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s-&gt;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s-&gt;data[s-&gt;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973092" y="1588958"/>
            <a:ext cx="4958632" cy="4051513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/</a:t>
            </a:r>
            <a:r>
              <a:rPr lang="en-US" sz="2800" dirty="0" err="1" smtClean="0"/>
              <a:t>mengha</a:t>
            </a:r>
            <a:r>
              <a:rPr lang="en-US" sz="2800" dirty="0" smtClean="0"/>
              <a:t>-pus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paling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tumpukan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043884" y="5640472"/>
            <a:ext cx="1843315" cy="1175657"/>
            <a:chOff x="9100457" y="4898571"/>
            <a:chExt cx="2061029" cy="1175657"/>
          </a:xfrm>
        </p:grpSpPr>
        <p:sp>
          <p:nvSpPr>
            <p:cNvPr id="9" name="Right Arrow 8">
              <a:hlinkClick r:id="rId2" action="ppaction://hlinksldjump"/>
            </p:cNvPr>
            <p:cNvSpPr/>
            <p:nvPr/>
          </p:nvSpPr>
          <p:spPr>
            <a:xfrm>
              <a:off x="9100457" y="4898571"/>
              <a:ext cx="2061029" cy="11756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hlinkClick r:id="rId3" action="ppaction://hlinksldjump"/>
            </p:cNvPr>
            <p:cNvSpPr txBox="1"/>
            <p:nvPr/>
          </p:nvSpPr>
          <p:spPr>
            <a:xfrm>
              <a:off x="9318171" y="527114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ILUSTRASI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65405" y="757961"/>
            <a:ext cx="150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</a:t>
            </a:r>
            <a:r>
              <a:rPr lang="en-US" sz="4800" dirty="0" smtClean="0"/>
              <a:t>op()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30400" y="4465746"/>
            <a:ext cx="1409700" cy="35859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3"/>
          <p:cNvSpPr>
            <a:spLocks noGrp="1"/>
          </p:cNvSpPr>
          <p:nvPr>
            <p:ph sz="half" idx="2"/>
          </p:nvPr>
        </p:nvSpPr>
        <p:spPr>
          <a:xfrm>
            <a:off x="1178560" y="1778566"/>
            <a:ext cx="4754880" cy="4420757"/>
          </a:xfrm>
          <a:ln w="28575"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pop(stack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*s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puts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("Stack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");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'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s-&gt;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s-&gt;data[s-&gt;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tampung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9015212" y="2155371"/>
            <a:ext cx="1738647" cy="4415246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35419" y="2648234"/>
            <a:ext cx="669701" cy="6697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535419" y="3420720"/>
            <a:ext cx="669701" cy="6697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36430" y="4193206"/>
            <a:ext cx="669701" cy="66970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35781" y="4965692"/>
            <a:ext cx="669701" cy="6697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Oval 14"/>
          <p:cNvSpPr/>
          <p:nvPr/>
        </p:nvSpPr>
        <p:spPr>
          <a:xfrm>
            <a:off x="9535418" y="5738178"/>
            <a:ext cx="669701" cy="6697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47015" y="5863769"/>
            <a:ext cx="1255645" cy="769441"/>
            <a:chOff x="6743840" y="5863769"/>
            <a:chExt cx="1255645" cy="769441"/>
          </a:xfrm>
        </p:grpSpPr>
        <p:sp>
          <p:nvSpPr>
            <p:cNvPr id="21" name="TextBox 20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47015" y="5095908"/>
            <a:ext cx="1255645" cy="769441"/>
            <a:chOff x="6743840" y="5863769"/>
            <a:chExt cx="1255645" cy="769441"/>
          </a:xfrm>
        </p:grpSpPr>
        <p:sp>
          <p:nvSpPr>
            <p:cNvPr id="24" name="TextBox 23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45500" y="4250313"/>
            <a:ext cx="1255645" cy="769441"/>
            <a:chOff x="6743840" y="5863769"/>
            <a:chExt cx="1255645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45285" y="3463104"/>
            <a:ext cx="1255645" cy="769441"/>
            <a:chOff x="6743840" y="5863769"/>
            <a:chExt cx="1255645" cy="769441"/>
          </a:xfrm>
        </p:grpSpPr>
        <p:sp>
          <p:nvSpPr>
            <p:cNvPr id="30" name="TextBox 29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47160" y="2701470"/>
            <a:ext cx="1255645" cy="769441"/>
            <a:chOff x="6743840" y="5863769"/>
            <a:chExt cx="1255645" cy="769441"/>
          </a:xfrm>
        </p:grpSpPr>
        <p:sp>
          <p:nvSpPr>
            <p:cNvPr id="33" name="TextBox 32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ction Button: Home 35">
            <a:hlinkClick r:id="rId2" action="ppaction://hlinksldjump" highlightClick="1"/>
          </p:cNvPr>
          <p:cNvSpPr/>
          <p:nvPr/>
        </p:nvSpPr>
        <p:spPr>
          <a:xfrm>
            <a:off x="0" y="5738178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45496" y="586521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445496" y="5117732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445496" y="428316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445496" y="3541539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50938" y="2765027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00020" y="5950582"/>
            <a:ext cx="149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UNDERFLOW </a:t>
            </a:r>
            <a:endParaRPr lang="en-US" b="1" dirty="0"/>
          </a:p>
        </p:txBody>
      </p:sp>
      <p:sp>
        <p:nvSpPr>
          <p:cNvPr id="63" name="Multiply 62"/>
          <p:cNvSpPr/>
          <p:nvPr/>
        </p:nvSpPr>
        <p:spPr>
          <a:xfrm>
            <a:off x="8835775" y="5977795"/>
            <a:ext cx="396779" cy="314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10500737" y="5977795"/>
            <a:ext cx="396779" cy="314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loud Callout 64"/>
          <p:cNvSpPr/>
          <p:nvPr/>
        </p:nvSpPr>
        <p:spPr>
          <a:xfrm>
            <a:off x="1042416" y="1995586"/>
            <a:ext cx="5612384" cy="3133009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UNDERFLOW</a:t>
            </a:r>
          </a:p>
          <a:p>
            <a:pPr algn="ctr"/>
            <a:r>
              <a:rPr lang="en-US" sz="2800" dirty="0" err="1" smtClean="0"/>
              <a:t>Pengambilan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disaat</a:t>
            </a:r>
            <a:r>
              <a:rPr lang="en-US" sz="2800" dirty="0" smtClean="0"/>
              <a:t> stack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kosong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di POP).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747160" y="1995586"/>
            <a:ext cx="1255645" cy="769441"/>
            <a:chOff x="6743840" y="5863769"/>
            <a:chExt cx="1255645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indeks</a:t>
              </a:r>
              <a:endParaRPr lang="en-US" sz="2000" b="1" dirty="0"/>
            </a:p>
            <a:p>
              <a:endParaRPr lang="en-US" sz="2400" dirty="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49995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4.79167E-6 -0.13148 C 4.79167E-6 -0.19051 -0.07435 -0.26273 -0.13451 -0.26273 L -0.26888 -0.26273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4.79167E-6 -0.18658 C 4.79167E-6 -0.27061 -0.09714 -0.37315 -0.17592 -0.37315 L -0.3517 -0.3731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24 L 4.58333E-6 -0.24468 C 4.58333E-6 -0.3544 -0.12097 -0.48913 -0.21888 -0.48913 L -0.43776 -0.48913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-0.30093 C 4.58333E-6 -0.43542 -0.14167 -0.6007 -0.25638 -0.6007 L -0.51276 -0.6007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-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4.79167E-6 -0.35625 C 4.79167E-6 -0.51574 -0.16185 -0.71204 -0.2931 -0.71204 L -0.58607 -0.71204 " pathEditMode="relative" rAng="0" ptsTypes="AAAA">
                                      <p:cBhvr>
                                        <p:cTn id="1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10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56" grpId="0" build="p" animBg="1"/>
      <p:bldP spid="56" grpId="1" build="p" animBg="1"/>
      <p:bldP spid="10" grpId="0" animBg="1"/>
      <p:bldP spid="12" grpId="0" animBg="1"/>
      <p:bldP spid="13" grpId="0" animBg="1"/>
      <p:bldP spid="14" grpId="0" animBg="1"/>
      <p:bldP spid="15" grpId="0" animBg="1"/>
      <p:bldP spid="62" grpId="0"/>
      <p:bldP spid="63" grpId="0" animBg="1"/>
      <p:bldP spid="64" grpId="0" animBg="1"/>
      <p:bldP spid="64" grpId="1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ded Corner 11"/>
          <p:cNvSpPr/>
          <p:nvPr/>
        </p:nvSpPr>
        <p:spPr>
          <a:xfrm>
            <a:off x="6865495" y="1888761"/>
            <a:ext cx="4721902" cy="3417757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palindrom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32517" y="1888761"/>
            <a:ext cx="4754880" cy="4023360"/>
          </a:xfrm>
        </p:spPr>
        <p:txBody>
          <a:bodyPr>
            <a:normAutofit/>
          </a:bodyPr>
          <a:lstStyle/>
          <a:p>
            <a:pPr marL="640080" lvl="4" indent="0">
              <a:buNone/>
            </a:pPr>
            <a:r>
              <a:rPr lang="en-US" sz="2800" dirty="0" smtClean="0"/>
              <a:t>CONTOH :</a:t>
            </a:r>
          </a:p>
          <a:p>
            <a:pPr marL="1097280" lvl="4" indent="-457200">
              <a:buAutoNum type="arabicPeriod"/>
            </a:pPr>
            <a:r>
              <a:rPr lang="en-US" sz="2800" dirty="0" smtClean="0"/>
              <a:t>Kasur </a:t>
            </a:r>
            <a:r>
              <a:rPr lang="en-US" sz="2800" dirty="0" err="1" smtClean="0"/>
              <a:t>Rusak</a:t>
            </a:r>
            <a:endParaRPr lang="en-US" sz="2800" dirty="0" smtClean="0"/>
          </a:p>
          <a:p>
            <a:pPr marL="1097280" lvl="4" indent="-457200">
              <a:buAutoNum type="arabicPeriod"/>
            </a:pPr>
            <a:r>
              <a:rPr lang="en-US" sz="2800" dirty="0" smtClean="0"/>
              <a:t>Kasur </a:t>
            </a:r>
            <a:r>
              <a:rPr lang="en-US" sz="2800" dirty="0" err="1" smtClean="0"/>
              <a:t>Nababan</a:t>
            </a:r>
            <a:r>
              <a:rPr lang="en-US" sz="2800" dirty="0" smtClean="0"/>
              <a:t> </a:t>
            </a:r>
            <a:r>
              <a:rPr lang="en-US" sz="2800" dirty="0" err="1" smtClean="0"/>
              <a:t>Rusak</a:t>
            </a:r>
            <a:endParaRPr lang="en-US" sz="2800" dirty="0" smtClean="0"/>
          </a:p>
          <a:p>
            <a:pPr marL="1097280" lvl="4" indent="-457200">
              <a:buAutoNum type="arabicPeriod"/>
            </a:pPr>
            <a:r>
              <a:rPr lang="en-US" sz="2800" dirty="0" err="1" smtClean="0"/>
              <a:t>Katak</a:t>
            </a:r>
            <a:endParaRPr lang="en-US" sz="2800" dirty="0" smtClean="0"/>
          </a:p>
          <a:p>
            <a:pPr marL="1097280" lvl="4" indent="-457200">
              <a:buAutoNum type="arabicPeriod"/>
            </a:pPr>
            <a:r>
              <a:rPr lang="en-US" sz="2800" dirty="0" err="1" smtClean="0"/>
              <a:t>Ibu</a:t>
            </a:r>
            <a:r>
              <a:rPr lang="en-US" sz="2800" dirty="0" smtClean="0"/>
              <a:t> </a:t>
            </a:r>
            <a:r>
              <a:rPr lang="en-US" sz="2800" dirty="0" err="1" smtClean="0"/>
              <a:t>Ratna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ubi</a:t>
            </a: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24127" y="1888762"/>
            <a:ext cx="4852017" cy="418931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28016" lvl="1" indent="0">
              <a:buNone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kata, </a:t>
            </a:r>
            <a:r>
              <a:rPr lang="en-US" sz="2800" dirty="0" err="1" smtClean="0"/>
              <a:t>frasa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susunan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depan</a:t>
            </a:r>
            <a:r>
              <a:rPr lang="en-US" sz="2800" dirty="0" smtClean="0"/>
              <a:t>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belakang</a:t>
            </a:r>
            <a:endParaRPr lang="en-US" sz="2800" dirty="0"/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714666" y="5567647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83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9084038" y="2038662"/>
            <a:ext cx="1754503" cy="4490951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095" y="82596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4989" y="82596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45807" y="82596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7176" y="828112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Oval 8"/>
          <p:cNvSpPr/>
          <p:nvPr/>
        </p:nvSpPr>
        <p:spPr>
          <a:xfrm>
            <a:off x="5679277" y="828113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30169" y="5746170"/>
            <a:ext cx="1255645" cy="400110"/>
            <a:chOff x="6743840" y="5863769"/>
            <a:chExt cx="1255645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/>
                <a:t>i</a:t>
              </a:r>
              <a:endParaRPr lang="en-US" sz="2400" b="1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30169" y="4978309"/>
            <a:ext cx="1255645" cy="400110"/>
            <a:chOff x="6743840" y="5863769"/>
            <a:chExt cx="1255645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/>
                <a:t>i</a:t>
              </a:r>
              <a:endParaRPr lang="en-US" sz="2000" b="1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28654" y="4132714"/>
            <a:ext cx="1255645" cy="400110"/>
            <a:chOff x="6743840" y="5863769"/>
            <a:chExt cx="1255645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/>
                <a:t>i</a:t>
              </a:r>
              <a:endParaRPr lang="en-US" sz="2000" b="1" dirty="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8439" y="3345505"/>
            <a:ext cx="1255645" cy="400110"/>
            <a:chOff x="6743840" y="5863769"/>
            <a:chExt cx="1255645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/>
                <a:t>i</a:t>
              </a:r>
              <a:endParaRPr lang="en-US" sz="2000" b="1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30314" y="2583871"/>
            <a:ext cx="1255645" cy="461665"/>
            <a:chOff x="6743840" y="5863769"/>
            <a:chExt cx="1255645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/>
                <a:t>i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1" name="Action Button: Home 30">
            <a:hlinkClick r:id="rId2" action="ppaction://hlinksldjump" highlightClick="1"/>
          </p:cNvPr>
          <p:cNvSpPr/>
          <p:nvPr/>
        </p:nvSpPr>
        <p:spPr>
          <a:xfrm>
            <a:off x="59527" y="5746170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98024" y="5733103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498024" y="4985619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98024" y="4151051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98024" y="340942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03466" y="263291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"/>
          </p:nvPr>
        </p:nvSpPr>
        <p:spPr>
          <a:xfrm>
            <a:off x="919660" y="2038662"/>
            <a:ext cx="4365034" cy="2527260"/>
          </a:xfr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kata );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 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push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kata[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], &amp;stack );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9835" y="1344705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stack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26868" y="4923366"/>
            <a:ext cx="1070223" cy="571921"/>
            <a:chOff x="3984348" y="2587955"/>
            <a:chExt cx="2029776" cy="571921"/>
          </a:xfrm>
        </p:grpSpPr>
        <p:sp>
          <p:nvSpPr>
            <p:cNvPr id="55" name="Oval 54"/>
            <p:cNvSpPr/>
            <p:nvPr/>
          </p:nvSpPr>
          <p:spPr>
            <a:xfrm>
              <a:off x="3984348" y="2587955"/>
              <a:ext cx="2029776" cy="5719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23206" y="2689249"/>
              <a:ext cx="598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</a:t>
              </a:r>
              <a:endParaRPr lang="en-US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26868" y="4108425"/>
            <a:ext cx="1177677" cy="550626"/>
            <a:chOff x="3984350" y="2587955"/>
            <a:chExt cx="2029777" cy="571921"/>
          </a:xfrm>
        </p:grpSpPr>
        <p:sp>
          <p:nvSpPr>
            <p:cNvPr id="58" name="Oval 57"/>
            <p:cNvSpPr/>
            <p:nvPr/>
          </p:nvSpPr>
          <p:spPr>
            <a:xfrm>
              <a:off x="3984350" y="2587955"/>
              <a:ext cx="2029777" cy="5719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39493" y="2689249"/>
              <a:ext cx="598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17728" y="3270247"/>
            <a:ext cx="1177677" cy="550626"/>
            <a:chOff x="3984350" y="2587955"/>
            <a:chExt cx="2029777" cy="571921"/>
          </a:xfrm>
        </p:grpSpPr>
        <p:sp>
          <p:nvSpPr>
            <p:cNvPr id="61" name="Oval 60"/>
            <p:cNvSpPr/>
            <p:nvPr/>
          </p:nvSpPr>
          <p:spPr>
            <a:xfrm>
              <a:off x="3984350" y="2587955"/>
              <a:ext cx="2029777" cy="5719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39493" y="2689249"/>
              <a:ext cx="598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</a:t>
              </a:r>
              <a:endParaRPr lang="en-US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13324" y="2588539"/>
            <a:ext cx="1177677" cy="550626"/>
            <a:chOff x="3984350" y="2587955"/>
            <a:chExt cx="2029777" cy="571921"/>
          </a:xfrm>
        </p:grpSpPr>
        <p:sp>
          <p:nvSpPr>
            <p:cNvPr id="64" name="Oval 63"/>
            <p:cNvSpPr/>
            <p:nvPr/>
          </p:nvSpPr>
          <p:spPr>
            <a:xfrm>
              <a:off x="3984350" y="2587955"/>
              <a:ext cx="2029777" cy="5719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39493" y="2689249"/>
              <a:ext cx="598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i++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8188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12474 -2.96296E-6 C 0.18047 -2.96296E-6 0.24948 0.19514 0.24948 0.35371 L 0.24948 0.708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937 -4.44444E-6 C 0.23099 -4.44444E-6 0.31927 0.16436 0.31927 0.29908 L 0.31927 0.5981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07407E-6 L 0.19297 4.07407E-6 C 0.27995 4.07407E-6 0.38737 0.13217 0.38737 0.23958 L 0.38737 0.47986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2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22748 -2.96296E-6 C 0.3293 -2.96296E-6 0.45508 0.10348 0.45508 0.1875 L 0.45508 0.37547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7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26159 -2.96296E-6 C 0.37865 -2.96296E-6 0.52318 0.07408 0.52318 0.13449 L 0.52318 0.26898 " pathEditMode="relative" rAng="0" ptsTypes="AAAA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59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3575" y="2580447"/>
            <a:ext cx="1730326" cy="52563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6"/>
          <p:cNvSpPr>
            <a:spLocks noGrp="1"/>
          </p:cNvSpPr>
          <p:nvPr>
            <p:ph sz="half" idx="1"/>
          </p:nvPr>
        </p:nvSpPr>
        <p:spPr>
          <a:xfrm>
            <a:off x="8506381" y="212388"/>
            <a:ext cx="3459834" cy="1391724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28016" lvl="1" indent="0">
              <a:buNone/>
            </a:pPr>
            <a:r>
              <a:rPr lang="en-US" sz="2000" b="1" dirty="0" err="1" smtClean="0"/>
              <a:t>Terbukti</a:t>
            </a:r>
            <a:r>
              <a:rPr lang="en-US" sz="2000" b="1" dirty="0" smtClean="0"/>
              <a:t> PALINDROM</a:t>
            </a:r>
            <a:endParaRPr lang="en-US" sz="2000" b="1" dirty="0"/>
          </a:p>
        </p:txBody>
      </p:sp>
      <p:sp>
        <p:nvSpPr>
          <p:cNvPr id="11" name="Can 10"/>
          <p:cNvSpPr/>
          <p:nvPr/>
        </p:nvSpPr>
        <p:spPr>
          <a:xfrm>
            <a:off x="10225442" y="2034348"/>
            <a:ext cx="1738647" cy="4415246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45649" y="2527211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10745649" y="329969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10746660" y="4072183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4" name="Oval 13"/>
          <p:cNvSpPr/>
          <p:nvPr/>
        </p:nvSpPr>
        <p:spPr>
          <a:xfrm>
            <a:off x="10746011" y="4844669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5" name="Oval 14"/>
          <p:cNvSpPr/>
          <p:nvPr/>
        </p:nvSpPr>
        <p:spPr>
          <a:xfrm>
            <a:off x="10745648" y="5617155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</a:t>
            </a:r>
            <a:endParaRPr lang="en-US" sz="2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57245" y="5742746"/>
            <a:ext cx="1255645" cy="769441"/>
            <a:chOff x="6743840" y="5863769"/>
            <a:chExt cx="1255645" cy="769441"/>
          </a:xfrm>
        </p:grpSpPr>
        <p:sp>
          <p:nvSpPr>
            <p:cNvPr id="21" name="TextBox 20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indeks</a:t>
              </a:r>
              <a:r>
                <a:rPr lang="en-US" sz="2000" dirty="0"/>
                <a:t> </a:t>
              </a:r>
            </a:p>
            <a:p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57245" y="4974885"/>
            <a:ext cx="1255645" cy="769441"/>
            <a:chOff x="6743840" y="5863769"/>
            <a:chExt cx="1255645" cy="769441"/>
          </a:xfrm>
        </p:grpSpPr>
        <p:sp>
          <p:nvSpPr>
            <p:cNvPr id="24" name="TextBox 23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indeks</a:t>
              </a:r>
              <a:r>
                <a:rPr lang="en-US" sz="2000" dirty="0"/>
                <a:t> </a:t>
              </a:r>
            </a:p>
            <a:p>
              <a:endParaRPr lang="en-US" sz="2400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55730" y="4129290"/>
            <a:ext cx="1255645" cy="769441"/>
            <a:chOff x="6743840" y="5863769"/>
            <a:chExt cx="1255645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indeks</a:t>
              </a:r>
              <a:r>
                <a:rPr lang="en-US" sz="2000" dirty="0"/>
                <a:t> </a:t>
              </a:r>
            </a:p>
            <a:p>
              <a:endParaRPr lang="en-US" sz="2400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55515" y="3342081"/>
            <a:ext cx="1255645" cy="769441"/>
            <a:chOff x="6743840" y="5863769"/>
            <a:chExt cx="1255645" cy="769441"/>
          </a:xfrm>
        </p:grpSpPr>
        <p:sp>
          <p:nvSpPr>
            <p:cNvPr id="30" name="TextBox 29"/>
            <p:cNvSpPr txBox="1"/>
            <p:nvPr/>
          </p:nvSpPr>
          <p:spPr>
            <a:xfrm>
              <a:off x="6743840" y="5863769"/>
              <a:ext cx="90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indeks</a:t>
              </a:r>
              <a:r>
                <a:rPr lang="en-US" sz="2000" dirty="0"/>
                <a:t> </a:t>
              </a:r>
            </a:p>
            <a:p>
              <a:endParaRPr lang="en-US" sz="24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57390" y="2580447"/>
            <a:ext cx="1255645" cy="400110"/>
            <a:chOff x="6743840" y="5863769"/>
            <a:chExt cx="1255645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6743840" y="5863769"/>
              <a:ext cx="90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indeks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ction Button: Home 35">
            <a:hlinkClick r:id="rId2" action="ppaction://hlinksldjump" highlightClick="1"/>
          </p:cNvPr>
          <p:cNvSpPr/>
          <p:nvPr/>
        </p:nvSpPr>
        <p:spPr>
          <a:xfrm>
            <a:off x="0" y="5738178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55726" y="5744193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655726" y="4996709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55726" y="4162141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655726" y="342051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661168" y="264400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410250" y="582955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18889" y="2087024"/>
            <a:ext cx="5618846" cy="4185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stack.indeks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 kata[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stack.indeks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cek == 0 )</a:t>
            </a:r>
          </a:p>
          <a:p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("\nBukan kata palindrom\n");</a:t>
            </a:r>
          </a:p>
          <a:p>
            <a:r>
              <a:rPr lang="sv-S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v-S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printf("\nKata palindrom\n");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38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-0.13148 C -4.16667E-6 -0.19051 -0.07434 -0.26273 -0.1345 -0.26273 L -0.26888 -0.262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-0.18657 C -4.16667E-6 -0.2706 -0.09713 -0.37315 -0.17591 -0.37315 L -0.35169 -0.3731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L -4.16667E-6 -0.24467 C -4.16667E-6 -0.3544 -0.12096 -0.48912 -0.21888 -0.48912 L -0.43776 -0.48912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30092 C -4.16667E-6 -0.43541 -0.14166 -0.60069 -0.25638 -0.60069 L -0.51276 -0.60069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-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35625 C -4.16667E-6 -0.51574 -0.16184 -0.71203 -0.29309 -0.71203 L -0.58606 -0.71203 " pathEditMode="relative" rAng="0" ptsTypes="AA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10" y="-3560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35" grpId="0" build="p" animBg="1"/>
      <p:bldP spid="10" grpId="0" animBg="1"/>
      <p:bldP spid="12" grpId="0" animBg="1"/>
      <p:bldP spid="13" grpId="0" animBg="1"/>
      <p:bldP spid="14" grpId="0" animBg="1"/>
      <p:bldP spid="15" grpId="0" animBg="1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9084038" y="2038662"/>
            <a:ext cx="1754503" cy="4490951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24989" y="82596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7" name="Oval 6"/>
          <p:cNvSpPr/>
          <p:nvPr/>
        </p:nvSpPr>
        <p:spPr>
          <a:xfrm>
            <a:off x="4045807" y="825967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7176" y="828112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9" name="Oval 8"/>
          <p:cNvSpPr/>
          <p:nvPr/>
        </p:nvSpPr>
        <p:spPr>
          <a:xfrm>
            <a:off x="5679277" y="828113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930169" y="5746170"/>
            <a:ext cx="1255645" cy="461665"/>
            <a:chOff x="6743840" y="5863769"/>
            <a:chExt cx="1255645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30169" y="4978309"/>
            <a:ext cx="1255645" cy="461665"/>
            <a:chOff x="6743840" y="5863769"/>
            <a:chExt cx="1255645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28654" y="4132714"/>
            <a:ext cx="1255645" cy="461665"/>
            <a:chOff x="6743840" y="5863769"/>
            <a:chExt cx="1255645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8439" y="3345505"/>
            <a:ext cx="1255645" cy="461665"/>
            <a:chOff x="6743840" y="5863769"/>
            <a:chExt cx="1255645" cy="461665"/>
          </a:xfrm>
        </p:grpSpPr>
        <p:sp>
          <p:nvSpPr>
            <p:cNvPr id="42" name="TextBox 41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Action Button: Home 30">
            <a:hlinkClick r:id="rId2" action="ppaction://hlinksldjump" highlightClick="1"/>
          </p:cNvPr>
          <p:cNvSpPr/>
          <p:nvPr/>
        </p:nvSpPr>
        <p:spPr>
          <a:xfrm>
            <a:off x="59527" y="5746170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98024" y="5733103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498024" y="4985619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98024" y="4151051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98024" y="340942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5003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12474 -2.96296E-6 C 0.18047 -2.96296E-6 0.24948 0.19514 0.24948 0.35371 L 0.24948 0.708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937 -4.44444E-6 C 0.23099 -4.44444E-6 0.31927 0.16436 0.31927 0.29908 L 0.31927 0.5981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07407E-6 L 0.19297 4.07407E-6 C 0.27995 4.07407E-6 0.38737 0.13217 0.38737 0.23958 L 0.38737 0.47986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2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22748 -2.96296E-6 C 0.3293 -2.96296E-6 0.45508 0.10348 0.45508 0.1875 L 0.45508 0.37547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7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9015212" y="2155371"/>
            <a:ext cx="1738647" cy="4415246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35419" y="3420720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9536430" y="4193206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</a:t>
            </a:r>
          </a:p>
        </p:txBody>
      </p:sp>
      <p:sp>
        <p:nvSpPr>
          <p:cNvPr id="14" name="Oval 13"/>
          <p:cNvSpPr/>
          <p:nvPr/>
        </p:nvSpPr>
        <p:spPr>
          <a:xfrm>
            <a:off x="9535781" y="4965692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K</a:t>
            </a:r>
          </a:p>
        </p:txBody>
      </p:sp>
      <p:sp>
        <p:nvSpPr>
          <p:cNvPr id="15" name="Oval 14"/>
          <p:cNvSpPr/>
          <p:nvPr/>
        </p:nvSpPr>
        <p:spPr>
          <a:xfrm>
            <a:off x="9535418" y="5738178"/>
            <a:ext cx="669701" cy="66970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47015" y="5863769"/>
            <a:ext cx="1255645" cy="461665"/>
            <a:chOff x="6743840" y="5863769"/>
            <a:chExt cx="1255645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47015" y="5095908"/>
            <a:ext cx="1255645" cy="461665"/>
            <a:chOff x="6743840" y="5863769"/>
            <a:chExt cx="1255645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45500" y="4250313"/>
            <a:ext cx="1255645" cy="461665"/>
            <a:chOff x="6743840" y="5863769"/>
            <a:chExt cx="1255645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45285" y="3463104"/>
            <a:ext cx="1255645" cy="461665"/>
            <a:chOff x="6743840" y="5863769"/>
            <a:chExt cx="1255645" cy="461665"/>
          </a:xfrm>
        </p:grpSpPr>
        <p:sp>
          <p:nvSpPr>
            <p:cNvPr id="30" name="TextBox 29"/>
            <p:cNvSpPr txBox="1"/>
            <p:nvPr/>
          </p:nvSpPr>
          <p:spPr>
            <a:xfrm>
              <a:off x="6743840" y="5863769"/>
              <a:ext cx="90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 </a:t>
              </a:r>
              <a:endParaRPr lang="en-US" sz="24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ction Button: Home 35">
            <a:hlinkClick r:id="rId2" action="ppaction://hlinksldjump" highlightClick="1"/>
          </p:cNvPr>
          <p:cNvSpPr/>
          <p:nvPr/>
        </p:nvSpPr>
        <p:spPr>
          <a:xfrm>
            <a:off x="0" y="5738178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45496" y="586521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445496" y="5117732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445496" y="428316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445496" y="3541539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00020" y="595058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5" name="Content Placeholder 6"/>
          <p:cNvSpPr>
            <a:spLocks noGrp="1"/>
          </p:cNvSpPr>
          <p:nvPr>
            <p:ph sz="half" idx="1"/>
          </p:nvPr>
        </p:nvSpPr>
        <p:spPr>
          <a:xfrm>
            <a:off x="1024127" y="1888762"/>
            <a:ext cx="4112649" cy="2201659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28016" lvl="1" indent="0">
              <a:buNone/>
            </a:pPr>
            <a:r>
              <a:rPr lang="en-US" sz="2800" b="1" dirty="0" smtClean="0"/>
              <a:t>BUKAN KATA PALINDROM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55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4.79167E-6 -0.18658 C 4.79167E-6 -0.27061 -0.09714 -0.37315 -0.17592 -0.37315 L -0.3517 -0.3731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24 L 4.58333E-6 -0.24468 C 4.58333E-6 -0.3544 -0.12097 -0.48913 -0.21888 -0.48913 L -0.43776 -0.4891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-0.30093 C 4.58333E-6 -0.43542 -0.14167 -0.6007 -0.25638 -0.6007 L -0.51276 -0.6007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38" y="-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4.79167E-6 -0.35625 C 4.79167E-6 -0.51574 -0.16185 -0.71204 -0.2931 -0.71204 L -0.58607 -0.7120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10" y="-35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62" grpId="0"/>
      <p:bldP spid="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821672" cy="4023360"/>
          </a:xfrm>
        </p:spPr>
        <p:txBody>
          <a:bodyPr/>
          <a:lstStyle/>
          <a:p>
            <a:r>
              <a:rPr lang="en-US" dirty="0" smtClean="0"/>
              <a:t>Find Us :</a:t>
            </a:r>
          </a:p>
          <a:p>
            <a:endParaRPr lang="en-US" dirty="0" smtClean="0"/>
          </a:p>
          <a:p>
            <a:r>
              <a:rPr lang="en-US" dirty="0" err="1"/>
              <a:t>Hamzah</a:t>
            </a:r>
            <a:r>
              <a:rPr lang="en-US" dirty="0"/>
              <a:t> </a:t>
            </a:r>
            <a:r>
              <a:rPr lang="en-US" dirty="0" err="1" smtClean="0"/>
              <a:t>Alfarisi</a:t>
            </a:r>
            <a:r>
              <a:rPr lang="en-US" dirty="0" smtClean="0"/>
              <a:t>	(081232162993)</a:t>
            </a:r>
            <a:endParaRPr lang="en-US" dirty="0"/>
          </a:p>
          <a:p>
            <a:r>
              <a:rPr lang="en-US" dirty="0" err="1" smtClean="0"/>
              <a:t>Aldilla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/>
              <a:t>	</a:t>
            </a:r>
            <a:r>
              <a:rPr lang="en-US" dirty="0" smtClean="0"/>
              <a:t>	(082233209449)</a:t>
            </a:r>
          </a:p>
          <a:p>
            <a:r>
              <a:rPr lang="en-US" dirty="0" err="1" smtClean="0"/>
              <a:t>Nuril</a:t>
            </a:r>
            <a:r>
              <a:rPr lang="en-US" dirty="0" smtClean="0"/>
              <a:t> </a:t>
            </a:r>
            <a:r>
              <a:rPr lang="en-US" dirty="0" err="1" smtClean="0"/>
              <a:t>Ratu</a:t>
            </a:r>
            <a:r>
              <a:rPr lang="en-US" dirty="0" smtClean="0"/>
              <a:t> </a:t>
            </a:r>
            <a:r>
              <a:rPr lang="en-US" dirty="0" err="1" smtClean="0"/>
              <a:t>Qurani</a:t>
            </a:r>
            <a:r>
              <a:rPr lang="en-US" dirty="0" smtClean="0"/>
              <a:t>	(081232443655)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4013200" y="901700"/>
            <a:ext cx="692150" cy="69215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1770743" y="2946409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4183743" y="1928589"/>
            <a:ext cx="3860800" cy="63862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Pengertian</a:t>
            </a:r>
            <a:r>
              <a:rPr lang="en-US" sz="2800" dirty="0" smtClean="0"/>
              <a:t> Stack</a:t>
            </a:r>
            <a:endParaRPr lang="en-US" sz="2800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172200" y="3659428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Cek</a:t>
            </a:r>
            <a:r>
              <a:rPr lang="en-US" sz="2800" dirty="0" smtClean="0"/>
              <a:t> Stack </a:t>
            </a:r>
            <a:r>
              <a:rPr lang="en-US" sz="2800" dirty="0" err="1" smtClean="0"/>
              <a:t>Kosong</a:t>
            </a:r>
            <a:endParaRPr lang="en-US" sz="2800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172200" y="4385139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Cek</a:t>
            </a:r>
            <a:r>
              <a:rPr lang="en-US" sz="2800" dirty="0" smtClean="0"/>
              <a:t> Stack </a:t>
            </a:r>
            <a:r>
              <a:rPr lang="en-US" sz="2800" dirty="0" err="1" smtClean="0"/>
              <a:t>Penuh</a:t>
            </a:r>
            <a:endParaRPr lang="en-US" sz="2800" dirty="0"/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1770743" y="4372437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Operasi</a:t>
            </a:r>
            <a:r>
              <a:rPr lang="en-US" sz="2800" dirty="0" smtClean="0"/>
              <a:t> Push</a:t>
            </a:r>
            <a:endParaRPr lang="en-US" sz="2800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164943" y="2946409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Operasi</a:t>
            </a:r>
            <a:r>
              <a:rPr lang="en-US" sz="2800" dirty="0" smtClean="0"/>
              <a:t> Pop</a:t>
            </a:r>
            <a:endParaRPr lang="en-US" sz="2800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1770743" y="3663054"/>
            <a:ext cx="3860800" cy="6386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Inisialisasi</a:t>
            </a:r>
            <a:r>
              <a:rPr lang="en-US" sz="2800" dirty="0" smtClean="0"/>
              <a:t> Stack</a:t>
            </a:r>
            <a:endParaRPr lang="en-US" sz="2800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4183743" y="5255989"/>
            <a:ext cx="3860800" cy="63862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Implementasi</a:t>
            </a:r>
            <a:r>
              <a:rPr lang="en-US" sz="2800" dirty="0" smtClean="0"/>
              <a:t>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337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968199" y="923402"/>
            <a:ext cx="5061540" cy="525211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6645969" y="923402"/>
            <a:ext cx="5075583" cy="2186608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0825" y="1548200"/>
            <a:ext cx="44114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Pengertian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Stack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425" y="1341374"/>
            <a:ext cx="4873088" cy="441616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Segoe UI" pitchFamily="34" charset="0"/>
                <a:cs typeface="Segoe UI" pitchFamily="34" charset="0"/>
              </a:rPr>
              <a:t>Stack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adalah</a:t>
            </a:r>
            <a:r>
              <a:rPr lang="en-US" sz="3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kumpulan</a:t>
            </a:r>
            <a:r>
              <a:rPr lang="en-US" sz="3200" dirty="0" smtClean="0">
                <a:latin typeface="Segoe UI" pitchFamily="34" charset="0"/>
                <a:cs typeface="Segoe UI" pitchFamily="34" charset="0"/>
              </a:rPr>
              <a:t> data 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yang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sifatnya</a:t>
            </a:r>
            <a:r>
              <a:rPr lang="en-US" sz="3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LIFO </a:t>
            </a:r>
            <a:r>
              <a:rPr lang="en-US" sz="3200" b="1" dirty="0">
                <a:latin typeface="Segoe UI" pitchFamily="34" charset="0"/>
                <a:cs typeface="Segoe UI" pitchFamily="34" charset="0"/>
              </a:rPr>
              <a:t>(Last In First Out)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cs typeface="Segoe UI" pitchFamily="34" charset="0"/>
              </a:rPr>
              <a:t>yaitu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cs typeface="Segoe UI" pitchFamily="34" charset="0"/>
              </a:rPr>
              <a:t>elemen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yang paling </a:t>
            </a:r>
            <a:r>
              <a:rPr lang="en-US" sz="3200" dirty="0" err="1">
                <a:latin typeface="Segoe UI" pitchFamily="34" charset="0"/>
                <a:cs typeface="Segoe UI" pitchFamily="34" charset="0"/>
              </a:rPr>
              <a:t>akhir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disisipkan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menjadi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elemen</a:t>
            </a:r>
            <a:r>
              <a:rPr lang="en-US" sz="3200" dirty="0" smtClean="0">
                <a:latin typeface="Segoe UI" pitchFamily="34" charset="0"/>
                <a:cs typeface="Segoe UI" pitchFamily="34" charset="0"/>
              </a:rPr>
              <a:t> yang paling </a:t>
            </a:r>
            <a:r>
              <a:rPr lang="en-US" sz="3200" dirty="0" err="1">
                <a:latin typeface="Segoe UI" pitchFamily="34" charset="0"/>
                <a:cs typeface="Segoe UI" pitchFamily="34" charset="0"/>
              </a:rPr>
              <a:t>dulu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dirty="0" err="1" smtClean="0">
                <a:latin typeface="Segoe UI" pitchFamily="34" charset="0"/>
                <a:cs typeface="Segoe UI" pitchFamily="34" charset="0"/>
              </a:rPr>
              <a:t>diambil</a:t>
            </a:r>
            <a:r>
              <a:rPr lang="en-US" sz="3200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0" name="Action Button: Home 9">
            <a:hlinkClick r:id="rId2" action="ppaction://hlinksldjump" highlightClick="1"/>
          </p:cNvPr>
          <p:cNvSpPr/>
          <p:nvPr/>
        </p:nvSpPr>
        <p:spPr>
          <a:xfrm>
            <a:off x="11149584" y="5815584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9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727700" y="3708400"/>
            <a:ext cx="3352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75300" y="2209800"/>
            <a:ext cx="3352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74800" y="2209800"/>
            <a:ext cx="33528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288" y="720852"/>
            <a:ext cx="5678424" cy="518464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 :</a:t>
            </a: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disimpan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: ");</a:t>
            </a: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kar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tumpukan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 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pop(&amp;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tumpukan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yang di pop : %d", temp);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 . . .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 . . .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838" y="1827253"/>
            <a:ext cx="4389120" cy="376229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menu(){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tumpukan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. . . . 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. . . . .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9500" y="847298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void main()</a:t>
            </a:r>
            <a:endParaRPr lang="en-US" sz="4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40000" y="2717800"/>
            <a:ext cx="711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40000" y="2590800"/>
            <a:ext cx="3048000" cy="176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40000" y="3898900"/>
            <a:ext cx="3187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838" y="4445695"/>
            <a:ext cx="310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Cara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4" name="Action Button: Home 33">
            <a:hlinkClick r:id="rId2" action="ppaction://hlinksldjump" highlightClick="1"/>
          </p:cNvPr>
          <p:cNvSpPr/>
          <p:nvPr/>
        </p:nvSpPr>
        <p:spPr>
          <a:xfrm>
            <a:off x="11149584" y="5815584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788886" y="4116343"/>
            <a:ext cx="27813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33514" y="2290801"/>
            <a:ext cx="4389120" cy="3762294"/>
          </a:xfrm>
          <a:ln w="285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#define MAXSTACK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data[MAXSTACK];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indeks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stack;</a:t>
            </a:r>
          </a:p>
        </p:txBody>
      </p:sp>
      <p:sp>
        <p:nvSpPr>
          <p:cNvPr id="7" name="Can 6"/>
          <p:cNvSpPr/>
          <p:nvPr/>
        </p:nvSpPr>
        <p:spPr>
          <a:xfrm>
            <a:off x="8748040" y="1823995"/>
            <a:ext cx="1943100" cy="3987800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5" idx="1"/>
          </p:cNvCxnSpPr>
          <p:nvPr/>
        </p:nvCxnSpPr>
        <p:spPr>
          <a:xfrm flipV="1">
            <a:off x="4862286" y="2763027"/>
            <a:ext cx="3310624" cy="1512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4" idx="1"/>
          </p:cNvCxnSpPr>
          <p:nvPr/>
        </p:nvCxnSpPr>
        <p:spPr>
          <a:xfrm flipV="1">
            <a:off x="4862286" y="3408913"/>
            <a:ext cx="3305182" cy="866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862286" y="4034426"/>
            <a:ext cx="3305182" cy="240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2" idx="1"/>
          </p:cNvCxnSpPr>
          <p:nvPr/>
        </p:nvCxnSpPr>
        <p:spPr>
          <a:xfrm>
            <a:off x="4862286" y="4275095"/>
            <a:ext cx="3305182" cy="434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1" idx="1"/>
          </p:cNvCxnSpPr>
          <p:nvPr/>
        </p:nvCxnSpPr>
        <p:spPr>
          <a:xfrm>
            <a:off x="4862286" y="4275095"/>
            <a:ext cx="3305182" cy="10946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269643" y="1116337"/>
            <a:ext cx="103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40" name="Action Button: Home 39">
            <a:hlinkClick r:id="rId2" action="ppaction://hlinksldjump" highlightClick="1"/>
          </p:cNvPr>
          <p:cNvSpPr/>
          <p:nvPr/>
        </p:nvSpPr>
        <p:spPr>
          <a:xfrm>
            <a:off x="11135070" y="5826936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67468" y="5115740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167468" y="4455340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67468" y="3780426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67468" y="3154913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72910" y="2509027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791899" y="874323"/>
            <a:ext cx="4084901" cy="866832"/>
          </a:xfrm>
        </p:spPr>
        <p:txBody>
          <a:bodyPr/>
          <a:lstStyle/>
          <a:p>
            <a:r>
              <a:rPr lang="en-US" dirty="0" smtClean="0"/>
              <a:t>MENDEFINISIKAN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405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1286" y="4054632"/>
            <a:ext cx="4389120" cy="1254951"/>
          </a:xfrm>
          <a:ln w="285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inisialisasiStack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(stack *s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Can 5"/>
          <p:cNvSpPr/>
          <p:nvPr/>
        </p:nvSpPr>
        <p:spPr>
          <a:xfrm>
            <a:off x="8538027" y="1631610"/>
            <a:ext cx="1943100" cy="3981181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57455" y="484512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8915" y="4868292"/>
            <a:ext cx="1534730" cy="830997"/>
            <a:chOff x="6743840" y="5863769"/>
            <a:chExt cx="1255645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6743840" y="5863769"/>
              <a:ext cx="901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indeks</a:t>
              </a:r>
              <a:endParaRPr lang="en-US" sz="24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670192" y="6036215"/>
              <a:ext cx="329293" cy="1631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957455" y="4184724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57455" y="3509810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7455" y="2884297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62897" y="2238411"/>
            <a:ext cx="580572" cy="50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1166466" y="1807230"/>
            <a:ext cx="4065101" cy="182039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Memastikan</a:t>
            </a:r>
            <a:r>
              <a:rPr lang="en-US" sz="2800" dirty="0" smtClean="0"/>
              <a:t> index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index ke-0.</a:t>
            </a:r>
            <a:endParaRPr lang="en-US" sz="2800" dirty="0"/>
          </a:p>
        </p:txBody>
      </p:sp>
      <p:sp>
        <p:nvSpPr>
          <p:cNvPr id="14" name="Action Button: Home 13">
            <a:hlinkClick r:id="rId2" action="ppaction://hlinksldjump" highlightClick="1"/>
          </p:cNvPr>
          <p:cNvSpPr/>
          <p:nvPr/>
        </p:nvSpPr>
        <p:spPr>
          <a:xfrm>
            <a:off x="11135070" y="5826936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086" y="746658"/>
            <a:ext cx="4223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cs typeface="Courier New" pitchFamily="49" charset="0"/>
              </a:rPr>
              <a:t>inisialisasiStack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464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8720" y="1511300"/>
            <a:ext cx="4754880" cy="2858994"/>
          </a:xfr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(stack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if(s-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== MAXSTACK)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else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149584" y="5815584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710021" y="1869750"/>
            <a:ext cx="5106163" cy="326105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8016" lvl="1" indent="0">
              <a:buNone/>
            </a:pP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pengecekan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stack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 smtClean="0"/>
              <a:t>penuh</a:t>
            </a:r>
            <a:r>
              <a:rPr lang="en-US" sz="2800" dirty="0" smtClean="0"/>
              <a:t>/ </a:t>
            </a:r>
            <a:r>
              <a:rPr lang="en-US" sz="2800" dirty="0" err="1"/>
              <a:t>tidak</a:t>
            </a:r>
            <a:r>
              <a:rPr 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886" y="848258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isFull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208" y="1714500"/>
            <a:ext cx="4754880" cy="34671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(stack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if(s-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123088" y="5815584"/>
            <a:ext cx="1042416" cy="1042416"/>
          </a:xfrm>
          <a:prstGeom prst="actionButtonHom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735421" y="2046446"/>
            <a:ext cx="5080763" cy="3135154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8016" lvl="1" indent="0">
              <a:buNone/>
            </a:pP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pengecekan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stack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kosong</a:t>
            </a:r>
            <a:r>
              <a:rPr lang="en-US" sz="2800" dirty="0"/>
              <a:t> / </a:t>
            </a:r>
            <a:r>
              <a:rPr lang="en-US" sz="2800" dirty="0" err="1"/>
              <a:t>tidak</a:t>
            </a:r>
            <a:r>
              <a:rPr lang="en-US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697" y="883503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isEmpty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6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969" y="594983"/>
            <a:ext cx="5732232" cy="4303588"/>
          </a:xfr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ush(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*s) 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puts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("Stack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&gt;data[s-&gt;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x;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++(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29784" y="1873770"/>
            <a:ext cx="5081666" cy="3777522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800" dirty="0"/>
              <a:t>Merupakan operasi memasukkan elemen yang akan diletakkan pada posisi teratas dari </a:t>
            </a:r>
            <a:r>
              <a:rPr lang="en-US" sz="2800" dirty="0" err="1"/>
              <a:t>tumpukan</a:t>
            </a:r>
            <a:r>
              <a:rPr lang="en-US" sz="2800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826171" y="5486399"/>
            <a:ext cx="2061029" cy="1175657"/>
            <a:chOff x="9100457" y="4898571"/>
            <a:chExt cx="2061029" cy="1175657"/>
          </a:xfrm>
        </p:grpSpPr>
        <p:sp>
          <p:nvSpPr>
            <p:cNvPr id="5" name="Right Arrow 4">
              <a:hlinkClick r:id="rId2" action="ppaction://hlinksldjump"/>
            </p:cNvPr>
            <p:cNvSpPr/>
            <p:nvPr/>
          </p:nvSpPr>
          <p:spPr>
            <a:xfrm>
              <a:off x="9100457" y="4898571"/>
              <a:ext cx="2061029" cy="11756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18171" y="527114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ILUSTRASI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2869" y="820506"/>
            <a:ext cx="160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</a:t>
            </a:r>
            <a:r>
              <a:rPr lang="en-US" sz="4800" dirty="0" smtClean="0"/>
              <a:t>ush()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232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1088</TotalTime>
  <Words>691</Words>
  <Application>Microsoft Office PowerPoint</Application>
  <PresentationFormat>Custom</PresentationFormat>
  <Paragraphs>267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Integral</vt:lpstr>
      <vt:lpstr>PowerPoint Presentation</vt:lpstr>
      <vt:lpstr>STACK</vt:lpstr>
      <vt:lpstr>PowerPoint Presentation</vt:lpstr>
      <vt:lpstr>PowerPoint Presentation</vt:lpstr>
      <vt:lpstr>MENDEFINISIKAN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Implementasi stack  palindrom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Smile</dc:creator>
  <cp:lastModifiedBy>Windows User</cp:lastModifiedBy>
  <cp:revision>105</cp:revision>
  <dcterms:created xsi:type="dcterms:W3CDTF">2017-06-10T20:49:45Z</dcterms:created>
  <dcterms:modified xsi:type="dcterms:W3CDTF">2017-06-24T17:20:01Z</dcterms:modified>
</cp:coreProperties>
</file>