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309" r:id="rId4"/>
    <p:sldId id="305" r:id="rId5"/>
    <p:sldId id="306" r:id="rId6"/>
    <p:sldId id="279" r:id="rId7"/>
    <p:sldId id="282" r:id="rId8"/>
    <p:sldId id="273" r:id="rId9"/>
    <p:sldId id="307" r:id="rId10"/>
    <p:sldId id="308" r:id="rId11"/>
    <p:sldId id="304" r:id="rId12"/>
    <p:sldId id="288" r:id="rId13"/>
    <p:sldId id="289" r:id="rId14"/>
    <p:sldId id="259" r:id="rId15"/>
    <p:sldId id="267" r:id="rId16"/>
    <p:sldId id="268" r:id="rId17"/>
    <p:sldId id="262" r:id="rId18"/>
    <p:sldId id="266" r:id="rId19"/>
    <p:sldId id="263" r:id="rId20"/>
    <p:sldId id="264" r:id="rId21"/>
    <p:sldId id="303" r:id="rId22"/>
    <p:sldId id="269" r:id="rId23"/>
    <p:sldId id="286" r:id="rId24"/>
    <p:sldId id="301" r:id="rId25"/>
    <p:sldId id="278" r:id="rId26"/>
    <p:sldId id="260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966"/>
    <a:srgbClr val="F1C226"/>
    <a:srgbClr val="DAE3F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34" autoAdjust="0"/>
  </p:normalViewPr>
  <p:slideViewPr>
    <p:cSldViewPr snapToGrid="0">
      <p:cViewPr varScale="1">
        <p:scale>
          <a:sx n="94" d="100"/>
          <a:sy n="94" d="100"/>
        </p:scale>
        <p:origin x="2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F069F-0032-4D3F-925D-240A7773DCE7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</dgm:pt>
    <dgm:pt modelId="{5B870AAF-BD1B-46F5-ACA5-A2A336756EC4}">
      <dgm:prSet phldrT="[Text]" custT="1"/>
      <dgm:spPr/>
      <dgm:t>
        <a:bodyPr/>
        <a:lstStyle/>
        <a:p>
          <a:r>
            <a:rPr lang="en-US" sz="1800" dirty="0" err="1"/>
            <a:t>Permasalahan</a:t>
          </a:r>
          <a:r>
            <a:rPr lang="en-US" sz="1800" dirty="0"/>
            <a:t> yang </a:t>
          </a:r>
          <a:r>
            <a:rPr lang="en-US" sz="1800" dirty="0" err="1"/>
            <a:t>dihadapi</a:t>
          </a:r>
          <a:r>
            <a:rPr lang="en-US" sz="1800" dirty="0"/>
            <a:t> </a:t>
          </a:r>
          <a:r>
            <a:rPr lang="en-US" sz="1800" dirty="0" err="1"/>
            <a:t>dapat</a:t>
          </a:r>
          <a:r>
            <a:rPr lang="en-US" sz="1800" dirty="0"/>
            <a:t> </a:t>
          </a:r>
          <a:r>
            <a:rPr lang="en-US" sz="1800" dirty="0" err="1"/>
            <a:t>dipecah</a:t>
          </a:r>
          <a:r>
            <a:rPr lang="en-US" sz="1800" dirty="0"/>
            <a:t> </a:t>
          </a:r>
          <a:r>
            <a:rPr lang="en-US" sz="1800" dirty="0" err="1"/>
            <a:t>menjadi</a:t>
          </a:r>
          <a:r>
            <a:rPr lang="en-US" sz="1800" dirty="0"/>
            <a:t> </a:t>
          </a:r>
          <a:r>
            <a:rPr lang="en-US" sz="1800" dirty="0" err="1"/>
            <a:t>lebih</a:t>
          </a:r>
          <a:r>
            <a:rPr lang="en-US" sz="1800" dirty="0"/>
            <a:t> </a:t>
          </a:r>
          <a:r>
            <a:rPr lang="id-ID" sz="1800" dirty="0"/>
            <a:t> </a:t>
          </a:r>
          <a:r>
            <a:rPr lang="en-US" sz="1800" dirty="0" err="1"/>
            <a:t>sederhana</a:t>
          </a:r>
          <a:endParaRPr lang="en-US" sz="1800" dirty="0"/>
        </a:p>
      </dgm:t>
    </dgm:pt>
    <dgm:pt modelId="{F20B80D1-F723-4ABD-9D15-36CA0218A295}" type="parTrans" cxnId="{DCD1D230-8936-4B17-A4CF-9D6E387D5916}">
      <dgm:prSet/>
      <dgm:spPr/>
      <dgm:t>
        <a:bodyPr/>
        <a:lstStyle/>
        <a:p>
          <a:endParaRPr lang="en-US"/>
        </a:p>
      </dgm:t>
    </dgm:pt>
    <dgm:pt modelId="{F368D5FA-8802-4F34-9258-DB827982DF58}" type="sibTrans" cxnId="{DCD1D230-8936-4B17-A4CF-9D6E387D5916}">
      <dgm:prSet/>
      <dgm:spPr/>
      <dgm:t>
        <a:bodyPr/>
        <a:lstStyle/>
        <a:p>
          <a:endParaRPr lang="en-US"/>
        </a:p>
      </dgm:t>
    </dgm:pt>
    <dgm:pt modelId="{85FD19E8-5C66-425D-AC23-C877A359B518}">
      <dgm:prSet phldrT="[Text]" custT="1"/>
      <dgm:spPr/>
      <dgm:t>
        <a:bodyPr/>
        <a:lstStyle/>
        <a:p>
          <a:r>
            <a:rPr lang="en-US" sz="1800" dirty="0" err="1"/>
            <a:t>Karena</a:t>
          </a:r>
          <a:r>
            <a:rPr lang="en-US" sz="1800" dirty="0"/>
            <a:t> </a:t>
          </a:r>
          <a:r>
            <a:rPr lang="en-US" sz="1800" dirty="0" err="1"/>
            <a:t>fungsi</a:t>
          </a:r>
          <a:r>
            <a:rPr lang="en-US" sz="1800" dirty="0"/>
            <a:t> </a:t>
          </a:r>
          <a:r>
            <a:rPr lang="en-US" sz="1800" dirty="0" err="1"/>
            <a:t>rekursi</a:t>
          </a:r>
          <a:r>
            <a:rPr lang="en-US" sz="1800" dirty="0"/>
            <a:t> </a:t>
          </a:r>
          <a:r>
            <a:rPr lang="en-US" sz="1800" dirty="0" err="1"/>
            <a:t>memanggil</a:t>
          </a:r>
          <a:r>
            <a:rPr lang="en-US" sz="1800" dirty="0"/>
            <a:t> </a:t>
          </a:r>
          <a:r>
            <a:rPr lang="en-US" sz="1800" dirty="0" err="1"/>
            <a:t>dirinya</a:t>
          </a:r>
          <a:r>
            <a:rPr lang="en-US" sz="1800" dirty="0"/>
            <a:t> </a:t>
          </a:r>
          <a:r>
            <a:rPr lang="en-US" sz="1800" dirty="0" err="1"/>
            <a:t>sendiri</a:t>
          </a:r>
          <a:r>
            <a:rPr lang="en-US" sz="1800" dirty="0"/>
            <a:t> </a:t>
          </a:r>
          <a:r>
            <a:rPr lang="en-US" sz="1800" dirty="0" err="1"/>
            <a:t>secara</a:t>
          </a:r>
          <a:r>
            <a:rPr lang="en-US" sz="1800" dirty="0"/>
            <a:t> </a:t>
          </a:r>
          <a:r>
            <a:rPr lang="en-US" sz="1800" dirty="0" err="1"/>
            <a:t>terus</a:t>
          </a:r>
          <a:r>
            <a:rPr lang="en-US" sz="1800" dirty="0"/>
            <a:t> </a:t>
          </a:r>
          <a:r>
            <a:rPr lang="en-US" sz="1800" dirty="0" err="1"/>
            <a:t>menerus</a:t>
          </a:r>
          <a:r>
            <a:rPr lang="en-US" sz="1800" dirty="0"/>
            <a:t>, </a:t>
          </a:r>
          <a:r>
            <a:rPr lang="en-US" sz="1800" dirty="0" err="1"/>
            <a:t>maka</a:t>
          </a:r>
          <a:r>
            <a:rPr lang="en-US" sz="1800" dirty="0"/>
            <a:t> </a:t>
          </a:r>
          <a:r>
            <a:rPr lang="en-US" sz="1800" dirty="0" err="1"/>
            <a:t>dari</a:t>
          </a:r>
          <a:r>
            <a:rPr lang="en-US" sz="1800" dirty="0"/>
            <a:t> </a:t>
          </a:r>
          <a:r>
            <a:rPr lang="en-US" sz="1800" dirty="0" err="1"/>
            <a:t>itu</a:t>
          </a:r>
          <a:r>
            <a:rPr lang="en-US" sz="1800" dirty="0"/>
            <a:t> </a:t>
          </a:r>
          <a:r>
            <a:rPr lang="en-US" sz="1800" dirty="0" err="1"/>
            <a:t>diperlukan</a:t>
          </a:r>
          <a:r>
            <a:rPr lang="en-US" sz="1800" dirty="0"/>
            <a:t> </a:t>
          </a:r>
          <a:r>
            <a:rPr lang="en-US" sz="1800" dirty="0" err="1"/>
            <a:t>suatu</a:t>
          </a:r>
          <a:r>
            <a:rPr lang="en-US" sz="1800" dirty="0"/>
            <a:t> </a:t>
          </a:r>
          <a:r>
            <a:rPr lang="en-US" sz="1800" dirty="0" err="1"/>
            <a:t>kondisi</a:t>
          </a:r>
          <a:r>
            <a:rPr lang="en-US" sz="1800" dirty="0"/>
            <a:t> </a:t>
          </a:r>
          <a:r>
            <a:rPr lang="en-US" sz="1800" dirty="0" err="1"/>
            <a:t>untuk</a:t>
          </a:r>
          <a:r>
            <a:rPr lang="en-US" sz="1800" dirty="0"/>
            <a:t> </a:t>
          </a:r>
          <a:r>
            <a:rPr lang="en-US" sz="1800" dirty="0" err="1"/>
            <a:t>menghentikan</a:t>
          </a:r>
          <a:r>
            <a:rPr lang="en-US" sz="1800" dirty="0"/>
            <a:t> </a:t>
          </a:r>
          <a:r>
            <a:rPr lang="en-US" sz="1800" dirty="0" err="1"/>
            <a:t>pemanggilan</a:t>
          </a:r>
          <a:r>
            <a:rPr lang="en-US" sz="1800" dirty="0"/>
            <a:t> </a:t>
          </a:r>
          <a:r>
            <a:rPr lang="en-US" sz="1800" dirty="0" err="1"/>
            <a:t>ini</a:t>
          </a:r>
          <a:r>
            <a:rPr lang="en-US" sz="1800" dirty="0"/>
            <a:t>, </a:t>
          </a:r>
          <a:r>
            <a:rPr lang="en-US" sz="1800" dirty="0" err="1"/>
            <a:t>kondisi</a:t>
          </a:r>
          <a:r>
            <a:rPr lang="en-US" sz="1800" dirty="0"/>
            <a:t> </a:t>
          </a:r>
          <a:r>
            <a:rPr lang="en-US" sz="1800" dirty="0" err="1"/>
            <a:t>ini</a:t>
          </a:r>
          <a:r>
            <a:rPr lang="en-US" sz="1800" dirty="0"/>
            <a:t> </a:t>
          </a:r>
          <a:r>
            <a:rPr lang="en-US" sz="1800" dirty="0" err="1"/>
            <a:t>disebut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b="1" dirty="0" err="1"/>
            <a:t>kondisi</a:t>
          </a:r>
          <a:r>
            <a:rPr lang="en-US" sz="1800" b="1" dirty="0"/>
            <a:t>  terminal</a:t>
          </a:r>
        </a:p>
      </dgm:t>
    </dgm:pt>
    <dgm:pt modelId="{59C1D036-4B93-4BC1-9C95-E9308B4367E8}" type="parTrans" cxnId="{855DA702-F74F-4B32-94A1-1B5EBE1DFF64}">
      <dgm:prSet/>
      <dgm:spPr/>
      <dgm:t>
        <a:bodyPr/>
        <a:lstStyle/>
        <a:p>
          <a:endParaRPr lang="en-US"/>
        </a:p>
      </dgm:t>
    </dgm:pt>
    <dgm:pt modelId="{84865666-E4FC-4CB9-9679-5FD678E1BD45}" type="sibTrans" cxnId="{855DA702-F74F-4B32-94A1-1B5EBE1DFF64}">
      <dgm:prSet/>
      <dgm:spPr/>
      <dgm:t>
        <a:bodyPr/>
        <a:lstStyle/>
        <a:p>
          <a:endParaRPr lang="en-US"/>
        </a:p>
      </dgm:t>
    </dgm:pt>
    <dgm:pt modelId="{42140A56-A487-410B-B4D8-AE368BB84D65}">
      <dgm:prSet phldrT="[Text]" custT="1"/>
      <dgm:spPr/>
      <dgm:t>
        <a:bodyPr/>
        <a:lstStyle/>
        <a:p>
          <a:r>
            <a:rPr lang="en-US" sz="1800" dirty="0"/>
            <a:t>Ada </a:t>
          </a:r>
          <a:r>
            <a:rPr lang="en-US" sz="1800" dirty="0" err="1"/>
            <a:t>fungsi</a:t>
          </a:r>
          <a:r>
            <a:rPr lang="en-US" sz="1800" dirty="0"/>
            <a:t> yang </a:t>
          </a:r>
          <a:r>
            <a:rPr lang="en-US" sz="1800" dirty="0" err="1"/>
            <a:t>memanggil</a:t>
          </a:r>
          <a:r>
            <a:rPr lang="en-US" sz="1800" dirty="0"/>
            <a:t> </a:t>
          </a:r>
          <a:r>
            <a:rPr lang="en-US" sz="1800" dirty="0" err="1"/>
            <a:t>dirinya</a:t>
          </a:r>
          <a:r>
            <a:rPr lang="en-US" sz="1800" dirty="0"/>
            <a:t> </a:t>
          </a:r>
          <a:r>
            <a:rPr lang="en-US" sz="1800" dirty="0" err="1"/>
            <a:t>sendiri</a:t>
          </a:r>
          <a:endParaRPr lang="en-US" sz="1800" dirty="0"/>
        </a:p>
      </dgm:t>
    </dgm:pt>
    <dgm:pt modelId="{477DFA9E-3871-4D85-A8A1-19EAC2E23D9C}" type="sibTrans" cxnId="{5C4BBEEE-04E3-40C6-A592-EB3656E96396}">
      <dgm:prSet/>
      <dgm:spPr/>
      <dgm:t>
        <a:bodyPr/>
        <a:lstStyle/>
        <a:p>
          <a:endParaRPr lang="en-US"/>
        </a:p>
      </dgm:t>
    </dgm:pt>
    <dgm:pt modelId="{92097ED6-AB3A-4476-9279-8C73A60B8F6C}" type="parTrans" cxnId="{5C4BBEEE-04E3-40C6-A592-EB3656E96396}">
      <dgm:prSet/>
      <dgm:spPr/>
      <dgm:t>
        <a:bodyPr/>
        <a:lstStyle/>
        <a:p>
          <a:endParaRPr lang="en-US"/>
        </a:p>
      </dgm:t>
    </dgm:pt>
    <dgm:pt modelId="{CCAAA349-9C2F-4899-9580-6B3118757A91}">
      <dgm:prSet phldrT="[Text]" custT="1"/>
      <dgm:spPr/>
      <dgm:t>
        <a:bodyPr/>
        <a:lstStyle/>
        <a:p>
          <a:r>
            <a:rPr lang="en-US" sz="1800" dirty="0" err="1"/>
            <a:t>Fungsi</a:t>
          </a:r>
          <a:r>
            <a:rPr lang="en-US" sz="1800" dirty="0"/>
            <a:t> </a:t>
          </a:r>
          <a:r>
            <a:rPr lang="en-US" sz="1800" dirty="0" err="1"/>
            <a:t>rekursi</a:t>
          </a:r>
          <a:r>
            <a:rPr lang="en-US" sz="1800" dirty="0"/>
            <a:t> minimal </a:t>
          </a:r>
          <a:r>
            <a:rPr lang="en-US" sz="1800" dirty="0" err="1"/>
            <a:t>memiliki</a:t>
          </a:r>
          <a:r>
            <a:rPr lang="en-US" sz="1800" dirty="0"/>
            <a:t> </a:t>
          </a:r>
          <a:r>
            <a:rPr lang="en-US" sz="1800" dirty="0" err="1"/>
            <a:t>satu</a:t>
          </a:r>
          <a:r>
            <a:rPr lang="en-US" sz="1800" dirty="0"/>
            <a:t> </a:t>
          </a:r>
          <a:r>
            <a:rPr lang="en-US" sz="1800" dirty="0" err="1"/>
            <a:t>kondisi</a:t>
          </a:r>
          <a:r>
            <a:rPr lang="en-US" sz="1800" dirty="0"/>
            <a:t> terminal</a:t>
          </a:r>
        </a:p>
      </dgm:t>
    </dgm:pt>
    <dgm:pt modelId="{6E31C3E8-0CDD-4CA7-8D9D-F05379D720C0}" type="parTrans" cxnId="{7816B68C-A8A1-4FB6-8FC8-67EF555B195A}">
      <dgm:prSet/>
      <dgm:spPr/>
      <dgm:t>
        <a:bodyPr/>
        <a:lstStyle/>
        <a:p>
          <a:endParaRPr lang="en-US"/>
        </a:p>
      </dgm:t>
    </dgm:pt>
    <dgm:pt modelId="{103F1B57-96AE-480E-92F8-94A9F2BD6665}" type="sibTrans" cxnId="{7816B68C-A8A1-4FB6-8FC8-67EF555B195A}">
      <dgm:prSet/>
      <dgm:spPr/>
      <dgm:t>
        <a:bodyPr/>
        <a:lstStyle/>
        <a:p>
          <a:endParaRPr lang="en-US"/>
        </a:p>
      </dgm:t>
    </dgm:pt>
    <dgm:pt modelId="{071C0780-4861-41BA-A7DB-3AE265A8FE7C}" type="pres">
      <dgm:prSet presAssocID="{0E3F069F-0032-4D3F-925D-240A7773DCE7}" presName="linear" presStyleCnt="0">
        <dgm:presLayoutVars>
          <dgm:animLvl val="lvl"/>
          <dgm:resizeHandles val="exact"/>
        </dgm:presLayoutVars>
      </dgm:prSet>
      <dgm:spPr/>
    </dgm:pt>
    <dgm:pt modelId="{816D0494-3EAE-4EEE-B8E6-DCAC02C86FDE}" type="pres">
      <dgm:prSet presAssocID="{5B870AAF-BD1B-46F5-ACA5-A2A336756E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1659DD-E21A-48F6-877A-BCB802804FA3}" type="pres">
      <dgm:prSet presAssocID="{F368D5FA-8802-4F34-9258-DB827982DF58}" presName="spacer" presStyleCnt="0"/>
      <dgm:spPr/>
    </dgm:pt>
    <dgm:pt modelId="{37F80953-69DF-4CFB-B073-4BD231B6EFB1}" type="pres">
      <dgm:prSet presAssocID="{42140A56-A487-410B-B4D8-AE368BB84D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79E442-6BD2-4646-B971-BF61E86C87BB}" type="pres">
      <dgm:prSet presAssocID="{477DFA9E-3871-4D85-A8A1-19EAC2E23D9C}" presName="spacer" presStyleCnt="0"/>
      <dgm:spPr/>
    </dgm:pt>
    <dgm:pt modelId="{AAC44446-A635-4571-9F0E-4B11449E6C92}" type="pres">
      <dgm:prSet presAssocID="{85FD19E8-5C66-425D-AC23-C877A359B5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D61912-5AA2-4321-BC5A-4A085B42C7D9}" type="pres">
      <dgm:prSet presAssocID="{84865666-E4FC-4CB9-9679-5FD678E1BD45}" presName="spacer" presStyleCnt="0"/>
      <dgm:spPr/>
    </dgm:pt>
    <dgm:pt modelId="{ED06A8F9-D192-45C8-82CC-E11EAAF38AAC}" type="pres">
      <dgm:prSet presAssocID="{CCAAA349-9C2F-4899-9580-6B3118757A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5DA702-F74F-4B32-94A1-1B5EBE1DFF64}" srcId="{0E3F069F-0032-4D3F-925D-240A7773DCE7}" destId="{85FD19E8-5C66-425D-AC23-C877A359B518}" srcOrd="2" destOrd="0" parTransId="{59C1D036-4B93-4BC1-9C95-E9308B4367E8}" sibTransId="{84865666-E4FC-4CB9-9679-5FD678E1BD45}"/>
    <dgm:cxn modelId="{A343591C-93DD-4D06-840B-33E9FE64FE44}" type="presOf" srcId="{85FD19E8-5C66-425D-AC23-C877A359B518}" destId="{AAC44446-A635-4571-9F0E-4B11449E6C92}" srcOrd="0" destOrd="0" presId="urn:microsoft.com/office/officeart/2005/8/layout/vList2"/>
    <dgm:cxn modelId="{DCD1D230-8936-4B17-A4CF-9D6E387D5916}" srcId="{0E3F069F-0032-4D3F-925D-240A7773DCE7}" destId="{5B870AAF-BD1B-46F5-ACA5-A2A336756EC4}" srcOrd="0" destOrd="0" parTransId="{F20B80D1-F723-4ABD-9D15-36CA0218A295}" sibTransId="{F368D5FA-8802-4F34-9258-DB827982DF58}"/>
    <dgm:cxn modelId="{036AC082-877F-48D0-97CE-989D1A1172EF}" type="presOf" srcId="{5B870AAF-BD1B-46F5-ACA5-A2A336756EC4}" destId="{816D0494-3EAE-4EEE-B8E6-DCAC02C86FDE}" srcOrd="0" destOrd="0" presId="urn:microsoft.com/office/officeart/2005/8/layout/vList2"/>
    <dgm:cxn modelId="{7816B68C-A8A1-4FB6-8FC8-67EF555B195A}" srcId="{0E3F069F-0032-4D3F-925D-240A7773DCE7}" destId="{CCAAA349-9C2F-4899-9580-6B3118757A91}" srcOrd="3" destOrd="0" parTransId="{6E31C3E8-0CDD-4CA7-8D9D-F05379D720C0}" sibTransId="{103F1B57-96AE-480E-92F8-94A9F2BD6665}"/>
    <dgm:cxn modelId="{2FE23B8E-958A-4685-85BA-041731BB26C0}" type="presOf" srcId="{CCAAA349-9C2F-4899-9580-6B3118757A91}" destId="{ED06A8F9-D192-45C8-82CC-E11EAAF38AAC}" srcOrd="0" destOrd="0" presId="urn:microsoft.com/office/officeart/2005/8/layout/vList2"/>
    <dgm:cxn modelId="{34B9B1C8-818F-49AC-81BE-B3D75DDA9254}" type="presOf" srcId="{0E3F069F-0032-4D3F-925D-240A7773DCE7}" destId="{071C0780-4861-41BA-A7DB-3AE265A8FE7C}" srcOrd="0" destOrd="0" presId="urn:microsoft.com/office/officeart/2005/8/layout/vList2"/>
    <dgm:cxn modelId="{5C4BBEEE-04E3-40C6-A592-EB3656E96396}" srcId="{0E3F069F-0032-4D3F-925D-240A7773DCE7}" destId="{42140A56-A487-410B-B4D8-AE368BB84D65}" srcOrd="1" destOrd="0" parTransId="{92097ED6-AB3A-4476-9279-8C73A60B8F6C}" sibTransId="{477DFA9E-3871-4D85-A8A1-19EAC2E23D9C}"/>
    <dgm:cxn modelId="{762798FD-587A-4900-BB78-740EE304A186}" type="presOf" srcId="{42140A56-A487-410B-B4D8-AE368BB84D65}" destId="{37F80953-69DF-4CFB-B073-4BD231B6EFB1}" srcOrd="0" destOrd="0" presId="urn:microsoft.com/office/officeart/2005/8/layout/vList2"/>
    <dgm:cxn modelId="{625DAFA5-E6B4-4A6A-BB41-50CA1174575E}" type="presParOf" srcId="{071C0780-4861-41BA-A7DB-3AE265A8FE7C}" destId="{816D0494-3EAE-4EEE-B8E6-DCAC02C86FDE}" srcOrd="0" destOrd="0" presId="urn:microsoft.com/office/officeart/2005/8/layout/vList2"/>
    <dgm:cxn modelId="{59E49A70-BC67-4CFC-9810-07A1D615A3F8}" type="presParOf" srcId="{071C0780-4861-41BA-A7DB-3AE265A8FE7C}" destId="{B31659DD-E21A-48F6-877A-BCB802804FA3}" srcOrd="1" destOrd="0" presId="urn:microsoft.com/office/officeart/2005/8/layout/vList2"/>
    <dgm:cxn modelId="{B63DD727-EB04-44DA-B10B-FC92C117446F}" type="presParOf" srcId="{071C0780-4861-41BA-A7DB-3AE265A8FE7C}" destId="{37F80953-69DF-4CFB-B073-4BD231B6EFB1}" srcOrd="2" destOrd="0" presId="urn:microsoft.com/office/officeart/2005/8/layout/vList2"/>
    <dgm:cxn modelId="{08B91BA3-8E93-43D1-95FD-AAE24408E718}" type="presParOf" srcId="{071C0780-4861-41BA-A7DB-3AE265A8FE7C}" destId="{A779E442-6BD2-4646-B971-BF61E86C87BB}" srcOrd="3" destOrd="0" presId="urn:microsoft.com/office/officeart/2005/8/layout/vList2"/>
    <dgm:cxn modelId="{604DA1E6-9B3E-49BD-9BE9-549E97A6202E}" type="presParOf" srcId="{071C0780-4861-41BA-A7DB-3AE265A8FE7C}" destId="{AAC44446-A635-4571-9F0E-4B11449E6C92}" srcOrd="4" destOrd="0" presId="urn:microsoft.com/office/officeart/2005/8/layout/vList2"/>
    <dgm:cxn modelId="{76B019DE-F583-46DC-A755-420B297B9DA4}" type="presParOf" srcId="{071C0780-4861-41BA-A7DB-3AE265A8FE7C}" destId="{93D61912-5AA2-4321-BC5A-4A085B42C7D9}" srcOrd="5" destOrd="0" presId="urn:microsoft.com/office/officeart/2005/8/layout/vList2"/>
    <dgm:cxn modelId="{033E5238-D825-4DBA-9D24-FE2CC78AC275}" type="presParOf" srcId="{071C0780-4861-41BA-A7DB-3AE265A8FE7C}" destId="{ED06A8F9-D192-45C8-82CC-E11EAAF38A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D0494-3EAE-4EEE-B8E6-DCAC02C86FDE}">
      <dsp:nvSpPr>
        <dsp:cNvPr id="0" name=""/>
        <dsp:cNvSpPr/>
      </dsp:nvSpPr>
      <dsp:spPr>
        <a:xfrm>
          <a:off x="0" y="274"/>
          <a:ext cx="7888516" cy="8739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Permasalahan</a:t>
          </a:r>
          <a:r>
            <a:rPr lang="en-US" sz="1800" kern="1200" dirty="0"/>
            <a:t> yang </a:t>
          </a:r>
          <a:r>
            <a:rPr lang="en-US" sz="1800" kern="1200" dirty="0" err="1"/>
            <a:t>dihadapi</a:t>
          </a:r>
          <a:r>
            <a:rPr lang="en-US" sz="1800" kern="1200" dirty="0"/>
            <a:t> </a:t>
          </a:r>
          <a:r>
            <a:rPr lang="en-US" sz="1800" kern="1200" dirty="0" err="1"/>
            <a:t>dapat</a:t>
          </a:r>
          <a:r>
            <a:rPr lang="en-US" sz="1800" kern="1200" dirty="0"/>
            <a:t> </a:t>
          </a:r>
          <a:r>
            <a:rPr lang="en-US" sz="1800" kern="1200" dirty="0" err="1"/>
            <a:t>dipecah</a:t>
          </a:r>
          <a:r>
            <a:rPr lang="en-US" sz="1800" kern="1200" dirty="0"/>
            <a:t> </a:t>
          </a:r>
          <a:r>
            <a:rPr lang="en-US" sz="1800" kern="1200" dirty="0" err="1"/>
            <a:t>menjadi</a:t>
          </a:r>
          <a:r>
            <a:rPr lang="en-US" sz="1800" kern="1200" dirty="0"/>
            <a:t> </a:t>
          </a:r>
          <a:r>
            <a:rPr lang="en-US" sz="1800" kern="1200" dirty="0" err="1"/>
            <a:t>lebih</a:t>
          </a:r>
          <a:r>
            <a:rPr lang="en-US" sz="1800" kern="1200" dirty="0"/>
            <a:t> </a:t>
          </a:r>
          <a:r>
            <a:rPr lang="id-ID" sz="1800" kern="1200" dirty="0"/>
            <a:t> </a:t>
          </a:r>
          <a:r>
            <a:rPr lang="en-US" sz="1800" kern="1200" dirty="0" err="1"/>
            <a:t>sederhana</a:t>
          </a:r>
          <a:endParaRPr lang="en-US" sz="1800" kern="1200" dirty="0"/>
        </a:p>
      </dsp:txBody>
      <dsp:txXfrm>
        <a:off x="42665" y="42939"/>
        <a:ext cx="7803186" cy="788660"/>
      </dsp:txXfrm>
    </dsp:sp>
    <dsp:sp modelId="{37F80953-69DF-4CFB-B073-4BD231B6EFB1}">
      <dsp:nvSpPr>
        <dsp:cNvPr id="0" name=""/>
        <dsp:cNvSpPr/>
      </dsp:nvSpPr>
      <dsp:spPr>
        <a:xfrm>
          <a:off x="0" y="886837"/>
          <a:ext cx="7888516" cy="8739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Ada </a:t>
          </a:r>
          <a:r>
            <a:rPr lang="en-US" sz="1800" kern="1200" dirty="0" err="1"/>
            <a:t>fungsi</a:t>
          </a:r>
          <a:r>
            <a:rPr lang="en-US" sz="1800" kern="1200" dirty="0"/>
            <a:t> yang </a:t>
          </a:r>
          <a:r>
            <a:rPr lang="en-US" sz="1800" kern="1200" dirty="0" err="1"/>
            <a:t>memanggil</a:t>
          </a:r>
          <a:r>
            <a:rPr lang="en-US" sz="1800" kern="1200" dirty="0"/>
            <a:t> </a:t>
          </a:r>
          <a:r>
            <a:rPr lang="en-US" sz="1800" kern="1200" dirty="0" err="1"/>
            <a:t>dirinya</a:t>
          </a:r>
          <a:r>
            <a:rPr lang="en-US" sz="1800" kern="1200" dirty="0"/>
            <a:t> </a:t>
          </a:r>
          <a:r>
            <a:rPr lang="en-US" sz="1800" kern="1200" dirty="0" err="1"/>
            <a:t>sendiri</a:t>
          </a:r>
          <a:endParaRPr lang="en-US" sz="1800" kern="1200" dirty="0"/>
        </a:p>
      </dsp:txBody>
      <dsp:txXfrm>
        <a:off x="42665" y="929502"/>
        <a:ext cx="7803186" cy="788660"/>
      </dsp:txXfrm>
    </dsp:sp>
    <dsp:sp modelId="{AAC44446-A635-4571-9F0E-4B11449E6C92}">
      <dsp:nvSpPr>
        <dsp:cNvPr id="0" name=""/>
        <dsp:cNvSpPr/>
      </dsp:nvSpPr>
      <dsp:spPr>
        <a:xfrm>
          <a:off x="0" y="1773400"/>
          <a:ext cx="7888516" cy="8739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Karena</a:t>
          </a:r>
          <a:r>
            <a:rPr lang="en-US" sz="1800" kern="1200" dirty="0"/>
            <a:t> </a:t>
          </a:r>
          <a:r>
            <a:rPr lang="en-US" sz="1800" kern="1200" dirty="0" err="1"/>
            <a:t>fungsi</a:t>
          </a:r>
          <a:r>
            <a:rPr lang="en-US" sz="1800" kern="1200" dirty="0"/>
            <a:t> </a:t>
          </a:r>
          <a:r>
            <a:rPr lang="en-US" sz="1800" kern="1200" dirty="0" err="1"/>
            <a:t>rekursi</a:t>
          </a:r>
          <a:r>
            <a:rPr lang="en-US" sz="1800" kern="1200" dirty="0"/>
            <a:t> </a:t>
          </a:r>
          <a:r>
            <a:rPr lang="en-US" sz="1800" kern="1200" dirty="0" err="1"/>
            <a:t>memanggil</a:t>
          </a:r>
          <a:r>
            <a:rPr lang="en-US" sz="1800" kern="1200" dirty="0"/>
            <a:t> </a:t>
          </a:r>
          <a:r>
            <a:rPr lang="en-US" sz="1800" kern="1200" dirty="0" err="1"/>
            <a:t>dirinya</a:t>
          </a:r>
          <a:r>
            <a:rPr lang="en-US" sz="1800" kern="1200" dirty="0"/>
            <a:t> </a:t>
          </a:r>
          <a:r>
            <a:rPr lang="en-US" sz="1800" kern="1200" dirty="0" err="1"/>
            <a:t>sendiri</a:t>
          </a:r>
          <a:r>
            <a:rPr lang="en-US" sz="1800" kern="1200" dirty="0"/>
            <a:t> </a:t>
          </a:r>
          <a:r>
            <a:rPr lang="en-US" sz="1800" kern="1200" dirty="0" err="1"/>
            <a:t>secara</a:t>
          </a:r>
          <a:r>
            <a:rPr lang="en-US" sz="1800" kern="1200" dirty="0"/>
            <a:t> </a:t>
          </a:r>
          <a:r>
            <a:rPr lang="en-US" sz="1800" kern="1200" dirty="0" err="1"/>
            <a:t>terus</a:t>
          </a:r>
          <a:r>
            <a:rPr lang="en-US" sz="1800" kern="1200" dirty="0"/>
            <a:t> </a:t>
          </a:r>
          <a:r>
            <a:rPr lang="en-US" sz="1800" kern="1200" dirty="0" err="1"/>
            <a:t>menerus</a:t>
          </a:r>
          <a:r>
            <a:rPr lang="en-US" sz="1800" kern="1200" dirty="0"/>
            <a:t>, </a:t>
          </a:r>
          <a:r>
            <a:rPr lang="en-US" sz="1800" kern="1200" dirty="0" err="1"/>
            <a:t>maka</a:t>
          </a:r>
          <a:r>
            <a:rPr lang="en-US" sz="1800" kern="1200" dirty="0"/>
            <a:t> </a:t>
          </a:r>
          <a:r>
            <a:rPr lang="en-US" sz="1800" kern="1200" dirty="0" err="1"/>
            <a:t>dari</a:t>
          </a:r>
          <a:r>
            <a:rPr lang="en-US" sz="1800" kern="1200" dirty="0"/>
            <a:t> </a:t>
          </a:r>
          <a:r>
            <a:rPr lang="en-US" sz="1800" kern="1200" dirty="0" err="1"/>
            <a:t>itu</a:t>
          </a:r>
          <a:r>
            <a:rPr lang="en-US" sz="1800" kern="1200" dirty="0"/>
            <a:t> </a:t>
          </a:r>
          <a:r>
            <a:rPr lang="en-US" sz="1800" kern="1200" dirty="0" err="1"/>
            <a:t>diperlukan</a:t>
          </a:r>
          <a:r>
            <a:rPr lang="en-US" sz="1800" kern="1200" dirty="0"/>
            <a:t> </a:t>
          </a:r>
          <a:r>
            <a:rPr lang="en-US" sz="1800" kern="1200" dirty="0" err="1"/>
            <a:t>suatu</a:t>
          </a:r>
          <a:r>
            <a:rPr lang="en-US" sz="1800" kern="1200" dirty="0"/>
            <a:t> </a:t>
          </a:r>
          <a:r>
            <a:rPr lang="en-US" sz="1800" kern="1200" dirty="0" err="1"/>
            <a:t>kondisi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menghentikan</a:t>
          </a:r>
          <a:r>
            <a:rPr lang="en-US" sz="1800" kern="1200" dirty="0"/>
            <a:t> </a:t>
          </a:r>
          <a:r>
            <a:rPr lang="en-US" sz="1800" kern="1200" dirty="0" err="1"/>
            <a:t>pemanggilan</a:t>
          </a:r>
          <a:r>
            <a:rPr lang="en-US" sz="1800" kern="1200" dirty="0"/>
            <a:t> </a:t>
          </a:r>
          <a:r>
            <a:rPr lang="en-US" sz="1800" kern="1200" dirty="0" err="1"/>
            <a:t>ini</a:t>
          </a:r>
          <a:r>
            <a:rPr lang="en-US" sz="1800" kern="1200" dirty="0"/>
            <a:t>, </a:t>
          </a:r>
          <a:r>
            <a:rPr lang="en-US" sz="1800" kern="1200" dirty="0" err="1"/>
            <a:t>kondisi</a:t>
          </a:r>
          <a:r>
            <a:rPr lang="en-US" sz="1800" kern="1200" dirty="0"/>
            <a:t> </a:t>
          </a:r>
          <a:r>
            <a:rPr lang="en-US" sz="1800" kern="1200" dirty="0" err="1"/>
            <a:t>ini</a:t>
          </a:r>
          <a:r>
            <a:rPr lang="en-US" sz="1800" kern="1200" dirty="0"/>
            <a:t> </a:t>
          </a:r>
          <a:r>
            <a:rPr lang="en-US" sz="1800" kern="1200" dirty="0" err="1"/>
            <a:t>disebut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b="1" kern="1200" dirty="0" err="1"/>
            <a:t>kondisi</a:t>
          </a:r>
          <a:r>
            <a:rPr lang="en-US" sz="1800" b="1" kern="1200" dirty="0"/>
            <a:t>  terminal</a:t>
          </a:r>
        </a:p>
      </dsp:txBody>
      <dsp:txXfrm>
        <a:off x="42665" y="1816065"/>
        <a:ext cx="7803186" cy="788660"/>
      </dsp:txXfrm>
    </dsp:sp>
    <dsp:sp modelId="{ED06A8F9-D192-45C8-82CC-E11EAAF38AAC}">
      <dsp:nvSpPr>
        <dsp:cNvPr id="0" name=""/>
        <dsp:cNvSpPr/>
      </dsp:nvSpPr>
      <dsp:spPr>
        <a:xfrm>
          <a:off x="0" y="2659963"/>
          <a:ext cx="7888516" cy="8739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Fungsi</a:t>
          </a:r>
          <a:r>
            <a:rPr lang="en-US" sz="1800" kern="1200" dirty="0"/>
            <a:t> </a:t>
          </a:r>
          <a:r>
            <a:rPr lang="en-US" sz="1800" kern="1200" dirty="0" err="1"/>
            <a:t>rekursi</a:t>
          </a:r>
          <a:r>
            <a:rPr lang="en-US" sz="1800" kern="1200" dirty="0"/>
            <a:t> minimal </a:t>
          </a:r>
          <a:r>
            <a:rPr lang="en-US" sz="1800" kern="1200" dirty="0" err="1"/>
            <a:t>memiliki</a:t>
          </a:r>
          <a:r>
            <a:rPr lang="en-US" sz="1800" kern="1200" dirty="0"/>
            <a:t> </a:t>
          </a:r>
          <a:r>
            <a:rPr lang="en-US" sz="1800" kern="1200" dirty="0" err="1"/>
            <a:t>satu</a:t>
          </a:r>
          <a:r>
            <a:rPr lang="en-US" sz="1800" kern="1200" dirty="0"/>
            <a:t> </a:t>
          </a:r>
          <a:r>
            <a:rPr lang="en-US" sz="1800" kern="1200" dirty="0" err="1"/>
            <a:t>kondisi</a:t>
          </a:r>
          <a:r>
            <a:rPr lang="en-US" sz="1800" kern="1200" dirty="0"/>
            <a:t> terminal</a:t>
          </a:r>
        </a:p>
      </dsp:txBody>
      <dsp:txXfrm>
        <a:off x="42665" y="2702628"/>
        <a:ext cx="7803186" cy="788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A74A-4DA3-41D0-84D1-0F1993670F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2604-E339-4373-B3CD-D6EBE845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C82810-6B84-4B78-84C4-0DF8BE329C41}" type="slidenum">
              <a:rPr lang="en-GB"/>
              <a:pPr/>
              <a:t>15</a:t>
            </a:fld>
            <a:endParaRPr lang="en-GB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2313"/>
            <a:ext cx="6397625" cy="3598862"/>
          </a:xfrm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116AE5-CCB7-481B-AC64-55FF5D513CA0}" type="slidenum">
              <a:rPr lang="en-GB"/>
              <a:pPr/>
              <a:t>16</a:t>
            </a:fld>
            <a:endParaRPr lang="en-GB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2313"/>
            <a:ext cx="6397625" cy="3598862"/>
          </a:xfrm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06DC16-6BD7-4D7D-B7A0-AEF4D5C221A8}" type="slidenum">
              <a:rPr lang="en-GB"/>
              <a:pPr/>
              <a:t>18</a:t>
            </a:fld>
            <a:endParaRPr lang="en-GB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2313"/>
            <a:ext cx="6397625" cy="3598862"/>
          </a:xfrm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B325EA-20A3-47ED-BECF-35B12ABDA7F9}" type="slidenum">
              <a:rPr lang="en-GB"/>
              <a:pPr/>
              <a:t>22</a:t>
            </a:fld>
            <a:endParaRPr lang="en-GB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2313"/>
            <a:ext cx="6397625" cy="3598862"/>
          </a:xfrm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</p:spPr>
        <p:txBody>
          <a:bodyPr>
            <a:norm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122739" y="2992443"/>
            <a:ext cx="7604125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4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C274CA2D-221E-434E-BDC1-E5620779CC48}" type="datetime1">
              <a:rPr lang="id-ID" smtClean="0"/>
              <a:t>18/04/2021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7999"/>
            <a:ext cx="2628900" cy="5668964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8001"/>
            <a:ext cx="7734300" cy="5668963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8F0833DC-382B-41F5-8AAF-7C386EA0D300}" type="datetime1">
              <a:rPr lang="id-ID" smtClean="0"/>
              <a:t>18/04/2021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92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03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B4679"/>
                </a:solidFill>
              </a:defRPr>
            </a:lvl1pPr>
            <a:lvl2pPr>
              <a:defRPr>
                <a:solidFill>
                  <a:srgbClr val="1B4679"/>
                </a:solidFill>
              </a:defRPr>
            </a:lvl2pPr>
            <a:lvl3pPr>
              <a:defRPr>
                <a:solidFill>
                  <a:srgbClr val="1B4679"/>
                </a:solidFill>
              </a:defRPr>
            </a:lvl3pPr>
            <a:lvl4pPr>
              <a:defRPr>
                <a:solidFill>
                  <a:srgbClr val="1B4679"/>
                </a:solidFill>
              </a:defRPr>
            </a:lvl4pPr>
            <a:lvl5pPr>
              <a:defRPr>
                <a:solidFill>
                  <a:srgbClr val="1B467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E3248237-C77A-456E-96CA-D1A39FB655EE}" type="datetime1">
              <a:rPr lang="id-ID" smtClean="0"/>
              <a:t>18/04/2021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 b="1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2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05054"/>
            <a:ext cx="10515600" cy="946377"/>
          </a:xfrm>
        </p:spPr>
        <p:txBody>
          <a:bodyPr anchor="b"/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28549"/>
            <a:ext cx="10515600" cy="404653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2700">
                <a:solidFill>
                  <a:srgbClr val="F4C80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305A17CE-BAAA-41D5-872E-E15390BFD0DB}" type="datetime1">
              <a:rPr lang="id-ID" smtClean="0"/>
              <a:t>18/04/2021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D7FA08EF-1D61-4AEB-ABB9-346BC4A090DE}" type="datetime1">
              <a:rPr lang="id-ID" smtClean="0"/>
              <a:t>18/04/2021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3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0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>
                <a:solidFill>
                  <a:srgbClr val="163964"/>
                </a:solidFill>
              </a:defRPr>
            </a:lvl1pPr>
            <a:lvl2pPr>
              <a:defRPr sz="2100">
                <a:solidFill>
                  <a:srgbClr val="163964"/>
                </a:solidFill>
              </a:defRPr>
            </a:lvl2pPr>
            <a:lvl3pPr>
              <a:defRPr sz="1800">
                <a:solidFill>
                  <a:srgbClr val="163964"/>
                </a:solidFill>
              </a:defRPr>
            </a:lvl3pPr>
            <a:lvl4pPr>
              <a:defRPr sz="1500">
                <a:solidFill>
                  <a:srgbClr val="163964"/>
                </a:solidFill>
              </a:defRPr>
            </a:lvl4pPr>
            <a:lvl5pPr>
              <a:defRPr sz="1500">
                <a:solidFill>
                  <a:srgbClr val="163964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1F7D1415-E426-4521-BECF-C8E6116BCC44}" type="datetime1">
              <a:rPr lang="id-ID" smtClean="0"/>
              <a:t>18/04/2021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1970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>
                <a:solidFill>
                  <a:srgbClr val="16396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0CCC41B6-7F83-4529-9579-27E8009BF739}" type="datetime1">
              <a:rPr lang="id-ID" smtClean="0"/>
              <a:t>18/04/2021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9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3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A25DA511-4293-4692-B83B-DC3CA001E901}" type="datetime1">
              <a:rPr lang="id-ID" smtClean="0"/>
              <a:t>18/04/2021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anikode.com/2016/06/memahami-cara-kerja-fungsi-rekursif.html" TargetMode="External"/><Relationship Id="rId2" Type="http://schemas.openxmlformats.org/officeDocument/2006/relationships/hyperlink" Target="https://www.youtube.com/watch?v=DHkaG-pZR_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1perpustakaanmateri.files.wordpress.com/2011/10/a2-asd-fungsirekusif-gnt.pp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/>
              <a:t>Algoritma dan Struktur Data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Rekursi</a:t>
            </a:r>
            <a:endParaRPr lang="id-ID" sz="4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2739" y="2830288"/>
            <a:ext cx="7604125" cy="1887974"/>
          </a:xfrm>
        </p:spPr>
        <p:txBody>
          <a:bodyPr>
            <a:normAutofit/>
          </a:bodyPr>
          <a:lstStyle/>
          <a:p>
            <a:r>
              <a:rPr lang="en-US" sz="2000" dirty="0"/>
              <a:t>Umi Sa’adah</a:t>
            </a:r>
          </a:p>
          <a:p>
            <a:r>
              <a:rPr lang="en-US" sz="2000" dirty="0"/>
              <a:t>Tita Karlita</a:t>
            </a:r>
          </a:p>
          <a:p>
            <a:r>
              <a:rPr lang="en-US" sz="2000" dirty="0"/>
              <a:t>Entin Martiana Kusumaningtyas</a:t>
            </a:r>
          </a:p>
          <a:p>
            <a:r>
              <a:rPr lang="en-US" sz="2000" dirty="0"/>
              <a:t>Arna Fariza </a:t>
            </a:r>
          </a:p>
          <a:p>
            <a:r>
              <a:rPr lang="en-US" sz="2000" dirty="0"/>
              <a:t>2021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10DA-E291-408F-A77B-66D23A98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907A-364A-471F-89F9-869811E8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CDEB-6168-46FF-A581-06AE76EA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10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2124-957F-43A2-917C-9E549359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1" y="-415132"/>
            <a:ext cx="12627429" cy="22805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D9F9468-EF56-4DD0-B7D5-0A0500331D14}"/>
              </a:ext>
            </a:extLst>
          </p:cNvPr>
          <p:cNvSpPr txBox="1">
            <a:spLocks noChangeArrowheads="1"/>
          </p:cNvSpPr>
          <p:nvPr/>
        </p:nvSpPr>
        <p:spPr>
          <a:xfrm>
            <a:off x="695325" y="1865368"/>
            <a:ext cx="10887075" cy="453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/>
              <a:t>Dengan cara rekursi, dapat dijabarkan sbb 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/>
              <a:t>	- </a:t>
            </a:r>
            <a:r>
              <a:rPr lang="en-GB" sz="2500" i="1"/>
              <a:t>n!</a:t>
            </a:r>
            <a:r>
              <a:rPr lang="en-GB" sz="2500"/>
              <a:t> adalah hasil kali dari  n dengan </a:t>
            </a:r>
            <a:r>
              <a:rPr lang="en-GB" sz="2500" i="1"/>
              <a:t>(n-1)!</a:t>
            </a:r>
            <a:r>
              <a:rPr lang="en-GB" sz="2500"/>
              <a:t>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/>
              <a:t>	- </a:t>
            </a:r>
            <a:r>
              <a:rPr lang="en-GB" sz="2500" i="1"/>
              <a:t>(n-1)! </a:t>
            </a:r>
            <a:r>
              <a:rPr lang="en-GB" sz="2500"/>
              <a:t>adalah </a:t>
            </a:r>
            <a:r>
              <a:rPr lang="en-GB" sz="2500" i="1"/>
              <a:t>n-1 </a:t>
            </a:r>
            <a:r>
              <a:rPr lang="en-GB" sz="2500"/>
              <a:t>dikalikan dengan </a:t>
            </a:r>
            <a:r>
              <a:rPr lang="en-GB" sz="2500" i="1"/>
              <a:t>(n-2)!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i="1"/>
              <a:t>	- (n-2)! </a:t>
            </a:r>
            <a:r>
              <a:rPr lang="en-GB" sz="2500"/>
              <a:t>adalah </a:t>
            </a:r>
            <a:r>
              <a:rPr lang="en-GB" sz="2500" i="1"/>
              <a:t>n-2 </a:t>
            </a:r>
            <a:r>
              <a:rPr lang="en-GB" sz="2500"/>
              <a:t>dikalikan dengan </a:t>
            </a:r>
            <a:r>
              <a:rPr lang="en-GB" sz="2500" i="1"/>
              <a:t>(n-3)!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i="1"/>
              <a:t>	- </a:t>
            </a:r>
            <a:r>
              <a:rPr lang="en-GB" sz="2500"/>
              <a:t>dst sampai dengan ketika </a:t>
            </a:r>
            <a:r>
              <a:rPr lang="en-GB" sz="2500" i="1"/>
              <a:t>n = 1</a:t>
            </a:r>
            <a:r>
              <a:rPr lang="en-GB" sz="2500"/>
              <a:t>, proses berhenti 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/>
              <a:t>Cara rekursif untuk permasalahan ini, secara umum dapat kita detailkan sebagai berikut: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/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/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/>
          </a:p>
          <a:p>
            <a:pPr>
              <a:spcBef>
                <a:spcPts val="600"/>
              </a:spcBef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>
                <a:solidFill>
                  <a:srgbClr val="FFFFFF"/>
                </a:solidFill>
              </a:rPr>
              <a:t>d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 dirty="0">
              <a:solidFill>
                <a:srgbClr val="FFFFFF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00890E7-31FB-49C9-BA12-417AA21C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6388" y="4654550"/>
            <a:ext cx="3816350" cy="136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9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D6B3-B56A-4E01-96B2-50E9ACD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Diingat</a:t>
            </a:r>
            <a:endParaRPr lang="en-ID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2E5B7-6621-4756-AB72-DD8F9124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11</a:t>
            </a:fld>
            <a:endParaRPr lang="id-ID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35C8218C-A51F-4C96-A86E-9679222D8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690688"/>
            <a:ext cx="11118669" cy="2547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just"/>
            <a:r>
              <a:rPr lang="id-ID" sz="2400" b="1" dirty="0"/>
              <a:t>Suatu fungsi r</a:t>
            </a:r>
            <a:r>
              <a:rPr lang="fi-FI" sz="2400" b="1" dirty="0"/>
              <a:t>ekursi memiliki </a:t>
            </a:r>
            <a:r>
              <a:rPr lang="id-ID" sz="2400" b="1" dirty="0"/>
              <a:t>:</a:t>
            </a:r>
          </a:p>
          <a:p>
            <a:pPr marL="457189" indent="-457189" algn="just">
              <a:buAutoNum type="arabicPeriod"/>
              <a:tabLst>
                <a:tab pos="1371600" algn="l"/>
                <a:tab pos="1771650" algn="l"/>
                <a:tab pos="2171700" algn="l"/>
                <a:tab pos="2514600" algn="l"/>
                <a:tab pos="2743200" algn="l"/>
                <a:tab pos="3143250" algn="l"/>
              </a:tabLst>
            </a:pPr>
            <a:r>
              <a:rPr lang="id-ID" sz="2400" b="1" dirty="0"/>
              <a:t>Fase awal :</a:t>
            </a:r>
            <a:r>
              <a:rPr lang="en-US" sz="2400" b="1" dirty="0"/>
              <a:t> </a:t>
            </a:r>
            <a:r>
              <a:rPr lang="id-ID" sz="2400" b="1" dirty="0"/>
              <a:t>Awal dimulainya perhitungan</a:t>
            </a:r>
            <a:r>
              <a:rPr lang="en-US" sz="2400" b="1" dirty="0"/>
              <a:t>,</a:t>
            </a:r>
            <a:r>
              <a:rPr lang="id-ID" sz="2400" b="1" dirty="0"/>
              <a:t> terjadi pemanggilan terhadap diri sendiri dan berhenti</a:t>
            </a:r>
            <a:r>
              <a:rPr lang="en-US" sz="2400" b="1" dirty="0"/>
              <a:t> </a:t>
            </a:r>
            <a:r>
              <a:rPr lang="id-ID" sz="2400" b="1" dirty="0"/>
              <a:t>sampai kondisi terminal</a:t>
            </a:r>
          </a:p>
          <a:p>
            <a:pPr marL="457189" indent="-457189" algn="just">
              <a:buAutoNum type="arabicPeriod"/>
              <a:tabLst>
                <a:tab pos="1371600" algn="l"/>
                <a:tab pos="1771650" algn="l"/>
                <a:tab pos="2171700" algn="l"/>
                <a:tab pos="2514600" algn="l"/>
                <a:tab pos="2743200" algn="l"/>
                <a:tab pos="3143250" algn="l"/>
              </a:tabLst>
            </a:pPr>
            <a:r>
              <a:rPr lang="id-ID" sz="2400" b="1" dirty="0"/>
              <a:t>Kondisi terminal :</a:t>
            </a:r>
            <a:r>
              <a:rPr lang="en-US" sz="2400" b="1" dirty="0"/>
              <a:t> </a:t>
            </a:r>
            <a:r>
              <a:rPr lang="id-ID" sz="2400" b="1" dirty="0"/>
              <a:t>S</a:t>
            </a:r>
            <a:r>
              <a:rPr lang="fi-FI" sz="2400" b="1" dirty="0"/>
              <a:t>uatu kondisi</a:t>
            </a:r>
            <a:r>
              <a:rPr lang="id-ID" sz="2400" b="1" dirty="0"/>
              <a:t> yang menghentikan proses pemanggilan diri sendiri</a:t>
            </a:r>
          </a:p>
          <a:p>
            <a:pPr marL="457189" indent="-457189" algn="just">
              <a:buAutoNum type="arabicPeriod"/>
              <a:tabLst>
                <a:tab pos="1371600" algn="l"/>
                <a:tab pos="1771650" algn="l"/>
                <a:tab pos="2171700" algn="l"/>
                <a:tab pos="2514600" algn="l"/>
                <a:tab pos="2743200" algn="l"/>
                <a:tab pos="3143250" algn="l"/>
              </a:tabLst>
            </a:pPr>
            <a:r>
              <a:rPr lang="id-ID" sz="2400" b="1" dirty="0"/>
              <a:t>Fase balik</a:t>
            </a:r>
            <a:r>
              <a:rPr lang="en-US" sz="2400" b="1" dirty="0"/>
              <a:t> </a:t>
            </a:r>
            <a:r>
              <a:rPr lang="id-ID" sz="2400" b="1" dirty="0"/>
              <a:t>:</a:t>
            </a:r>
            <a:r>
              <a:rPr lang="en-US" sz="2400" b="1" dirty="0"/>
              <a:t> </a:t>
            </a:r>
            <a:r>
              <a:rPr lang="id-ID" sz="2400" b="1" dirty="0"/>
              <a:t>Perhitungan kembali hasil kembalian dari fase awal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88D3DFD4-11DB-456A-BBFF-FF3D0D3221C5}"/>
              </a:ext>
            </a:extLst>
          </p:cNvPr>
          <p:cNvSpPr/>
          <p:nvPr/>
        </p:nvSpPr>
        <p:spPr>
          <a:xfrm>
            <a:off x="2213776" y="4841443"/>
            <a:ext cx="8196063" cy="10483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Tidak semua perulangan dapat diselesaikan dengan rekursi</a:t>
            </a:r>
          </a:p>
        </p:txBody>
      </p:sp>
    </p:spTree>
    <p:extLst>
      <p:ext uri="{BB962C8B-B14F-4D97-AF65-F5344CB8AC3E}">
        <p14:creationId xmlns:p14="http://schemas.microsoft.com/office/powerpoint/2010/main" val="26709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03" y="3820812"/>
            <a:ext cx="5185873" cy="1590860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400" dirty="0"/>
              <a:t>Proses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terminal</a:t>
            </a:r>
            <a:endParaRPr lang="id-ID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308" y="3788450"/>
            <a:ext cx="5339012" cy="2264532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yang </a:t>
            </a:r>
            <a:r>
              <a:rPr lang="en-US" sz="2400" dirty="0" err="1"/>
              <a:t>memanggil</a:t>
            </a:r>
            <a:endParaRPr lang="id-ID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85" y="-477623"/>
            <a:ext cx="13266056" cy="2395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" y="2683040"/>
            <a:ext cx="881106" cy="858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24" y="2683040"/>
            <a:ext cx="895735" cy="872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15" y="2683040"/>
            <a:ext cx="2610156" cy="743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55" y="2684156"/>
            <a:ext cx="2664280" cy="7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7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0000" y="2472591"/>
            <a:ext cx="7239296" cy="39412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810000" y="2483783"/>
            <a:ext cx="7239296" cy="19732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483783"/>
            <a:ext cx="7239296" cy="197322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	F(3) = 3 x F(2)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		F(2) = 2 x F(1)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			F(1) = 1</a:t>
            </a:r>
            <a:endParaRPr lang="id-ID" sz="2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0000" y="4443212"/>
            <a:ext cx="7239296" cy="19732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810000" y="4443212"/>
            <a:ext cx="7239296" cy="197322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		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F(2) = 2 x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	F(3) = 3 x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	F(3) = 6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06293" y="4443211"/>
            <a:ext cx="7027093" cy="13795"/>
          </a:xfrm>
          <a:prstGeom prst="lin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8397025" y="3720607"/>
            <a:ext cx="2984973" cy="2693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2935" y="3733859"/>
            <a:ext cx="2768958" cy="2602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9573447" y="567662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n w="0"/>
                <a:solidFill>
                  <a:schemeClr val="accent5">
                    <a:lumMod val="75000"/>
                  </a:schemeClr>
                </a:solidFill>
              </a:rPr>
              <a:t>F(3)</a:t>
            </a:r>
            <a:endParaRPr lang="id-ID" sz="2000" b="1" i="1" dirty="0">
              <a:ln w="0"/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512935" y="5429823"/>
            <a:ext cx="2768958" cy="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73447" y="4789543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n w="0"/>
                <a:solidFill>
                  <a:schemeClr val="accent5">
                    <a:lumMod val="75000"/>
                  </a:schemeClr>
                </a:solidFill>
              </a:rPr>
              <a:t>F(2)</a:t>
            </a:r>
            <a:endParaRPr lang="id-ID" sz="2000" b="1" i="1" dirty="0">
              <a:ln w="0"/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512935" y="4536119"/>
            <a:ext cx="2768958" cy="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0429" y="2619354"/>
            <a:ext cx="143180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Fase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awal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0429" y="3921253"/>
            <a:ext cx="214513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Kondisi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terminal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2990" y="4571787"/>
            <a:ext cx="143661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Fase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balik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2990" y="5894476"/>
            <a:ext cx="216437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Rekursi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lengkap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9966" y="2523974"/>
            <a:ext cx="2759089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err="1"/>
              <a:t>Ilustrasi</a:t>
            </a:r>
            <a:r>
              <a:rPr lang="en-US" sz="2800" b="1" dirty="0"/>
              <a:t> </a:t>
            </a:r>
            <a:r>
              <a:rPr lang="en-US" sz="2800" b="1" dirty="0" err="1"/>
              <a:t>Fungsi</a:t>
            </a:r>
            <a:endParaRPr lang="en-US" sz="2800" b="1" dirty="0"/>
          </a:p>
          <a:p>
            <a:pPr algn="ctr"/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Memori</a:t>
            </a:r>
            <a:endParaRPr lang="id-ID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85" y="-477623"/>
            <a:ext cx="13266056" cy="23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uiExpand="1" build="p" animBg="1"/>
      <p:bldP spid="13" grpId="0" animBg="1"/>
      <p:bldP spid="14" grpId="0" uiExpand="1" build="p" animBg="1"/>
      <p:bldP spid="9" grpId="0" animBg="1"/>
      <p:bldP spid="10" grpId="0"/>
      <p:bldP spid="10" grpId="1"/>
      <p:bldP spid="19" grpId="0"/>
      <p:bldP spid="19" grpId="1"/>
      <p:bldP spid="21" grpId="0" animBg="1"/>
      <p:bldP spid="22" grpId="0" animBg="1"/>
      <p:bldP spid="23" grpId="0" animBg="1"/>
      <p:bldP spid="24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458" y="-429647"/>
            <a:ext cx="12612914" cy="2519703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2387599" y="2365828"/>
          <a:ext cx="7888516" cy="353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56" y="2262292"/>
            <a:ext cx="881106" cy="858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27" y="3231362"/>
            <a:ext cx="895735" cy="872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4171140"/>
            <a:ext cx="901469" cy="878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1" y="5081890"/>
            <a:ext cx="907669" cy="8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05550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kern="1200">
                <a:solidFill>
                  <a:srgbClr val="000000"/>
                </a:solidFill>
                <a:latin typeface="Arial Narrow" pitchFamily="34" charset="0"/>
                <a:ea typeface="MS Gothic" charset="-128"/>
                <a:cs typeface="Arial Unicode MS" charset="0"/>
              </a:defRPr>
            </a:lvl1pPr>
            <a:lvl2pPr marL="4572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2pPr>
            <a:lvl3pPr marL="9144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3pPr>
            <a:lvl4pPr marL="13716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4pPr>
            <a:lvl5pPr marL="18288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9pPr>
          </a:lstStyle>
          <a:p>
            <a:r>
              <a:rPr lang="en-GB"/>
              <a:t>PENS-ITS</a:t>
            </a: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/>
              <a:t>Fungsi</a:t>
            </a:r>
            <a:r>
              <a:rPr lang="en-GB" sz="4000" dirty="0"/>
              <a:t> </a:t>
            </a:r>
            <a:r>
              <a:rPr lang="en-GB" sz="4000" dirty="0" err="1"/>
              <a:t>Rekursi</a:t>
            </a:r>
            <a:r>
              <a:rPr lang="en-GB" sz="4000" dirty="0"/>
              <a:t> </a:t>
            </a:r>
            <a:r>
              <a:rPr lang="en-GB" sz="4000" dirty="0" err="1"/>
              <a:t>Tanpa</a:t>
            </a:r>
            <a:r>
              <a:rPr lang="en-GB" sz="4000" dirty="0"/>
              <a:t> Batas Akhir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#include &lt;</a:t>
            </a:r>
            <a:r>
              <a:rPr lang="en-GB" sz="2400" dirty="0" err="1">
                <a:latin typeface="Courier New" pitchFamily="49" charset="0"/>
              </a:rPr>
              <a:t>stdio.h</a:t>
            </a:r>
            <a:r>
              <a:rPr lang="en-GB" sz="2400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void </a:t>
            </a:r>
            <a:r>
              <a:rPr lang="en-GB" sz="2400" dirty="0" err="1">
                <a:latin typeface="Courier New" pitchFamily="49" charset="0"/>
              </a:rPr>
              <a:t>tidak_Berhenti</a:t>
            </a:r>
            <a:r>
              <a:rPr lang="en-GB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main(){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dirty="0" err="1">
                <a:latin typeface="Courier New" pitchFamily="49" charset="0"/>
              </a:rPr>
              <a:t>tidak_Berhenti</a:t>
            </a:r>
            <a:r>
              <a:rPr lang="en-GB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void </a:t>
            </a:r>
            <a:r>
              <a:rPr lang="en-GB" sz="2400" dirty="0" err="1">
                <a:latin typeface="Courier New" pitchFamily="49" charset="0"/>
              </a:rPr>
              <a:t>tidak_Berhenti</a:t>
            </a:r>
            <a:r>
              <a:rPr lang="en-GB" sz="2400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dirty="0" err="1">
                <a:latin typeface="Courier New" pitchFamily="49" charset="0"/>
              </a:rPr>
              <a:t>printf</a:t>
            </a:r>
            <a:r>
              <a:rPr lang="en-GB" sz="2400" dirty="0">
                <a:latin typeface="Courier New" pitchFamily="49" charset="0"/>
              </a:rPr>
              <a:t>("Ctrl-Break </a:t>
            </a:r>
            <a:r>
              <a:rPr lang="en-GB" sz="2400" dirty="0" err="1">
                <a:latin typeface="Courier New" pitchFamily="49" charset="0"/>
              </a:rPr>
              <a:t>untuk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 err="1">
                <a:latin typeface="Courier New" pitchFamily="49" charset="0"/>
              </a:rPr>
              <a:t>berhenti</a:t>
            </a:r>
            <a:r>
              <a:rPr lang="en-GB" sz="2400" dirty="0">
                <a:latin typeface="Courier New" pitchFamily="49" charset="0"/>
              </a:rPr>
              <a:t>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dirty="0" err="1">
                <a:latin typeface="Courier New" pitchFamily="49" charset="0"/>
              </a:rPr>
              <a:t>tidak_Berhenti</a:t>
            </a:r>
            <a:r>
              <a:rPr lang="en-GB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05550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kern="1200">
                <a:solidFill>
                  <a:srgbClr val="000000"/>
                </a:solidFill>
                <a:latin typeface="Arial Narrow" pitchFamily="34" charset="0"/>
                <a:ea typeface="MS Gothic" charset="-128"/>
                <a:cs typeface="Arial Unicode MS" charset="0"/>
              </a:defRPr>
            </a:lvl1pPr>
            <a:lvl2pPr marL="4572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2pPr>
            <a:lvl3pPr marL="9144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3pPr>
            <a:lvl4pPr marL="13716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4pPr>
            <a:lvl5pPr marL="1828800" algn="l" defTabSz="457200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9pPr>
          </a:lstStyle>
          <a:p>
            <a:r>
              <a:rPr lang="en-GB"/>
              <a:t>PENS-ITS</a:t>
            </a: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Berhenti</a:t>
            </a:r>
            <a:r>
              <a:rPr lang="en-GB" dirty="0"/>
              <a:t> </a:t>
            </a:r>
            <a:r>
              <a:rPr lang="en-GB" dirty="0" err="1"/>
              <a:t>setelah</a:t>
            </a:r>
            <a:r>
              <a:rPr lang="en-GB"/>
              <a:t> n kali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10641"/>
            <a:ext cx="8229600" cy="4845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#include &lt;</a:t>
            </a:r>
            <a:r>
              <a:rPr lang="en-GB" sz="1800" dirty="0" err="1">
                <a:latin typeface="Courier New" pitchFamily="49" charset="0"/>
              </a:rPr>
              <a:t>stdio.h</a:t>
            </a:r>
            <a:r>
              <a:rPr lang="en-GB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#include &lt;</a:t>
            </a:r>
            <a:r>
              <a:rPr lang="en-GB" sz="1800" dirty="0" err="1">
                <a:latin typeface="Courier New" pitchFamily="49" charset="0"/>
              </a:rPr>
              <a:t>stdlib.h</a:t>
            </a:r>
            <a:r>
              <a:rPr lang="en-GB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void </a:t>
            </a:r>
            <a:r>
              <a:rPr lang="en-GB" sz="1800" dirty="0" err="1">
                <a:latin typeface="Courier New" pitchFamily="49" charset="0"/>
              </a:rPr>
              <a:t>berhenti_n_kali</a:t>
            </a:r>
            <a:r>
              <a:rPr lang="en-GB" sz="1800" dirty="0">
                <a:latin typeface="Courier New" pitchFamily="49" charset="0"/>
              </a:rPr>
              <a:t>(int);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main(){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int n;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</a:rPr>
              <a:t>printf</a:t>
            </a:r>
            <a:r>
              <a:rPr lang="en-GB" sz="1800" dirty="0">
                <a:latin typeface="Courier New" pitchFamily="49" charset="0"/>
              </a:rPr>
              <a:t>("</a:t>
            </a:r>
            <a:r>
              <a:rPr lang="en-GB" sz="1800" dirty="0" err="1">
                <a:latin typeface="Courier New" pitchFamily="49" charset="0"/>
              </a:rPr>
              <a:t>Berapa</a:t>
            </a:r>
            <a:r>
              <a:rPr lang="en-GB" sz="1800" dirty="0">
                <a:latin typeface="Courier New" pitchFamily="49" charset="0"/>
              </a:rPr>
              <a:t> kali </a:t>
            </a:r>
            <a:r>
              <a:rPr lang="en-GB" sz="1800" dirty="0" err="1">
                <a:latin typeface="Courier New" pitchFamily="49" charset="0"/>
              </a:rPr>
              <a:t>rekursi</a:t>
            </a:r>
            <a:r>
              <a:rPr lang="en-GB" sz="1800" dirty="0">
                <a:latin typeface="Courier New" pitchFamily="49" charset="0"/>
              </a:rPr>
              <a:t> : ");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</a:rPr>
              <a:t>scanf</a:t>
            </a:r>
            <a:r>
              <a:rPr lang="en-GB" sz="1800" dirty="0">
                <a:latin typeface="Courier New" pitchFamily="49" charset="0"/>
              </a:rPr>
              <a:t>("%d", &amp;n); 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</a:rPr>
              <a:t>berhenti_n_kali</a:t>
            </a:r>
            <a:r>
              <a:rPr lang="en-GB" sz="1800" dirty="0">
                <a:latin typeface="Courier New" pitchFamily="49" charset="0"/>
              </a:rPr>
              <a:t>(n);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void </a:t>
            </a:r>
            <a:r>
              <a:rPr lang="en-GB" sz="1800" dirty="0" err="1">
                <a:latin typeface="Courier New" pitchFamily="49" charset="0"/>
              </a:rPr>
              <a:t>berhenti_n_kali</a:t>
            </a:r>
            <a:r>
              <a:rPr lang="en-GB" sz="1800" dirty="0">
                <a:latin typeface="Courier New" pitchFamily="49" charset="0"/>
              </a:rPr>
              <a:t>(int n) {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static int </a:t>
            </a:r>
            <a:r>
              <a:rPr lang="en-GB" sz="1800" dirty="0" err="1">
                <a:latin typeface="Courier New" pitchFamily="49" charset="0"/>
              </a:rPr>
              <a:t>i</a:t>
            </a:r>
            <a:r>
              <a:rPr lang="en-GB" sz="1800" dirty="0">
                <a:latin typeface="Courier New" pitchFamily="49" charset="0"/>
              </a:rPr>
              <a:t>=0;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if (n&lt;=0) 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	exit(0);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</a:rPr>
              <a:t>printf</a:t>
            </a:r>
            <a:r>
              <a:rPr lang="en-GB" sz="1800" dirty="0">
                <a:latin typeface="Courier New" pitchFamily="49" charset="0"/>
              </a:rPr>
              <a:t>("%d kali\n",++</a:t>
            </a:r>
            <a:r>
              <a:rPr lang="en-GB" sz="1800" dirty="0" err="1">
                <a:latin typeface="Courier New" pitchFamily="49" charset="0"/>
              </a:rPr>
              <a:t>i</a:t>
            </a:r>
            <a:r>
              <a:rPr lang="en-GB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</a:rPr>
              <a:t>berhenti_n_kali</a:t>
            </a:r>
            <a:r>
              <a:rPr lang="en-GB" sz="1800" dirty="0">
                <a:latin typeface="Courier New" pitchFamily="49" charset="0"/>
              </a:rPr>
              <a:t>(n-1);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1" y="-560274"/>
            <a:ext cx="13398226" cy="2650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58B751-5EF0-4577-97E8-5C4F21DB8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2" y="1665377"/>
            <a:ext cx="10058400" cy="48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8485" y="1858964"/>
            <a:ext cx="10787975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/>
              <a:t>Untuk</a:t>
            </a:r>
            <a:r>
              <a:rPr lang="en-GB" sz="2200" dirty="0"/>
              <a:t> </a:t>
            </a:r>
            <a:r>
              <a:rPr lang="en-GB" sz="2200" dirty="0" err="1"/>
              <a:t>menghitung</a:t>
            </a:r>
            <a:r>
              <a:rPr lang="en-GB" sz="2200" dirty="0"/>
              <a:t> </a:t>
            </a:r>
            <a:r>
              <a:rPr lang="en-GB" sz="2200" dirty="0">
                <a:latin typeface="Courier New" pitchFamily="49" charset="0"/>
              </a:rPr>
              <a:t>n!</a:t>
            </a:r>
            <a:r>
              <a:rPr lang="en-GB" sz="2200" dirty="0"/>
              <a:t>, </a:t>
            </a:r>
            <a:r>
              <a:rPr lang="en-GB" sz="2200" dirty="0" err="1"/>
              <a:t>rekursi</a:t>
            </a:r>
            <a:r>
              <a:rPr lang="en-GB" sz="2200" dirty="0"/>
              <a:t> tail </a:t>
            </a:r>
            <a:r>
              <a:rPr lang="en-GB" sz="2200" dirty="0" err="1"/>
              <a:t>didefinisikan</a:t>
            </a:r>
            <a:r>
              <a:rPr lang="en-GB" sz="2200" dirty="0"/>
              <a:t> </a:t>
            </a:r>
            <a:r>
              <a:rPr lang="en-GB" sz="2200" dirty="0" err="1"/>
              <a:t>sbb</a:t>
            </a:r>
            <a:r>
              <a:rPr lang="en-GB" sz="2200" dirty="0"/>
              <a:t>: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FFF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FFFFFF"/>
                </a:solidFill>
              </a:rPr>
              <a:t>c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4335" y="2170908"/>
            <a:ext cx="3376613" cy="1103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938" y="3535306"/>
            <a:ext cx="6906076" cy="2109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507EC-5C97-4FC6-BD46-204CF2707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1" y="-560274"/>
            <a:ext cx="13398226" cy="24192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10000" y="2472591"/>
            <a:ext cx="7239296" cy="39412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0000" y="2483783"/>
            <a:ext cx="7239296" cy="19732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483783"/>
            <a:ext cx="7239296" cy="1973224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	F(3,1) = F(2,3)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		F(2,3) = F(1,6)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			F(1,6) = 6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000" y="4443212"/>
            <a:ext cx="7239296" cy="19732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810000" y="4443212"/>
            <a:ext cx="7239296" cy="197322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	F(3,1) = 6</a:t>
            </a:r>
          </a:p>
          <a:p>
            <a:pPr marL="0" indent="0">
              <a:buNone/>
            </a:pP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06293" y="4443211"/>
            <a:ext cx="7027093" cy="13795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97025" y="3720607"/>
            <a:ext cx="2984973" cy="269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12935" y="3733859"/>
            <a:ext cx="2768958" cy="26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57340" y="5692877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n w="0"/>
                <a:solidFill>
                  <a:schemeClr val="accent5">
                    <a:lumMod val="75000"/>
                  </a:schemeClr>
                </a:solidFill>
              </a:rPr>
              <a:t>F(3,1)</a:t>
            </a:r>
            <a:endParaRPr lang="id-ID" sz="2000" b="1" i="1" dirty="0">
              <a:ln w="0"/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512935" y="5429823"/>
            <a:ext cx="2768958" cy="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65244" y="483526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n w="0"/>
                <a:solidFill>
                  <a:schemeClr val="accent5">
                    <a:lumMod val="75000"/>
                  </a:schemeClr>
                </a:solidFill>
              </a:rPr>
              <a:t>F(2,3)</a:t>
            </a:r>
            <a:endParaRPr lang="id-ID" sz="2000" b="1" i="1" dirty="0">
              <a:ln w="0"/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512935" y="4536119"/>
            <a:ext cx="2768958" cy="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84908" y="2600917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Fase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awal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0098" y="3708450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Kondisi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terminal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0098" y="4468198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Fase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balik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58150" y="4764319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Rekursi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</a:rPr>
              <a:t>lengkap</a:t>
            </a:r>
            <a:endParaRPr lang="id-ID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09966" y="2523974"/>
            <a:ext cx="2759089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err="1"/>
              <a:t>Ilustrasi</a:t>
            </a:r>
            <a:r>
              <a:rPr lang="en-US" sz="2800" b="1" dirty="0"/>
              <a:t> </a:t>
            </a:r>
            <a:r>
              <a:rPr lang="en-US" sz="2800" b="1" dirty="0" err="1"/>
              <a:t>Fungsi</a:t>
            </a:r>
            <a:endParaRPr lang="en-US" sz="2800" b="1" dirty="0"/>
          </a:p>
          <a:p>
            <a:pPr algn="ctr"/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Memori</a:t>
            </a:r>
            <a:endParaRPr lang="id-ID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4924" y="-376197"/>
            <a:ext cx="14173929" cy="25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uiExpand="1" build="p"/>
      <p:bldP spid="19" grpId="0" animBg="1"/>
      <p:bldP spid="20" grpId="0" uiExpand="1" build="p"/>
      <p:bldP spid="23" grpId="0" animBg="1"/>
      <p:bldP spid="24" grpId="0"/>
      <p:bldP spid="24" grpId="1"/>
      <p:bldP spid="26" grpId="0"/>
      <p:bldP spid="26" grpId="1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Pendahuluan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Iterasi vs </a:t>
            </a:r>
            <a:r>
              <a:rPr lang="en-GB" sz="3600" dirty="0" err="1"/>
              <a:t>Rekursi</a:t>
            </a:r>
            <a:endParaRPr lang="en-GB" sz="3600" dirty="0"/>
          </a:p>
          <a:p>
            <a:pPr eaLnBrk="1" hangingPunct="1">
              <a:lnSpc>
                <a:spcPct val="100000"/>
              </a:lnSpc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 err="1"/>
              <a:t>Konsep</a:t>
            </a:r>
            <a:r>
              <a:rPr lang="en-GB" sz="3600" dirty="0"/>
              <a:t> </a:t>
            </a:r>
            <a:r>
              <a:rPr lang="en-GB" sz="3600" dirty="0" err="1"/>
              <a:t>Rekursi</a:t>
            </a:r>
            <a:endParaRPr lang="en-GB" sz="3600" dirty="0"/>
          </a:p>
          <a:p>
            <a:pPr eaLnBrk="1" hangingPunct="1">
              <a:lnSpc>
                <a:spcPct val="100000"/>
              </a:lnSpc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 err="1"/>
              <a:t>Syarat</a:t>
            </a:r>
            <a:r>
              <a:rPr lang="en-GB" sz="3600" dirty="0"/>
              <a:t> Proses </a:t>
            </a:r>
            <a:r>
              <a:rPr lang="en-GB" sz="3600" dirty="0" err="1"/>
              <a:t>Rekursi</a:t>
            </a:r>
            <a:endParaRPr lang="en-GB" sz="3600" dirty="0"/>
          </a:p>
          <a:p>
            <a:pPr eaLnBrk="1" hangingPunct="1">
              <a:lnSpc>
                <a:spcPct val="100000"/>
              </a:lnSpc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 err="1"/>
              <a:t>Rekursi</a:t>
            </a:r>
            <a:r>
              <a:rPr lang="en-GB" sz="3600" dirty="0"/>
              <a:t> Tail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005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82" y="2599658"/>
            <a:ext cx="7251232" cy="3636511"/>
          </a:xfrm>
          <a:effectLst/>
        </p:spPr>
        <p:txBody>
          <a:bodyPr>
            <a:no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faktorial</a:t>
            </a:r>
            <a:endParaRPr lang="en-US" sz="2800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perpangkatan</a:t>
            </a:r>
            <a:endParaRPr lang="en-US" sz="2800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800" dirty="0"/>
              <a:t> </a:t>
            </a:r>
            <a:r>
              <a:rPr lang="en-US" sz="2800" dirty="0" err="1"/>
              <a:t>Mengecek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prima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FPB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Menara Hanoi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tree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800" dirty="0"/>
              <a:t> </a:t>
            </a:r>
            <a:r>
              <a:rPr lang="en-US" sz="2800" dirty="0" err="1"/>
              <a:t>dll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772" y="-384503"/>
            <a:ext cx="14434141" cy="26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7" y="1944915"/>
            <a:ext cx="11379600" cy="4231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405" y="-377371"/>
            <a:ext cx="12858805" cy="2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err="1"/>
              <a:t>Fungsi</a:t>
            </a:r>
            <a:r>
              <a:rPr lang="en-GB" sz="4000" b="1" dirty="0"/>
              <a:t> Prima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2F0EC-18C3-44E7-BB6E-3F51E112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59" y="1507787"/>
            <a:ext cx="8333664" cy="48043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C30-5923-4AD6-8088-2E846602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Fungsi</a:t>
            </a:r>
            <a:r>
              <a:rPr lang="en-US" sz="4000" b="1" dirty="0">
                <a:solidFill>
                  <a:schemeClr val="tx1"/>
                </a:solidFill>
              </a:rPr>
              <a:t> FPB</a:t>
            </a:r>
            <a:endParaRPr lang="en-ID" sz="4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A5B7-33F4-4993-8E57-15C5063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23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4352E-4094-42AC-B8C3-9F1CFDE2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690688"/>
            <a:ext cx="9064355" cy="36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7"/>
          <p:cNvSpPr txBox="1">
            <a:spLocks noGrp="1"/>
          </p:cNvSpPr>
          <p:nvPr>
            <p:ph type="ctrTitle"/>
          </p:nvPr>
        </p:nvSpPr>
        <p:spPr>
          <a:xfrm>
            <a:off x="1086679" y="689113"/>
            <a:ext cx="10270434" cy="11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600"/>
              <a:buFont typeface="Calibri"/>
              <a:buNone/>
            </a:pPr>
            <a:r>
              <a:rPr lang="id-ID" sz="6600" b="1">
                <a:solidFill>
                  <a:srgbClr val="548135"/>
                </a:solidFill>
              </a:rPr>
              <a:t>Disusun oleh:</a:t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7486" y="2171520"/>
            <a:ext cx="2855742" cy="2968281"/>
          </a:xfrm>
          <a:prstGeom prst="verticalScroll">
            <a:avLst>
              <a:gd name="adj" fmla="val 125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Fikkri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Prasetya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id-ID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dirty="0"/>
          </a:p>
        </p:txBody>
      </p:sp>
      <p:sp>
        <p:nvSpPr>
          <p:cNvPr id="812" name="Google Shape;812;p47"/>
          <p:cNvSpPr/>
          <p:nvPr/>
        </p:nvSpPr>
        <p:spPr>
          <a:xfrm>
            <a:off x="4254428" y="2171519"/>
            <a:ext cx="2855742" cy="2968281"/>
          </a:xfrm>
          <a:prstGeom prst="verticalScroll">
            <a:avLst>
              <a:gd name="adj" fmla="val 125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Rafidah </a:t>
            </a: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Atika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id-ID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dirty="0"/>
          </a:p>
        </p:txBody>
      </p:sp>
      <p:sp>
        <p:nvSpPr>
          <p:cNvPr id="813" name="Google Shape;813;p47"/>
          <p:cNvSpPr/>
          <p:nvPr/>
        </p:nvSpPr>
        <p:spPr>
          <a:xfrm>
            <a:off x="8501371" y="2060920"/>
            <a:ext cx="2855742" cy="2968281"/>
          </a:xfrm>
          <a:prstGeom prst="verticalScroll">
            <a:avLst>
              <a:gd name="adj" fmla="val 125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Faza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Zulfika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Permana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Putra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id-ID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7493" y="96396"/>
            <a:ext cx="10515600" cy="1182688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92876"/>
            <a:ext cx="2057400" cy="365125"/>
          </a:xfrm>
        </p:spPr>
        <p:txBody>
          <a:bodyPr/>
          <a:lstStyle/>
          <a:p>
            <a:fld id="{F999CC68-15AB-49EC-8522-2FFC82531B5B}" type="slidenum">
              <a:rPr lang="id-ID" smtClean="0"/>
              <a:t>25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98174" y="1279084"/>
            <a:ext cx="97403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3000" dirty="0">
                <a:solidFill>
                  <a:schemeClr val="bg1"/>
                </a:solidFill>
              </a:rPr>
              <a:t>Sa’adah, Umi. 2007. Bab 5 </a:t>
            </a:r>
            <a:r>
              <a:rPr lang="en-US" sz="3000" dirty="0" err="1">
                <a:solidFill>
                  <a:schemeClr val="bg1"/>
                </a:solidFill>
              </a:rPr>
              <a:t>Rekursi</a:t>
            </a:r>
            <a:r>
              <a:rPr lang="en-US" sz="3000" dirty="0">
                <a:solidFill>
                  <a:schemeClr val="bg1"/>
                </a:solidFill>
              </a:rPr>
              <a:t>. Surabaya: </a:t>
            </a:r>
            <a:r>
              <a:rPr lang="en-US" sz="3000" dirty="0" err="1">
                <a:solidFill>
                  <a:schemeClr val="bg1"/>
                </a:solidFill>
              </a:rPr>
              <a:t>Politeknik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Elektronika</a:t>
            </a:r>
            <a:r>
              <a:rPr lang="en-US" sz="3000" dirty="0">
                <a:solidFill>
                  <a:schemeClr val="bg1"/>
                </a:solidFill>
              </a:rPr>
              <a:t> Negeri Surabaya</a:t>
            </a:r>
          </a:p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https://www.youtube.com/watch?v=DHkaG-pZR_8</a:t>
            </a:r>
            <a:r>
              <a:rPr lang="en-US" sz="3000" dirty="0">
                <a:solidFill>
                  <a:schemeClr val="bg1"/>
                </a:solidFill>
              </a:rPr>
              <a:t> ( </a:t>
            </a:r>
            <a:r>
              <a:rPr lang="en-US" sz="3000" dirty="0" err="1">
                <a:solidFill>
                  <a:schemeClr val="bg1"/>
                </a:solidFill>
              </a:rPr>
              <a:t>diakses</a:t>
            </a:r>
            <a:r>
              <a:rPr lang="en-US" sz="3000" dirty="0">
                <a:solidFill>
                  <a:schemeClr val="bg1"/>
                </a:solidFill>
              </a:rPr>
              <a:t> 13 </a:t>
            </a:r>
            <a:r>
              <a:rPr lang="en-US" sz="3000" dirty="0" err="1">
                <a:solidFill>
                  <a:schemeClr val="bg1"/>
                </a:solidFill>
              </a:rPr>
              <a:t>Juni</a:t>
            </a:r>
            <a:r>
              <a:rPr lang="en-US" sz="3000" dirty="0">
                <a:solidFill>
                  <a:schemeClr val="bg1"/>
                </a:solidFill>
              </a:rPr>
              <a:t> 2016 )</a:t>
            </a:r>
          </a:p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3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http://www.petanikode.com/2016/06/memahami-cara-kerja-fungsi-rekursif.html</a:t>
            </a:r>
            <a:r>
              <a:rPr lang="en-US" sz="3000" dirty="0">
                <a:solidFill>
                  <a:schemeClr val="bg1"/>
                </a:solidFill>
              </a:rPr>
              <a:t> (</a:t>
            </a:r>
            <a:r>
              <a:rPr lang="en-US" sz="3000" dirty="0" err="1">
                <a:solidFill>
                  <a:schemeClr val="bg1"/>
                </a:solidFill>
              </a:rPr>
              <a:t>diakses</a:t>
            </a:r>
            <a:r>
              <a:rPr lang="en-US" sz="3000" dirty="0">
                <a:solidFill>
                  <a:schemeClr val="bg1"/>
                </a:solidFill>
              </a:rPr>
              <a:t> 13 </a:t>
            </a:r>
            <a:r>
              <a:rPr lang="en-US" sz="3000" dirty="0" err="1">
                <a:solidFill>
                  <a:schemeClr val="bg1"/>
                </a:solidFill>
              </a:rPr>
              <a:t>Juni</a:t>
            </a:r>
            <a:r>
              <a:rPr lang="en-US" sz="3000" dirty="0">
                <a:solidFill>
                  <a:schemeClr val="bg1"/>
                </a:solidFill>
              </a:rPr>
              <a:t> 2016 )</a:t>
            </a:r>
          </a:p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3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https://m1perpustakaanmateri.files.wordpress.com/2011/10/a2-asd-fungsirekusif-gnt.ppt</a:t>
            </a:r>
            <a:r>
              <a:rPr lang="en-US" sz="3000" dirty="0">
                <a:solidFill>
                  <a:schemeClr val="bg1"/>
                </a:solidFill>
              </a:rPr>
              <a:t>  ( </a:t>
            </a:r>
            <a:r>
              <a:rPr lang="en-US" sz="3000" dirty="0" err="1">
                <a:solidFill>
                  <a:schemeClr val="bg1"/>
                </a:solidFill>
              </a:rPr>
              <a:t>diakses</a:t>
            </a:r>
            <a:r>
              <a:rPr lang="en-US" sz="3000" dirty="0">
                <a:solidFill>
                  <a:schemeClr val="bg1"/>
                </a:solidFill>
              </a:rPr>
              <a:t> 13 </a:t>
            </a:r>
            <a:r>
              <a:rPr lang="en-US" sz="3000" dirty="0" err="1">
                <a:solidFill>
                  <a:schemeClr val="bg1"/>
                </a:solidFill>
              </a:rPr>
              <a:t>Juni</a:t>
            </a:r>
            <a:r>
              <a:rPr lang="en-US" sz="3000" dirty="0">
                <a:solidFill>
                  <a:schemeClr val="bg1"/>
                </a:solidFill>
              </a:rPr>
              <a:t> 2016 )</a:t>
            </a:r>
            <a:endParaRPr lang="id-ID" sz="3000" dirty="0">
              <a:solidFill>
                <a:schemeClr val="bg1"/>
              </a:solidFill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1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0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74B3-E9D7-40BA-8B52-229AA30F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8CFE-B620-4D4B-96A5-74312A06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AE2F7-8B96-489B-B2C8-96D68ADD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3</a:t>
            </a:fld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4F38DD-1BCF-4326-BF7B-19E965CC49B2}"/>
              </a:ext>
            </a:extLst>
          </p:cNvPr>
          <p:cNvSpPr txBox="1">
            <a:spLocks noChangeArrowheads="1"/>
          </p:cNvSpPr>
          <p:nvPr/>
        </p:nvSpPr>
        <p:spPr>
          <a:xfrm>
            <a:off x="792479" y="1600200"/>
            <a:ext cx="10859589" cy="488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/>
              <a:t>Rekursi adalah konsep pengulangan yang penting dalam ilmu komputer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900"/>
              <a:t>Digunakan untuk merumuskan solusi sederhana dari sebuah permasalahan yang sulit untuk diselesaikan secara iteratif  menggunakan loop for, while, atau do while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/>
              <a:t>Digunakan untuk mendefinisikan permasalahan dengan konsisten dan sederhana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/>
              <a:t>Rekursi membantu mengekspresikan algoritma menjadi lebih mudah untuk dianalisa</a:t>
            </a:r>
            <a:endParaRPr lang="en-GB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1D07FF-DAEC-49C3-90F3-8C763AA27B5F}"/>
              </a:ext>
            </a:extLst>
          </p:cNvPr>
          <p:cNvSpPr txBox="1">
            <a:spLocks noChangeArrowheads="1"/>
          </p:cNvSpPr>
          <p:nvPr/>
        </p:nvSpPr>
        <p:spPr>
          <a:xfrm>
            <a:off x="792479" y="274638"/>
            <a:ext cx="94183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/>
              <a:t>Pendahuluan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40278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272-57DD-4A12-AF48-5584B68D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A740-1F9C-45D5-AD9D-0BBB7099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4CC2-D867-49B8-99B4-59B547D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4</a:t>
            </a:fld>
            <a:endParaRPr lang="id-ID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763629B-CA7A-4AC3-AC6E-6C54DA36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1" y="347505"/>
            <a:ext cx="10886938" cy="6162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022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2142-6FD1-43E3-BF7E-A24BE84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0525-05E4-4E89-B6E0-598B8762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09313-1DEE-45D6-9A6C-5BC0A4D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5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5A4B0-4D96-4207-8925-F6D9F249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91" y="500760"/>
            <a:ext cx="6688423" cy="58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2891246"/>
            <a:ext cx="6441845" cy="2967551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suatu</a:t>
            </a:r>
            <a:r>
              <a:rPr lang="en-US" sz="3600" dirty="0"/>
              <a:t> proses yang </a:t>
            </a:r>
            <a:r>
              <a:rPr lang="en-US" sz="3600" dirty="0" err="1"/>
              <a:t>memanggil</a:t>
            </a:r>
            <a:r>
              <a:rPr lang="en-US" sz="3600" dirty="0"/>
              <a:t> </a:t>
            </a:r>
            <a:r>
              <a:rPr lang="en-US" sz="3600" dirty="0" err="1"/>
              <a:t>dirinya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menyelesaikan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permasalahan</a:t>
            </a:r>
            <a:r>
              <a:rPr lang="en-US" sz="3600" dirty="0"/>
              <a:t> yang </a:t>
            </a:r>
            <a:r>
              <a:rPr lang="en-US" sz="3600" dirty="0" err="1"/>
              <a:t>diberikan</a:t>
            </a:r>
            <a:endParaRPr lang="id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98" y="3001297"/>
            <a:ext cx="3810000" cy="2857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491497"/>
            <a:ext cx="12532108" cy="24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3548" y="2020583"/>
            <a:ext cx="4038337" cy="789843"/>
          </a:xfrm>
          <a:effectLst/>
        </p:spPr>
        <p:txBody>
          <a:bodyPr anchor="ctr"/>
          <a:lstStyle/>
          <a:p>
            <a:r>
              <a:rPr lang="en-US" sz="4000" b="1" dirty="0" err="1"/>
              <a:t>Iterasi</a:t>
            </a:r>
            <a:endParaRPr lang="id-ID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760" y="2810426"/>
            <a:ext cx="9335587" cy="3109913"/>
          </a:xfrm>
          <a:effectLst/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alokasi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yang 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kali  </a:t>
            </a:r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di trace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yang </a:t>
            </a:r>
            <a:r>
              <a:rPr lang="en-US" sz="2400" dirty="0" err="1"/>
              <a:t>panjang</a:t>
            </a:r>
            <a:endParaRPr lang="id-ID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1" y="-415132"/>
            <a:ext cx="12627429" cy="22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3221" y="2163813"/>
            <a:ext cx="5194583" cy="576262"/>
          </a:xfrm>
          <a:effectLst/>
        </p:spPr>
        <p:txBody>
          <a:bodyPr anchor="ctr">
            <a:normAutofit fontScale="92500" lnSpcReduction="10000"/>
          </a:bodyPr>
          <a:lstStyle/>
          <a:p>
            <a:r>
              <a:rPr lang="en-US" sz="4000" b="1" dirty="0" err="1"/>
              <a:t>Rekursi</a:t>
            </a:r>
            <a:endParaRPr lang="id-ID" sz="4000" b="1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1584960" y="2951435"/>
            <a:ext cx="9187542" cy="2572154"/>
          </a:xfrm>
          <a:effectLst/>
        </p:spPr>
        <p:txBody>
          <a:bodyPr>
            <a:noAutofit/>
          </a:bodyPr>
          <a:lstStyle/>
          <a:p>
            <a:r>
              <a:rPr lang="en-US" sz="2200" dirty="0"/>
              <a:t> </a:t>
            </a:r>
            <a:r>
              <a:rPr lang="en-US" sz="2200" dirty="0" err="1"/>
              <a:t>Kode</a:t>
            </a:r>
            <a:r>
              <a:rPr lang="en-US" sz="2200" dirty="0"/>
              <a:t> program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ringkas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dipahami</a:t>
            </a:r>
            <a:endParaRPr lang="en-US" sz="2200" dirty="0"/>
          </a:p>
          <a:p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alokasi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endParaRPr lang="en-US" sz="2200" dirty="0"/>
          </a:p>
          <a:p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pemanggilan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yang </a:t>
            </a:r>
            <a:r>
              <a:rPr lang="en-US" sz="2200" dirty="0" err="1"/>
              <a:t>berulang</a:t>
            </a:r>
            <a:r>
              <a:rPr lang="en-US" sz="2200" dirty="0"/>
              <a:t> kali,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terkadang</a:t>
            </a:r>
            <a:r>
              <a:rPr lang="en-US" sz="2200" dirty="0"/>
              <a:t>  </a:t>
            </a:r>
            <a:r>
              <a:rPr lang="en-US" sz="2200" dirty="0" err="1"/>
              <a:t>menyebabkan</a:t>
            </a:r>
            <a:r>
              <a:rPr lang="en-US" sz="2200" dirty="0"/>
              <a:t> overhead</a:t>
            </a:r>
          </a:p>
          <a:p>
            <a:r>
              <a:rPr lang="en-US" sz="2200" dirty="0"/>
              <a:t> Susah </a:t>
            </a:r>
            <a:r>
              <a:rPr lang="en-US" sz="2200" dirty="0" err="1"/>
              <a:t>untuk</a:t>
            </a:r>
            <a:r>
              <a:rPr lang="en-US" sz="2200" dirty="0"/>
              <a:t> di trace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algoritma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sederhana</a:t>
            </a:r>
            <a:endParaRPr lang="id-ID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1" y="-415132"/>
            <a:ext cx="12627429" cy="22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3C73-BCA0-44BD-A581-62C80287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0F86-D42A-4735-BC36-B115EDB9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97645-A9AE-4FFA-8633-8DD7ACE5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9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73A19-5154-44E6-8C78-A081D4CDF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1" y="-415132"/>
            <a:ext cx="12627429" cy="22805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5F28846-C7C7-4DD1-A0E8-4ADC53759244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2066925"/>
            <a:ext cx="10287001" cy="442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Dalam permasalahan faktorial sebuah bilangan n (ditulis n!), adalah hasil kali bilangan tsb dengan bilangan-bilangan di bawahnya hingga bilangan 1.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Misal : 4! = (4)*(3)*(2)*(1)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Dengan cara iteratif, secara umum dapat didefinisikan sbb 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n! = (n)*(n-1)*(n-2)* . . . * (1)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8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ppt_o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463544-B9C8-46A9-B2DD-E07B64A917A8}" vid="{BD3B542D-B363-448E-B543-08D881590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template_ppt_oop</Template>
  <TotalTime>1310</TotalTime>
  <Words>889</Words>
  <Application>Microsoft Office PowerPoint</Application>
  <PresentationFormat>Widescreen</PresentationFormat>
  <Paragraphs>163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Arial Narrow</vt:lpstr>
      <vt:lpstr>Calibri</vt:lpstr>
      <vt:lpstr>Calibri Light</vt:lpstr>
      <vt:lpstr>Courier New</vt:lpstr>
      <vt:lpstr>Wingdings</vt:lpstr>
      <vt:lpstr>template_ppt_oop</vt:lpstr>
      <vt:lpstr>Algoritma dan Struktur Data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Perlu Diingat</vt:lpstr>
      <vt:lpstr>PowerPoint Presentation</vt:lpstr>
      <vt:lpstr>PowerPoint Presentation</vt:lpstr>
      <vt:lpstr>PowerPoint Presentation</vt:lpstr>
      <vt:lpstr>Fungsi Rekursi Tanpa Batas Akhir</vt:lpstr>
      <vt:lpstr>Berhenti setelah n kali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Prima</vt:lpstr>
      <vt:lpstr>Fungsi FPB</vt:lpstr>
      <vt:lpstr>Disusun oleh:</vt:lpstr>
      <vt:lpstr>Referensi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</dc:title>
  <dc:creator>Fahrul</dc:creator>
  <cp:lastModifiedBy>Umi</cp:lastModifiedBy>
  <cp:revision>191</cp:revision>
  <dcterms:created xsi:type="dcterms:W3CDTF">2017-03-29T06:09:29Z</dcterms:created>
  <dcterms:modified xsi:type="dcterms:W3CDTF">2021-04-17T17:52:48Z</dcterms:modified>
</cp:coreProperties>
</file>