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Arial Narrow"/>
      <p:regular r:id="rId33"/>
      <p:bold r:id="rId34"/>
      <p:italic r:id="rId35"/>
      <p:boldItalic r:id="rId36"/>
    </p:embeddedFont>
    <p:embeddedFont>
      <p:font typeface="Arial Black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hlrs3Xmhhkgrb+S8omuu8qKYNB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ArialNarrow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ArialNarrow-italic.fntdata"/><Relationship Id="rId12" Type="http://schemas.openxmlformats.org/officeDocument/2006/relationships/slide" Target="slides/slide7.xml"/><Relationship Id="rId34" Type="http://schemas.openxmlformats.org/officeDocument/2006/relationships/font" Target="fonts/ArialNarrow-bold.fntdata"/><Relationship Id="rId15" Type="http://schemas.openxmlformats.org/officeDocument/2006/relationships/slide" Target="slides/slide10.xml"/><Relationship Id="rId37" Type="http://schemas.openxmlformats.org/officeDocument/2006/relationships/font" Target="fonts/ArialBlack-regular.fntdata"/><Relationship Id="rId14" Type="http://schemas.openxmlformats.org/officeDocument/2006/relationships/slide" Target="slides/slide9.xml"/><Relationship Id="rId36" Type="http://schemas.openxmlformats.org/officeDocument/2006/relationships/font" Target="fonts/ArialNarrow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5:notes"/>
          <p:cNvSpPr/>
          <p:nvPr>
            <p:ph idx="2" type="sldImg"/>
          </p:nvPr>
        </p:nvSpPr>
        <p:spPr>
          <a:xfrm>
            <a:off x="458788" y="722313"/>
            <a:ext cx="6397625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p16:notes"/>
          <p:cNvSpPr/>
          <p:nvPr>
            <p:ph idx="2" type="sldImg"/>
          </p:nvPr>
        </p:nvSpPr>
        <p:spPr>
          <a:xfrm>
            <a:off x="458788" y="722313"/>
            <a:ext cx="6397625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p18:notes"/>
          <p:cNvSpPr/>
          <p:nvPr>
            <p:ph idx="2" type="sldImg"/>
          </p:nvPr>
        </p:nvSpPr>
        <p:spPr>
          <a:xfrm>
            <a:off x="458788" y="722313"/>
            <a:ext cx="6397625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22:notes"/>
          <p:cNvSpPr/>
          <p:nvPr>
            <p:ph idx="2" type="sldImg"/>
          </p:nvPr>
        </p:nvSpPr>
        <p:spPr>
          <a:xfrm>
            <a:off x="458788" y="722313"/>
            <a:ext cx="6397625" cy="35988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4fbedafec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4fbedafec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4fbedafec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8" name="Google Shape;2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8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050"/>
              <a:buFont typeface="Arial Black"/>
              <a:buNone/>
              <a:defRPr sz="4050">
                <a:solidFill>
                  <a:srgbClr val="F4C80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4122739" y="2992443"/>
            <a:ext cx="7604125" cy="85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100"/>
              <a:buNone/>
              <a:defRPr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9" name="Google Shape;59;p37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3629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 txBox="1"/>
          <p:nvPr>
            <p:ph type="title"/>
          </p:nvPr>
        </p:nvSpPr>
        <p:spPr>
          <a:xfrm rot="5400000">
            <a:off x="7204869" y="2028031"/>
            <a:ext cx="566896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1" type="body"/>
          </p:nvPr>
        </p:nvSpPr>
        <p:spPr>
          <a:xfrm rot="5400000">
            <a:off x="1870869" y="-524668"/>
            <a:ext cx="5668963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2100"/>
              <a:buChar char="•"/>
              <a:defRPr>
                <a:solidFill>
                  <a:srgbClr val="1B467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800"/>
              <a:buChar char="•"/>
              <a:defRPr>
                <a:solidFill>
                  <a:srgbClr val="1B4679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500"/>
              <a:buChar char="•"/>
              <a:defRPr>
                <a:solidFill>
                  <a:srgbClr val="1B4679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B4679"/>
              </a:buClr>
              <a:buSzPts val="1350"/>
              <a:buChar char="•"/>
              <a:defRPr>
                <a:solidFill>
                  <a:srgbClr val="1B4679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839788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800"/>
              <a:buNone/>
              <a:defRPr b="1" sz="18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8" name="Google Shape;28;p30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838200" y="493486"/>
            <a:ext cx="10515600" cy="1197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  <a:defRPr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>
                <a:solidFill>
                  <a:srgbClr val="163964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>
                <a:solidFill>
                  <a:srgbClr val="163964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>
                <a:solidFill>
                  <a:srgbClr val="163964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350"/>
              <a:buChar char="•"/>
              <a:defRPr>
                <a:solidFill>
                  <a:srgbClr val="163964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alibri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2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3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1350"/>
              <a:buFont typeface="Calibri"/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/>
          <p:nvPr>
            <p:ph type="title"/>
          </p:nvPr>
        </p:nvSpPr>
        <p:spPr>
          <a:xfrm>
            <a:off x="831851" y="505054"/>
            <a:ext cx="10515600" cy="9463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  <a:defRPr b="1" sz="4500">
                <a:solidFill>
                  <a:srgbClr val="F4C80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" type="body"/>
          </p:nvPr>
        </p:nvSpPr>
        <p:spPr>
          <a:xfrm>
            <a:off x="831851" y="1628549"/>
            <a:ext cx="10515600" cy="4046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005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700"/>
              <a:buFont typeface="Arial"/>
              <a:buChar char="•"/>
              <a:defRPr sz="2700">
                <a:solidFill>
                  <a:srgbClr val="F4C80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6"/>
          <p:cNvSpPr txBox="1"/>
          <p:nvPr>
            <p:ph type="title"/>
          </p:nvPr>
        </p:nvSpPr>
        <p:spPr>
          <a:xfrm>
            <a:off x="839788" y="508000"/>
            <a:ext cx="3932237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Font typeface="Calibri"/>
              <a:buNone/>
              <a:defRPr sz="2400">
                <a:solidFill>
                  <a:srgbClr val="1639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  <a:defRPr sz="2400">
                <a:solidFill>
                  <a:srgbClr val="163964"/>
                </a:solidFill>
              </a:defRPr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2100"/>
              <a:buChar char="•"/>
              <a:defRPr sz="2100">
                <a:solidFill>
                  <a:srgbClr val="163964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800"/>
              <a:buChar char="•"/>
              <a:defRPr sz="1800">
                <a:solidFill>
                  <a:srgbClr val="163964"/>
                </a:solidFill>
              </a:defRPr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163964"/>
              </a:buClr>
              <a:buSzPts val="1500"/>
              <a:buChar char="•"/>
              <a:defRPr sz="1500">
                <a:solidFill>
                  <a:srgbClr val="163964"/>
                </a:solidFill>
              </a:defRPr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2" name="Google Shape;52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1200"/>
              <a:buNone/>
              <a:defRPr sz="1200">
                <a:solidFill>
                  <a:srgbClr val="163964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50">
                <a:solidFill>
                  <a:srgbClr val="F4C80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0" y="64919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sz="1350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9448800" y="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350" u="none" cap="none" strike="noStrike">
                <a:solidFill>
                  <a:srgbClr val="F4C80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gif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youtube.com/watch?v=DHkaG-pZR_8" TargetMode="External"/><Relationship Id="rId4" Type="http://schemas.openxmlformats.org/officeDocument/2006/relationships/hyperlink" Target="http://www.petanikode.com/2016/06/memahami-cara-kerja-fungsi-rekursif.html" TargetMode="External"/><Relationship Id="rId5" Type="http://schemas.openxmlformats.org/officeDocument/2006/relationships/hyperlink" Target="https://m1perpustakaanmateri.files.wordpress.com/2011/10/a2-asd-fungsirekusif-gnt.pp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gif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ctrTitle"/>
          </p:nvPr>
        </p:nvSpPr>
        <p:spPr>
          <a:xfrm>
            <a:off x="435430" y="498250"/>
            <a:ext cx="11292113" cy="1519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800"/>
              <a:buFont typeface="Arial Black"/>
              <a:buNone/>
            </a:pPr>
            <a:r>
              <a:rPr lang="en-US" sz="4800"/>
              <a:t>Algoritma dan Struktur Data</a:t>
            </a:r>
            <a:endParaRPr sz="4800"/>
          </a:p>
        </p:txBody>
      </p:sp>
      <p:sp>
        <p:nvSpPr>
          <p:cNvPr id="76" name="Google Shape;76;p1"/>
          <p:cNvSpPr txBox="1"/>
          <p:nvPr>
            <p:ph idx="1" type="subTitle"/>
          </p:nvPr>
        </p:nvSpPr>
        <p:spPr>
          <a:xfrm>
            <a:off x="435429" y="2179639"/>
            <a:ext cx="11291435" cy="65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/>
              <a:t>Rekursi</a:t>
            </a:r>
            <a:endParaRPr sz="4000">
              <a:solidFill>
                <a:srgbClr val="FFFF00"/>
              </a:solidFill>
            </a:endParaRPr>
          </a:p>
        </p:txBody>
      </p:sp>
      <p:sp>
        <p:nvSpPr>
          <p:cNvPr id="77" name="Google Shape;77;p1"/>
          <p:cNvSpPr txBox="1"/>
          <p:nvPr>
            <p:ph idx="2" type="body"/>
          </p:nvPr>
        </p:nvSpPr>
        <p:spPr>
          <a:xfrm>
            <a:off x="4122739" y="2830288"/>
            <a:ext cx="7604125" cy="18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US" sz="2000"/>
              <a:t>Umi Sa’adah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US" sz="2000"/>
              <a:t>Tita Karlita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US" sz="2000"/>
              <a:t>Entin Martiana Kusumaningtyas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US" sz="2000"/>
              <a:t>Arna Fariza 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4C801"/>
              </a:buClr>
              <a:buSzPts val="2000"/>
              <a:buNone/>
            </a:pPr>
            <a:r>
              <a:rPr lang="en-US" sz="2000"/>
              <a:t>2021</a:t>
            </a:r>
            <a:endParaRPr sz="2000"/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46" name="Google Shape;146;p10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3201" y="-415132"/>
            <a:ext cx="12627429" cy="2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0"/>
          <p:cNvSpPr txBox="1"/>
          <p:nvPr/>
        </p:nvSpPr>
        <p:spPr>
          <a:xfrm>
            <a:off x="695325" y="1865368"/>
            <a:ext cx="10887075" cy="4537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cara rekursi, dapat dijabarkan sbb 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n!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adalah hasil kali dari  n dengan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(n-1)!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(n-1)!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n-1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dikalikan dengan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(n-2)!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(n-2)!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adalah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n-2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dikalikan dengan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(n-3)!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</a:pP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- 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dst sampai dengan ketika </a:t>
            </a:r>
            <a:r>
              <a:rPr b="0" i="1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</a:t>
            </a: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proses berhenti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 rekursif untuk permasalahan ini, secara umum dapat kita detailkan sebagai berikut: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6388" y="4654550"/>
            <a:ext cx="3816350" cy="136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rPr b="1" lang="en-US"/>
              <a:t>Perlu Diingat</a:t>
            </a:r>
            <a:endParaRPr b="1"/>
          </a:p>
        </p:txBody>
      </p:sp>
      <p:sp>
        <p:nvSpPr>
          <p:cNvPr id="155" name="Google Shape;155;p11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1"/>
          <p:cNvSpPr/>
          <p:nvPr>
            <p:ph idx="1" type="body"/>
          </p:nvPr>
        </p:nvSpPr>
        <p:spPr>
          <a:xfrm>
            <a:off x="752474" y="1690688"/>
            <a:ext cx="11118669" cy="2547711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Suatu fungsi rekursi memiliki :</a:t>
            </a:r>
            <a:endParaRPr/>
          </a:p>
          <a:p>
            <a:pPr indent="-457189" lvl="0" marL="45718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awal : Awal dimulainya perhitungan, terjadi pemanggilan terhadap diri sendiri dan berhenti sampai kondisi terminal</a:t>
            </a:r>
            <a:endParaRPr/>
          </a:p>
          <a:p>
            <a:pPr indent="-457189" lvl="0" marL="45718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Kondisi terminal : Suatu kondisi yang menghentikan proses pemanggilan diri sendiri</a:t>
            </a:r>
            <a:endParaRPr/>
          </a:p>
          <a:p>
            <a:pPr indent="-457189" lvl="0" marL="457189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Fase balik : Perhitungan kembali hasil kembalian dari fase awal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2213776" y="4841443"/>
            <a:ext cx="8196063" cy="1048389"/>
          </a:xfrm>
          <a:prstGeom prst="roundRect">
            <a:avLst>
              <a:gd fmla="val 16667" name="adj"/>
            </a:avLst>
          </a:prstGeom>
          <a:solidFill>
            <a:srgbClr val="BBD6EE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Tidak semua perulangan dapat diselesaikan dengan rekursi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908303" y="3820812"/>
            <a:ext cx="5185873" cy="1590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000"/>
              <a:buChar char="•"/>
            </a:pPr>
            <a:r>
              <a:rPr lang="en-US" sz="2000"/>
              <a:t> </a:t>
            </a:r>
            <a:r>
              <a:rPr lang="en-US" sz="2400"/>
              <a:t>Proses memanggil dirinya sendiri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Fase berhenti saat telah mencapai </a:t>
            </a:r>
            <a:br>
              <a:rPr lang="en-US" sz="2400"/>
            </a:br>
            <a:r>
              <a:rPr lang="en-US" sz="2400"/>
              <a:t> kondisi terminal</a:t>
            </a:r>
            <a:endParaRPr sz="2400"/>
          </a:p>
        </p:txBody>
      </p:sp>
      <p:sp>
        <p:nvSpPr>
          <p:cNvPr id="163" name="Google Shape;163;p12"/>
          <p:cNvSpPr txBox="1"/>
          <p:nvPr>
            <p:ph idx="2" type="body"/>
          </p:nvPr>
        </p:nvSpPr>
        <p:spPr>
          <a:xfrm>
            <a:off x="6365308" y="3788450"/>
            <a:ext cx="5339012" cy="2264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000"/>
              <a:buChar char="•"/>
            </a:pPr>
            <a:r>
              <a:rPr lang="en-US" sz="2000"/>
              <a:t> </a:t>
            </a:r>
            <a:r>
              <a:rPr lang="en-US" sz="2400"/>
              <a:t>Fungsi mengembalikan nilai yang </a:t>
            </a:r>
            <a:br>
              <a:rPr lang="en-US" sz="2400"/>
            </a:br>
            <a:r>
              <a:rPr lang="en-US" sz="2400"/>
              <a:t> dihasilkan dari fungsi ke fungsi </a:t>
            </a:r>
            <a:br>
              <a:rPr lang="en-US" sz="2400"/>
            </a:br>
            <a:r>
              <a:rPr lang="en-US" sz="2400"/>
              <a:t> sebelumnya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Fase berhenti saat fungsi sampai </a:t>
            </a:r>
            <a:br>
              <a:rPr lang="en-US" sz="2400"/>
            </a:br>
            <a:r>
              <a:rPr lang="en-US" sz="2400"/>
              <a:t> pada fungsi awal yang memanggil</a:t>
            </a:r>
            <a:endParaRPr sz="24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8685" y="-477623"/>
            <a:ext cx="13266056" cy="2395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8303" y="2683040"/>
            <a:ext cx="881106" cy="85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93024" y="2683040"/>
            <a:ext cx="895735" cy="87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4415" y="2683040"/>
            <a:ext cx="2610156" cy="74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77155" y="2684156"/>
            <a:ext cx="2664280" cy="761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/>
          <p:nvPr/>
        </p:nvSpPr>
        <p:spPr>
          <a:xfrm>
            <a:off x="810000" y="2472591"/>
            <a:ext cx="7239296" cy="39412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810000" y="2483783"/>
            <a:ext cx="7239296" cy="19732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810000" y="2483783"/>
            <a:ext cx="7239296" cy="19732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F(3) = 3 x F(2)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	F(2) = 2 x F(1)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		F(1) = 1</a:t>
            </a:r>
            <a:endParaRPr b="1" i="1" sz="2400">
              <a:solidFill>
                <a:srgbClr val="2F5496"/>
              </a:solidFill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810000" y="4443212"/>
            <a:ext cx="7239296" cy="197322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810000" y="4443212"/>
            <a:ext cx="7239296" cy="19732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b="1" i="1" lang="en-US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F(2) = 2 x 1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F(3) = 3 x 2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400"/>
              <a:buNone/>
            </a:pPr>
            <a:r>
              <a:rPr b="1" i="1" lang="en-US" sz="24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F(3) = 6</a:t>
            </a: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b="1" i="1" sz="2000">
              <a:solidFill>
                <a:srgbClr val="2F5496"/>
              </a:solidFill>
            </a:endParaRPr>
          </a:p>
        </p:txBody>
      </p:sp>
      <p:cxnSp>
        <p:nvCxnSpPr>
          <p:cNvPr id="178" name="Google Shape;178;p13"/>
          <p:cNvCxnSpPr/>
          <p:nvPr/>
        </p:nvCxnSpPr>
        <p:spPr>
          <a:xfrm flipH="1" rot="10800000">
            <a:off x="906293" y="4443211"/>
            <a:ext cx="7027093" cy="13795"/>
          </a:xfrm>
          <a:prstGeom prst="straightConnector1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9" name="Google Shape;179;p13"/>
          <p:cNvSpPr/>
          <p:nvPr/>
        </p:nvSpPr>
        <p:spPr>
          <a:xfrm>
            <a:off x="8397025" y="3720607"/>
            <a:ext cx="2984973" cy="2693258"/>
          </a:xfrm>
          <a:prstGeom prst="rect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3"/>
          <p:cNvSpPr/>
          <p:nvPr/>
        </p:nvSpPr>
        <p:spPr>
          <a:xfrm>
            <a:off x="8512935" y="3733859"/>
            <a:ext cx="2768958" cy="26029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3"/>
          <p:cNvSpPr txBox="1"/>
          <p:nvPr/>
        </p:nvSpPr>
        <p:spPr>
          <a:xfrm>
            <a:off x="9573447" y="5676621"/>
            <a:ext cx="647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F(3)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3"/>
          <p:cNvCxnSpPr/>
          <p:nvPr/>
        </p:nvCxnSpPr>
        <p:spPr>
          <a:xfrm flipH="1" rot="10800000">
            <a:off x="8512935" y="5429823"/>
            <a:ext cx="2768958" cy="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13"/>
          <p:cNvSpPr txBox="1"/>
          <p:nvPr/>
        </p:nvSpPr>
        <p:spPr>
          <a:xfrm>
            <a:off x="9573447" y="4789543"/>
            <a:ext cx="64793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F(2)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3"/>
          <p:cNvCxnSpPr/>
          <p:nvPr/>
        </p:nvCxnSpPr>
        <p:spPr>
          <a:xfrm flipH="1" rot="10800000">
            <a:off x="8512935" y="4536119"/>
            <a:ext cx="2768958" cy="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13"/>
          <p:cNvSpPr txBox="1"/>
          <p:nvPr/>
        </p:nvSpPr>
        <p:spPr>
          <a:xfrm>
            <a:off x="5310429" y="2619354"/>
            <a:ext cx="1431802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Fase awal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5310429" y="3921253"/>
            <a:ext cx="2145139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Kondisi terminal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3"/>
          <p:cNvSpPr txBox="1"/>
          <p:nvPr/>
        </p:nvSpPr>
        <p:spPr>
          <a:xfrm>
            <a:off x="5332990" y="4571787"/>
            <a:ext cx="1436612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Fase balik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 txBox="1"/>
          <p:nvPr/>
        </p:nvSpPr>
        <p:spPr>
          <a:xfrm>
            <a:off x="5332990" y="5894476"/>
            <a:ext cx="2164375" cy="40011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Rekursi lengkap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8509966" y="2523974"/>
            <a:ext cx="27590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Fungsi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Memori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8685" y="-477623"/>
            <a:ext cx="13266056" cy="239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10458" y="-429647"/>
            <a:ext cx="12612914" cy="25197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Google Shape;196;p14"/>
          <p:cNvGrpSpPr/>
          <p:nvPr/>
        </p:nvGrpSpPr>
        <p:grpSpPr>
          <a:xfrm>
            <a:off x="2387599" y="2366102"/>
            <a:ext cx="7888516" cy="3533679"/>
            <a:chOff x="0" y="274"/>
            <a:chExt cx="7888516" cy="3533679"/>
          </a:xfrm>
        </p:grpSpPr>
        <p:sp>
          <p:nvSpPr>
            <p:cNvPr id="197" name="Google Shape;197;p14"/>
            <p:cNvSpPr/>
            <p:nvPr/>
          </p:nvSpPr>
          <p:spPr>
            <a:xfrm>
              <a:off x="0" y="274"/>
              <a:ext cx="7888516" cy="8739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 txBox="1"/>
            <p:nvPr/>
          </p:nvSpPr>
          <p:spPr>
            <a:xfrm>
              <a:off x="42665" y="42939"/>
              <a:ext cx="7803186" cy="788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Permasalahan yang dihadapi dapat dipecah menjadi lebih  sederhana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0" y="886837"/>
              <a:ext cx="7888516" cy="8739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42665" y="929502"/>
              <a:ext cx="7803186" cy="788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Ada fungsi yang memanggil dirinya sendiri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0" y="1773400"/>
              <a:ext cx="7888516" cy="8739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42665" y="1816065"/>
              <a:ext cx="7803186" cy="788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Karena fungsi rekursi memanggil dirinya sendiri secara terus menerus, maka dari itu diperlukan suatu kondisi untuk menghentikan pemanggilan ini, kondisi ini disebut dengan </a:t>
              </a: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kondisi  terminal</a:t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0" y="2659963"/>
              <a:ext cx="7888516" cy="87399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 txBox="1"/>
            <p:nvPr/>
          </p:nvSpPr>
          <p:spPr>
            <a:xfrm>
              <a:off x="42665" y="2702628"/>
              <a:ext cx="7803186" cy="788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Fungsi rekursi minimal memiliki satu kondisi terminal</a:t>
              </a:r>
              <a:endParaRPr/>
            </a:p>
          </p:txBody>
        </p:sp>
      </p:grpSp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3056" y="2262292"/>
            <a:ext cx="881106" cy="85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8427" y="3231362"/>
            <a:ext cx="895735" cy="872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02327" y="4171140"/>
            <a:ext cx="901469" cy="878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10641" y="5081890"/>
            <a:ext cx="907669" cy="888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idx="11" type="ftr"/>
          </p:nvPr>
        </p:nvSpPr>
        <p:spPr>
          <a:xfrm>
            <a:off x="3124200" y="6305550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PENS-ITS</a:t>
            </a:r>
            <a:endParaRPr/>
          </a:p>
        </p:txBody>
      </p:sp>
      <p:sp>
        <p:nvSpPr>
          <p:cNvPr id="215" name="Google Shape;215;p15"/>
          <p:cNvSpPr txBox="1"/>
          <p:nvPr>
            <p:ph idx="4294967295"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Fungsi Rekursi Tanpa Batas Akhir</a:t>
            </a:r>
            <a:endParaRPr/>
          </a:p>
        </p:txBody>
      </p:sp>
      <p:sp>
        <p:nvSpPr>
          <p:cNvPr id="216" name="Google Shape;216;p15"/>
          <p:cNvSpPr txBox="1"/>
          <p:nvPr>
            <p:ph idx="4294967295" type="body"/>
          </p:nvPr>
        </p:nvSpPr>
        <p:spPr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 tidak_Berhenti();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tidak_Berhenti();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void tidak_Berhenti() 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printf("Ctrl-Break untuk berhenti\n");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	tidak_Berhenti();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/>
          <p:nvPr>
            <p:ph idx="11" type="ftr"/>
          </p:nvPr>
        </p:nvSpPr>
        <p:spPr>
          <a:xfrm>
            <a:off x="3124200" y="6305550"/>
            <a:ext cx="2894013" cy="474663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 Narrow"/>
              <a:buNone/>
            </a:pPr>
            <a:r>
              <a:rPr b="1" lang="en-US" sz="1800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PENS-ITS</a:t>
            </a:r>
            <a:endParaRPr/>
          </a:p>
        </p:txBody>
      </p:sp>
      <p:sp>
        <p:nvSpPr>
          <p:cNvPr id="223" name="Google Shape;223;p16"/>
          <p:cNvSpPr txBox="1"/>
          <p:nvPr>
            <p:ph idx="4294967295"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Berhenti setelah n kali</a:t>
            </a:r>
            <a:endParaRPr/>
          </a:p>
        </p:txBody>
      </p:sp>
      <p:sp>
        <p:nvSpPr>
          <p:cNvPr id="224" name="Google Shape;224;p16"/>
          <p:cNvSpPr txBox="1"/>
          <p:nvPr>
            <p:ph idx="4294967295" type="body"/>
          </p:nvPr>
        </p:nvSpPr>
        <p:spPr>
          <a:xfrm>
            <a:off x="1981200" y="1310641"/>
            <a:ext cx="8229600" cy="4845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#include &lt;stdlib.h&gt;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berhenti_n_kali(int);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main(){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int n;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printf("Berapa kali rekursi : ");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scanf("%d", &amp;n);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berhenti_n_kali(n);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void berhenti_n_kali(int n) {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static int i=0;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if (n&lt;=0)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	exit(0);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printf("%d kali\n",++i);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berhenti_n_kali(n-1);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8296B0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08001" y="-560274"/>
            <a:ext cx="13398226" cy="2650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1912" y="1665377"/>
            <a:ext cx="10058400" cy="48178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"/>
          <p:cNvSpPr txBox="1"/>
          <p:nvPr>
            <p:ph idx="4294967295" type="body"/>
          </p:nvPr>
        </p:nvSpPr>
        <p:spPr>
          <a:xfrm>
            <a:off x="768485" y="1858964"/>
            <a:ext cx="1078797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Untuk menghitung 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n!</a:t>
            </a:r>
            <a:r>
              <a:rPr lang="en-US" sz="2200"/>
              <a:t>, rekursi tail didefinisikan sbb: </a:t>
            </a:r>
            <a:endParaRPr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71450" lvl="0" marL="17145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c</a:t>
            </a:r>
            <a:endParaRPr/>
          </a:p>
        </p:txBody>
      </p:sp>
      <p:pic>
        <p:nvPicPr>
          <p:cNvPr id="237" name="Google Shape;2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4335" y="2170908"/>
            <a:ext cx="3376613" cy="1103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04938" y="3535306"/>
            <a:ext cx="6906076" cy="2109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508001" y="-560274"/>
            <a:ext cx="13398226" cy="241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810000" y="2472591"/>
            <a:ext cx="7239296" cy="3941274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810000" y="2483783"/>
            <a:ext cx="7239296" cy="1973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9"/>
          <p:cNvSpPr txBox="1"/>
          <p:nvPr>
            <p:ph idx="1" type="body"/>
          </p:nvPr>
        </p:nvSpPr>
        <p:spPr>
          <a:xfrm>
            <a:off x="810000" y="2483783"/>
            <a:ext cx="7239296" cy="19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i="1" lang="en-US" sz="2000">
                <a:solidFill>
                  <a:srgbClr val="2F5496"/>
                </a:solidFill>
              </a:rPr>
              <a:t>	F(3,1) = F(2,3)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i="1" lang="en-US" sz="2000">
                <a:solidFill>
                  <a:srgbClr val="2F5496"/>
                </a:solidFill>
              </a:rPr>
              <a:t>		F(2,3) = F(1,6)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i="1" lang="en-US" sz="2000">
                <a:solidFill>
                  <a:srgbClr val="2F5496"/>
                </a:solidFill>
              </a:rPr>
              <a:t>			F(1,6) = 6</a:t>
            </a:r>
            <a:endParaRPr b="1" i="1" sz="2000">
              <a:solidFill>
                <a:srgbClr val="2F5496"/>
              </a:solidFill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810000" y="4443212"/>
            <a:ext cx="7239296" cy="19732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9"/>
          <p:cNvSpPr txBox="1"/>
          <p:nvPr>
            <p:ph idx="1" type="body"/>
          </p:nvPr>
        </p:nvSpPr>
        <p:spPr>
          <a:xfrm>
            <a:off x="810000" y="4443212"/>
            <a:ext cx="7239296" cy="1973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b="1" i="1" lang="en-US" sz="2000">
                <a:solidFill>
                  <a:srgbClr val="2F5496"/>
                </a:solidFill>
              </a:rPr>
              <a:t>	F(3,1) = 6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000"/>
              <a:buNone/>
            </a:pPr>
            <a:r>
              <a:t/>
            </a:r>
            <a:endParaRPr b="1" i="1" sz="2000">
              <a:solidFill>
                <a:srgbClr val="2F549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000"/>
              <a:buNone/>
            </a:pPr>
            <a:r>
              <a:t/>
            </a:r>
            <a:endParaRPr b="1" i="1" sz="2000">
              <a:solidFill>
                <a:srgbClr val="2F5496"/>
              </a:solidFill>
            </a:endParaRPr>
          </a:p>
        </p:txBody>
      </p:sp>
      <p:cxnSp>
        <p:nvCxnSpPr>
          <p:cNvPr id="249" name="Google Shape;249;p19"/>
          <p:cNvCxnSpPr/>
          <p:nvPr/>
        </p:nvCxnSpPr>
        <p:spPr>
          <a:xfrm flipH="1" rot="10800000">
            <a:off x="906293" y="4443211"/>
            <a:ext cx="7027093" cy="13795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0" name="Google Shape;250;p19"/>
          <p:cNvSpPr/>
          <p:nvPr/>
        </p:nvSpPr>
        <p:spPr>
          <a:xfrm>
            <a:off x="8397025" y="3720607"/>
            <a:ext cx="2984973" cy="2693258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8512935" y="3733859"/>
            <a:ext cx="2768958" cy="260292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9457340" y="5692877"/>
            <a:ext cx="8643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F(3,1)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3" name="Google Shape;253;p19"/>
          <p:cNvCxnSpPr/>
          <p:nvPr/>
        </p:nvCxnSpPr>
        <p:spPr>
          <a:xfrm flipH="1" rot="10800000">
            <a:off x="8512935" y="5429823"/>
            <a:ext cx="2768958" cy="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19"/>
          <p:cNvSpPr txBox="1"/>
          <p:nvPr/>
        </p:nvSpPr>
        <p:spPr>
          <a:xfrm>
            <a:off x="9465244" y="4835264"/>
            <a:ext cx="8643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F(2,3)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Google Shape;255;p19"/>
          <p:cNvCxnSpPr/>
          <p:nvPr/>
        </p:nvCxnSpPr>
        <p:spPr>
          <a:xfrm flipH="1" rot="10800000">
            <a:off x="8512935" y="4536119"/>
            <a:ext cx="2768958" cy="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p19"/>
          <p:cNvSpPr txBox="1"/>
          <p:nvPr/>
        </p:nvSpPr>
        <p:spPr>
          <a:xfrm>
            <a:off x="5384908" y="2600917"/>
            <a:ext cx="14318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Fase awal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9"/>
          <p:cNvSpPr txBox="1"/>
          <p:nvPr/>
        </p:nvSpPr>
        <p:spPr>
          <a:xfrm>
            <a:off x="5380098" y="3708450"/>
            <a:ext cx="21451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Kondisi terminal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/>
          <p:nvPr/>
        </p:nvSpPr>
        <p:spPr>
          <a:xfrm>
            <a:off x="5380098" y="4468198"/>
            <a:ext cx="14366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Fase balik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358150" y="4764319"/>
            <a:ext cx="21643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Rekursi lengkap</a:t>
            </a:r>
            <a:endParaRPr b="1" i="1" sz="20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8509966" y="2523974"/>
            <a:ext cx="2759089" cy="9541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Ilustrasi Fungsi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Memori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4924" y="-376197"/>
            <a:ext cx="14173929" cy="2559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2" presetSubtype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4400"/>
              <a:buFont typeface="Calibri"/>
              <a:buNone/>
            </a:pPr>
            <a:r>
              <a:rPr lang="en-US" sz="4400"/>
              <a:t>Overview</a:t>
            </a:r>
            <a:endParaRPr/>
          </a:p>
        </p:txBody>
      </p:sp>
      <p:sp>
        <p:nvSpPr>
          <p:cNvPr id="83" name="Google Shape;83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3600"/>
              <a:buFont typeface="Noto Sans Symbols"/>
              <a:buChar char="▪"/>
            </a:pPr>
            <a:r>
              <a:rPr lang="en-US" sz="3600"/>
              <a:t>Pendahuluan</a:t>
            </a:r>
            <a:endParaRPr/>
          </a:p>
          <a:p>
            <a:pPr indent="-22860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3600"/>
              <a:buFont typeface="Noto Sans Symbols"/>
              <a:buChar char="▪"/>
            </a:pPr>
            <a:r>
              <a:rPr lang="en-US" sz="3600"/>
              <a:t>Iterasi vs Rekursi</a:t>
            </a:r>
            <a:endParaRPr sz="3600"/>
          </a:p>
          <a:p>
            <a:pPr indent="-22860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3600"/>
              <a:buFont typeface="Noto Sans Symbols"/>
              <a:buChar char="▪"/>
            </a:pPr>
            <a:r>
              <a:rPr lang="en-US" sz="3600"/>
              <a:t>Konsep Rekursi</a:t>
            </a:r>
            <a:endParaRPr sz="3600"/>
          </a:p>
          <a:p>
            <a:pPr indent="-22860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3600"/>
              <a:buFont typeface="Noto Sans Symbols"/>
              <a:buChar char="▪"/>
            </a:pPr>
            <a:r>
              <a:rPr lang="en-US" sz="3600"/>
              <a:t>Syarat Proses Rekursi</a:t>
            </a:r>
            <a:endParaRPr sz="3600"/>
          </a:p>
          <a:p>
            <a:pPr indent="-228600" lvl="0" marL="17145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3600"/>
              <a:buFont typeface="Noto Sans Symbols"/>
              <a:buChar char="▪"/>
            </a:pPr>
            <a:r>
              <a:rPr lang="en-US" sz="3600"/>
              <a:t>Rekursi Tail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84" name="Google Shape;84;p2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idx="1" type="body"/>
          </p:nvPr>
        </p:nvSpPr>
        <p:spPr>
          <a:xfrm>
            <a:off x="2923282" y="2599658"/>
            <a:ext cx="7251232" cy="3636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Menghitung faktorial</a:t>
            </a:r>
            <a:endParaRPr sz="2800"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Menghitung perpangkatan</a:t>
            </a:r>
            <a:endParaRPr sz="2800"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Mengecek bilangan prima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Mencari FPB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Menyelesaikan Menara Hanoi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Membuat tree</a:t>
            </a:r>
            <a:endParaRPr/>
          </a:p>
          <a:p>
            <a:pPr indent="-17780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DA9DB"/>
              </a:buClr>
              <a:buSzPts val="2800"/>
              <a:buChar char="•"/>
            </a:pPr>
            <a:r>
              <a:rPr lang="en-US" sz="2800"/>
              <a:t> dll</a:t>
            </a:r>
            <a:endParaRPr sz="2800"/>
          </a:p>
        </p:txBody>
      </p:sp>
      <p:pic>
        <p:nvPicPr>
          <p:cNvPr id="267" name="Google Shape;26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83772" y="-384503"/>
            <a:ext cx="14434141" cy="2606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197" y="1944915"/>
            <a:ext cx="11379600" cy="4231666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pic>
        <p:nvPicPr>
          <p:cNvPr id="273" name="Google Shape;2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333405" y="-377371"/>
            <a:ext cx="12858805" cy="23222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2"/>
          <p:cNvSpPr txBox="1"/>
          <p:nvPr>
            <p:ph idx="4294967295" type="title"/>
          </p:nvPr>
        </p:nvSpPr>
        <p:spPr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Fungsi Prima</a:t>
            </a:r>
            <a:endParaRPr/>
          </a:p>
        </p:txBody>
      </p:sp>
      <p:pic>
        <p:nvPicPr>
          <p:cNvPr id="280" name="Google Shape;28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7459" y="1507787"/>
            <a:ext cx="8333664" cy="480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>
                <a:solidFill>
                  <a:schemeClr val="dk1"/>
                </a:solidFill>
              </a:rPr>
              <a:t>Fungsi FPB</a:t>
            </a:r>
            <a:endParaRPr b="1" sz="4000">
              <a:solidFill>
                <a:schemeClr val="dk1"/>
              </a:solidFill>
            </a:endParaRPr>
          </a:p>
        </p:txBody>
      </p:sp>
      <p:sp>
        <p:nvSpPr>
          <p:cNvPr id="286" name="Google Shape;286;p23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7" name="Google Shape;2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975" y="1690688"/>
            <a:ext cx="9064355" cy="3640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4fbedafec7_0_0"/>
          <p:cNvSpPr txBox="1"/>
          <p:nvPr>
            <p:ph type="title"/>
          </p:nvPr>
        </p:nvSpPr>
        <p:spPr>
          <a:xfrm>
            <a:off x="838200" y="508000"/>
            <a:ext cx="10515600" cy="118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Fungsi untuk menghitung durasi</a:t>
            </a:r>
            <a:endParaRPr/>
          </a:p>
        </p:txBody>
      </p:sp>
      <p:sp>
        <p:nvSpPr>
          <p:cNvPr id="294" name="Google Shape;294;g34fbedafec7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#include &lt;time.h&gt;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clock_t wkt;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double durasi;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wkt = clock(); 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[proses]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wkt = clock() - wkt;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durasi = ((double) wkt) / CLOCKS_PER_SEC;</a:t>
            </a:r>
            <a:endParaRPr/>
          </a:p>
          <a:p>
            <a:pPr indent="0" lvl="0" marL="0" rtl="0" algn="l"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printf(“Durasi = %lg detik\n”, durasi);</a:t>
            </a:r>
            <a:endParaRPr/>
          </a:p>
        </p:txBody>
      </p:sp>
      <p:sp>
        <p:nvSpPr>
          <p:cNvPr id="295" name="Google Shape;295;g34fbedafec7_0_0"/>
          <p:cNvSpPr txBox="1"/>
          <p:nvPr>
            <p:ph idx="12" type="sldNum"/>
          </p:nvPr>
        </p:nvSpPr>
        <p:spPr>
          <a:xfrm>
            <a:off x="0" y="6492877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4"/>
          <p:cNvSpPr txBox="1"/>
          <p:nvPr>
            <p:ph type="ctrTitle"/>
          </p:nvPr>
        </p:nvSpPr>
        <p:spPr>
          <a:xfrm>
            <a:off x="1086679" y="689113"/>
            <a:ext cx="10270434" cy="1139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6600"/>
              <a:buFont typeface="Calibri"/>
              <a:buNone/>
            </a:pPr>
            <a:r>
              <a:rPr b="1" lang="en-US" sz="6600">
                <a:solidFill>
                  <a:srgbClr val="548135"/>
                </a:solidFill>
              </a:rPr>
              <a:t>Disusun oleh:</a:t>
            </a:r>
            <a:endParaRPr/>
          </a:p>
        </p:txBody>
      </p:sp>
      <p:sp>
        <p:nvSpPr>
          <p:cNvPr id="301" name="Google Shape;301;p24"/>
          <p:cNvSpPr/>
          <p:nvPr/>
        </p:nvSpPr>
        <p:spPr>
          <a:xfrm>
            <a:off x="7486" y="2171520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Fikkri Prasetya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2110151010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4254428" y="2171519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Rafidah Atika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2110151016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4"/>
          <p:cNvSpPr/>
          <p:nvPr/>
        </p:nvSpPr>
        <p:spPr>
          <a:xfrm>
            <a:off x="8501371" y="2060920"/>
            <a:ext cx="2855742" cy="2968281"/>
          </a:xfrm>
          <a:prstGeom prst="verticalScroll">
            <a:avLst>
              <a:gd fmla="val 12500" name="adj"/>
            </a:avLst>
          </a:prstGeom>
          <a:solidFill>
            <a:schemeClr val="accent2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Faza Zulfika Permana Putra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2110151023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5"/>
          <p:cNvSpPr txBox="1"/>
          <p:nvPr>
            <p:ph type="title"/>
          </p:nvPr>
        </p:nvSpPr>
        <p:spPr>
          <a:xfrm>
            <a:off x="887493" y="96396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4C801"/>
              </a:buClr>
              <a:buSzPts val="4500"/>
              <a:buFont typeface="Calibri"/>
              <a:buNone/>
            </a:pPr>
            <a:r>
              <a:rPr lang="en-US"/>
              <a:t>Referensi</a:t>
            </a:r>
            <a:endParaRPr/>
          </a:p>
        </p:txBody>
      </p:sp>
      <p:sp>
        <p:nvSpPr>
          <p:cNvPr id="309" name="Google Shape;309;p25"/>
          <p:cNvSpPr txBox="1"/>
          <p:nvPr>
            <p:ph idx="4294967295" type="sldNum"/>
          </p:nvPr>
        </p:nvSpPr>
        <p:spPr>
          <a:xfrm>
            <a:off x="1524000" y="6492876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5"/>
          <p:cNvSpPr/>
          <p:nvPr/>
        </p:nvSpPr>
        <p:spPr>
          <a:xfrm>
            <a:off x="598174" y="1279084"/>
            <a:ext cx="974031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AutoNum type="arabicPeriod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Sa’adah, Umi. 2007. Bab 5 Rekursi. Surabaya: Politeknik Elektronika Negeri Surabaya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AutoNum type="arabicPeriod"/>
            </a:pP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https://www.youtube.com/watch?v=DHkaG-pZR_8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 diakses 13 Juni 2016 )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AutoNum type="arabicPeriod"/>
            </a:pPr>
            <a:r>
              <a:rPr lang="en-US" sz="3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http://www.petanikode.com/2016/06/memahami-cara-kerja-fungsi-rekursif.html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(diakses 13 Juni 2016 )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Narrow"/>
              <a:buAutoNum type="arabicPeriod"/>
            </a:pPr>
            <a:r>
              <a:rPr lang="en-US" sz="30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https://m1perpustakaanmateri.files.wordpress.com/2011/10/a2-asd-fungsirekusif-gnt.ppt</a:t>
            </a:r>
            <a:r>
              <a:rPr lang="en-US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( diakses 13 Juni 2016 )</a:t>
            </a:r>
            <a:endParaRPr sz="3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 Narrow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91" name="Google Shape;91;p3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3"/>
          <p:cNvSpPr txBox="1"/>
          <p:nvPr/>
        </p:nvSpPr>
        <p:spPr>
          <a:xfrm>
            <a:off x="792479" y="1600200"/>
            <a:ext cx="10859589" cy="488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03200" lvl="0" marL="1714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Rekursi adalah konsep pengulangan yang penting dalam ilmu komputer</a:t>
            </a:r>
            <a:endParaRPr/>
          </a:p>
          <a:p>
            <a:pPr indent="-184150" lvl="1" marL="5143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Char char="•"/>
            </a:pPr>
            <a:r>
              <a:rPr b="0" i="0" lang="en-US" sz="2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merumuskan solusi sederhana dari sebuah permasalahan yang sulit untuk diselesaikan secara iteratif  menggunakan loop for, while, atau do while</a:t>
            </a:r>
            <a:endParaRPr/>
          </a:p>
          <a:p>
            <a:pPr indent="-203200" lvl="1" marL="5143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Digunakan untuk mendefinisikan permasalahan dengan konsisten dan sederhana</a:t>
            </a:r>
            <a:endParaRPr/>
          </a:p>
          <a:p>
            <a:pPr indent="-203200" lvl="0" marL="171450" marR="0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Rekursi membantu mengekspresikan algoritma menjadi lebih mudah untuk dianalisa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792479" y="274638"/>
            <a:ext cx="941832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Pendahuluan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0" name="Google Shape;100;p4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31" y="347505"/>
            <a:ext cx="10886938" cy="616299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7" name="Google Shape;10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4891" y="500760"/>
            <a:ext cx="6688423" cy="583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748937" y="2891246"/>
            <a:ext cx="6441845" cy="2967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3600"/>
              <a:buNone/>
            </a:pPr>
            <a:r>
              <a:rPr lang="en-US" sz="3600"/>
              <a:t>suatu proses yang memanggil dirinya sendiri untuk menyelesaikan suatu permasalahan yang diberikan</a:t>
            </a:r>
            <a:endParaRPr sz="3600"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1998" y="3001297"/>
            <a:ext cx="3810000" cy="28575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74172" y="-491497"/>
            <a:ext cx="12532108" cy="247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3973548" y="2020583"/>
            <a:ext cx="4038337" cy="789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4000"/>
              <a:buNone/>
            </a:pPr>
            <a:r>
              <a:rPr b="1" lang="en-US" sz="4000"/>
              <a:t>Iterasi</a:t>
            </a:r>
            <a:endParaRPr b="1" sz="4000"/>
          </a:p>
        </p:txBody>
      </p:sp>
      <p:sp>
        <p:nvSpPr>
          <p:cNvPr id="122" name="Google Shape;122;p7"/>
          <p:cNvSpPr txBox="1"/>
          <p:nvPr>
            <p:ph idx="2" type="body"/>
          </p:nvPr>
        </p:nvSpPr>
        <p:spPr>
          <a:xfrm>
            <a:off x="1889760" y="2810426"/>
            <a:ext cx="9335587" cy="3109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Kode program lebih panjang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Membutuhkan alokasi memori yang  relatif kecil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Hanya membutuhkan satu kali  pemanggilan fungsi</a:t>
            </a:r>
            <a:endParaRPr sz="24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Mudah untuk di trace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400"/>
              <a:buChar char="•"/>
            </a:pPr>
            <a:r>
              <a:rPr lang="en-US" sz="2400"/>
              <a:t> Membutuhkan algoritma yang panjang</a:t>
            </a:r>
            <a:endParaRPr sz="2400"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3201" y="-415132"/>
            <a:ext cx="12627429" cy="2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prism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idx="3" type="body"/>
          </p:nvPr>
        </p:nvSpPr>
        <p:spPr>
          <a:xfrm>
            <a:off x="3513221" y="2163813"/>
            <a:ext cx="51945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ct val="100000"/>
              <a:buNone/>
            </a:pPr>
            <a:r>
              <a:rPr b="1" lang="en-US" sz="4000"/>
              <a:t>Rekursi</a:t>
            </a:r>
            <a:endParaRPr b="1" sz="4000"/>
          </a:p>
        </p:txBody>
      </p:sp>
      <p:sp>
        <p:nvSpPr>
          <p:cNvPr id="129" name="Google Shape;129;p8"/>
          <p:cNvSpPr txBox="1"/>
          <p:nvPr>
            <p:ph idx="4" type="body"/>
          </p:nvPr>
        </p:nvSpPr>
        <p:spPr>
          <a:xfrm>
            <a:off x="1584960" y="2951435"/>
            <a:ext cx="9187542" cy="25721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2200"/>
              <a:buChar char="•"/>
            </a:pPr>
            <a:r>
              <a:rPr lang="en-US" sz="2200"/>
              <a:t> Kode program lebih ringkas dan mudah dipahami</a:t>
            </a:r>
            <a:endParaRPr sz="2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200"/>
              <a:buChar char="•"/>
            </a:pPr>
            <a:r>
              <a:rPr lang="en-US" sz="2200"/>
              <a:t> Membutuhkan alokasi memori yang lebih besar</a:t>
            </a:r>
            <a:endParaRPr sz="2200"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200"/>
              <a:buChar char="•"/>
            </a:pPr>
            <a:r>
              <a:rPr lang="en-US" sz="2200"/>
              <a:t> Membutuhkan pemanggilan fungsi yang berulang kali, dan terkadang  menyebabkan overhead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200"/>
              <a:buChar char="•"/>
            </a:pPr>
            <a:r>
              <a:rPr lang="en-US" sz="2200"/>
              <a:t> Susah untuk di trace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163964"/>
              </a:buClr>
              <a:buSzPts val="2200"/>
              <a:buChar char="•"/>
            </a:pPr>
            <a:r>
              <a:rPr lang="en-US" sz="2200"/>
              <a:t> Membutuhkan algoritma yang lebih sederhana</a:t>
            </a:r>
            <a:endParaRPr sz="2200"/>
          </a:p>
        </p:txBody>
      </p:sp>
      <p:pic>
        <p:nvPicPr>
          <p:cNvPr id="130" name="Google Shape;13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3201" y="-415132"/>
            <a:ext cx="12627429" cy="228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508000"/>
            <a:ext cx="10515600" cy="1182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3964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B4679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37" name="Google Shape;137;p9"/>
          <p:cNvSpPr txBox="1"/>
          <p:nvPr>
            <p:ph idx="12" type="sldNum"/>
          </p:nvPr>
        </p:nvSpPr>
        <p:spPr>
          <a:xfrm>
            <a:off x="0" y="649287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03201" y="-415132"/>
            <a:ext cx="12627429" cy="22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9"/>
          <p:cNvSpPr txBox="1"/>
          <p:nvPr/>
        </p:nvSpPr>
        <p:spPr>
          <a:xfrm>
            <a:off x="1219199" y="2066925"/>
            <a:ext cx="10287001" cy="442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780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Dalam permasalahan faktorial sebuah bilangan n (ditulis n!), adalah hasil kali bilangan tsb dengan bilangan-bilangan di bawahnya hingga bilangan 1.</a:t>
            </a:r>
            <a:endParaRPr/>
          </a:p>
          <a:p>
            <a:pPr indent="-17780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 : 4! = (4)*(3)*(2)*(1)</a:t>
            </a:r>
            <a:endParaRPr/>
          </a:p>
          <a:p>
            <a:pPr indent="-17780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Dengan cara iteratif, secara umum dapat didefinisikan sbb :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n! = (n)*(n-1)*(n-2)* . . . * (1)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plate_ppt_oop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2017-03-29T06:09:29Z</dcterms:created>
  <dc:creator>Fahrul</dc:creator>
</cp:coreProperties>
</file>