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" name="Google Shape;58;p1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2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1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3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4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7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8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" name="Google Shape;41;p8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" name="Google Shape;42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9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" name="Google Shape;54;p10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b="0" i="0" sz="18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ms.gle/k1boCg66knS2XcNe6" TargetMode="External"/><Relationship Id="rId4" Type="http://schemas.openxmlformats.org/officeDocument/2006/relationships/hyperlink" Target="https://docs.google.com/forms/d/e/1FAIpQLSc9nigz1zvAA09yjg5NE_p-scVTRbvb4m4U8slmoDE1uadOJA/viewform?usp=sf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Workshop Desain Web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Politeknik Elektronika Negeri Surabaya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Paragraf</a:t>
            </a:r>
            <a:endParaRPr sz="2600"/>
          </a:p>
        </p:txBody>
      </p:sp>
      <p:sp>
        <p:nvSpPr>
          <p:cNvPr id="135" name="Google Shape;135;p22"/>
          <p:cNvSpPr txBox="1"/>
          <p:nvPr>
            <p:ph idx="4294967295" type="title"/>
          </p:nvPr>
        </p:nvSpPr>
        <p:spPr>
          <a:xfrm>
            <a:off x="535775" y="1480150"/>
            <a:ext cx="62085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Paragraf adalah elemen paling dasar dan sering digunakan pada HTML.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Tag elemen dilambangkan dengan &lt;p&gt;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idx="4294967295" type="title"/>
          </p:nvPr>
        </p:nvSpPr>
        <p:spPr>
          <a:xfrm>
            <a:off x="535775" y="712150"/>
            <a:ext cx="5862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List</a:t>
            </a:r>
            <a:endParaRPr sz="2600"/>
          </a:p>
        </p:txBody>
      </p:sp>
      <p:sp>
        <p:nvSpPr>
          <p:cNvPr id="141" name="Google Shape;141;p23"/>
          <p:cNvSpPr txBox="1"/>
          <p:nvPr>
            <p:ph idx="4294967295" type="title"/>
          </p:nvPr>
        </p:nvSpPr>
        <p:spPr>
          <a:xfrm>
            <a:off x="535775" y="1480150"/>
            <a:ext cx="6483300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Membuat tampilan </a:t>
            </a:r>
            <a:r>
              <a:rPr i="1" lang="en" sz="1700">
                <a:latin typeface="Lato"/>
                <a:ea typeface="Lato"/>
                <a:cs typeface="Lato"/>
                <a:sym typeface="Lato"/>
              </a:rPr>
              <a:t>daftar/list</a:t>
            </a:r>
            <a:endParaRPr i="1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Unordered lists	: daftar yang ditampilkan tidak memiliki urutan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Ordered lists		: daftar yang ditampilkan secara terurut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4294967295" type="title"/>
          </p:nvPr>
        </p:nvSpPr>
        <p:spPr>
          <a:xfrm>
            <a:off x="535775" y="712150"/>
            <a:ext cx="5862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List (unordered list)</a:t>
            </a:r>
            <a:endParaRPr sz="2600"/>
          </a:p>
        </p:txBody>
      </p:sp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300" y="2336025"/>
            <a:ext cx="16383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8575" y="2736075"/>
            <a:ext cx="733425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idx="4294967295" type="title"/>
          </p:nvPr>
        </p:nvSpPr>
        <p:spPr>
          <a:xfrm>
            <a:off x="535775" y="1480150"/>
            <a:ext cx="648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Tag unordered list dilambangkan dengan &lt;ul&gt; dan &lt;li&gt;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115188" y="3031950"/>
            <a:ext cx="454800" cy="22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idx="4294967295" type="title"/>
          </p:nvPr>
        </p:nvSpPr>
        <p:spPr>
          <a:xfrm>
            <a:off x="535775" y="712150"/>
            <a:ext cx="5862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List (ordered list)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56" name="Google Shape;156;p25"/>
          <p:cNvSpPr txBox="1"/>
          <p:nvPr>
            <p:ph idx="4294967295" type="title"/>
          </p:nvPr>
        </p:nvSpPr>
        <p:spPr>
          <a:xfrm>
            <a:off x="535775" y="1480150"/>
            <a:ext cx="648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Tag ordered list dilambangkan dengan &lt;ol&gt; dan &lt;li&gt;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350" y="2387875"/>
            <a:ext cx="252412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1700" y="2735538"/>
            <a:ext cx="173355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/>
          <p:nvPr/>
        </p:nvSpPr>
        <p:spPr>
          <a:xfrm>
            <a:off x="3878950" y="3021700"/>
            <a:ext cx="454800" cy="22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4294967295" type="title"/>
          </p:nvPr>
        </p:nvSpPr>
        <p:spPr>
          <a:xfrm>
            <a:off x="535775" y="712150"/>
            <a:ext cx="5862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List (atribut type)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65" name="Google Shape;165;p26"/>
          <p:cNvSpPr txBox="1"/>
          <p:nvPr>
            <p:ph idx="4294967295" type="title"/>
          </p:nvPr>
        </p:nvSpPr>
        <p:spPr>
          <a:xfrm>
            <a:off x="535775" y="1480150"/>
            <a:ext cx="64833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Pada element list bisa ditambahi attribut type, start, reserved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75" y="2136850"/>
            <a:ext cx="4505451" cy="2212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4294967295" type="title"/>
          </p:nvPr>
        </p:nvSpPr>
        <p:spPr>
          <a:xfrm>
            <a:off x="535775" y="712150"/>
            <a:ext cx="58629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Gambar</a:t>
            </a:r>
            <a:endParaRPr sz="2600"/>
          </a:p>
        </p:txBody>
      </p:sp>
      <p:sp>
        <p:nvSpPr>
          <p:cNvPr id="172" name="Google Shape;172;p27"/>
          <p:cNvSpPr txBox="1"/>
          <p:nvPr>
            <p:ph idx="4294967295" type="title"/>
          </p:nvPr>
        </p:nvSpPr>
        <p:spPr>
          <a:xfrm>
            <a:off x="535775" y="1480150"/>
            <a:ext cx="6483300" cy="23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Elemen gambar dilambangkan dengan &lt;img&gt;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Atribut yang bisa digunakan adalah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Src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Alt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Width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Height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" sz="5000">
                <a:solidFill>
                  <a:schemeClr val="accent5"/>
                </a:solidFill>
              </a:rPr>
              <a:t>Terima Kasih</a:t>
            </a:r>
            <a:endParaRPr sz="50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Modul Praktikum</a:t>
            </a:r>
            <a:endParaRPr sz="1800"/>
          </a:p>
        </p:txBody>
      </p:sp>
      <p:sp>
        <p:nvSpPr>
          <p:cNvPr id="183" name="Google Shape;183;p29"/>
          <p:cNvSpPr txBox="1"/>
          <p:nvPr>
            <p:ph idx="4294967295" type="title"/>
          </p:nvPr>
        </p:nvSpPr>
        <p:spPr>
          <a:xfrm>
            <a:off x="535775" y="1480150"/>
            <a:ext cx="72411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Silakan dibaca modul praktikum 1.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Kerjakan Tugas Pendahuluan, Percobaan, Latihan, dan Tugas.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Tugas Pendahuluan dan Percobaan dikerjakan di MS Word ukuran A4, isinya hanya jawaban atau screenshot hasil eksekusi source code.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Latihan dan Tugas dikerjakan dan dikumpulkan dalam bentuk zip source code dan MS Word isinya analisa dari source code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Format nama file MS Word dan Zip adalah [nrp]_[nama]_praktikum_1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Link pengumpulan </a:t>
            </a: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https://forms.gle/k1boCg66knS2XcNe6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atau </a:t>
            </a:r>
            <a:r>
              <a:rPr b="0" lang="en" sz="17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https://docs.google.com/forms/d/e/1FAIpQLSc9nigz1zvAA09yjg5NE_p-scVTRbvb4m4U8slmoDE1uadOJA/viewform?usp=sf_link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Materi Perkuliahan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Pengantar HTML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HTML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Pengenalan CSS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CSS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Pengenalan JavaScript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b="1" lang="en" sz="2100">
                <a:solidFill>
                  <a:schemeClr val="dk1"/>
                </a:solidFill>
              </a:rPr>
              <a:t>Pendalaman JavaScript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000"/>
              <a:t>Instalasi dan Konfigurasi Tools, dan Fundamental HTML 5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4294967295" type="title"/>
          </p:nvPr>
        </p:nvSpPr>
        <p:spPr>
          <a:xfrm>
            <a:off x="535775" y="712150"/>
            <a:ext cx="63270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3200">
                <a:solidFill>
                  <a:schemeClr val="dk1"/>
                </a:solidFill>
              </a:rPr>
              <a:t>Instalasi dan Konfigurasi Tools</a:t>
            </a:r>
            <a:endParaRPr sz="2000"/>
          </a:p>
        </p:txBody>
      </p:sp>
      <p:sp>
        <p:nvSpPr>
          <p:cNvPr id="90" name="Google Shape;90;p16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browser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Web server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Text editor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AutoNum type="arabicPeriod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Git &amp; Github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>
                <a:solidFill>
                  <a:schemeClr val="dk1"/>
                </a:solidFill>
              </a:rPr>
              <a:t>Anatomi Website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75" y="1480150"/>
            <a:ext cx="3671376" cy="229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1275" y="2131125"/>
            <a:ext cx="2406700" cy="8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4294967295" type="title"/>
          </p:nvPr>
        </p:nvSpPr>
        <p:spPr>
          <a:xfrm>
            <a:off x="535775" y="712150"/>
            <a:ext cx="6322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Struktur Dasar HTML</a:t>
            </a:r>
            <a:endParaRPr sz="1400"/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75" y="1556775"/>
            <a:ext cx="2256850" cy="23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0423" y="1480150"/>
            <a:ext cx="3338826" cy="16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4294967295" type="title"/>
          </p:nvPr>
        </p:nvSpPr>
        <p:spPr>
          <a:xfrm>
            <a:off x="535775" y="712150"/>
            <a:ext cx="6322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Struktur Dasar HTML</a:t>
            </a:r>
            <a:endParaRPr sz="1400"/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400" y="386925"/>
            <a:ext cx="2982950" cy="16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title"/>
          </p:nvPr>
        </p:nvSpPr>
        <p:spPr>
          <a:xfrm>
            <a:off x="535775" y="1480150"/>
            <a:ext cx="31965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Elemen &lt;head&gt;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Tempat informasi elemen meta, style, link dari dokumen HTML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Elemen &lt;body&gt;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Lato"/>
              <a:buChar char="●"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Menampung seluruh konten/elemen yang akan ditampilkan di halaman website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4625" y="514845"/>
            <a:ext cx="779050" cy="151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2500" y="2642795"/>
            <a:ext cx="4593849" cy="18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Atribut HTML</a:t>
            </a:r>
            <a:endParaRPr sz="2600"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03300" y="1134400"/>
            <a:ext cx="31584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700">
                <a:latin typeface="Lato"/>
                <a:ea typeface="Lato"/>
                <a:cs typeface="Lato"/>
                <a:sym typeface="Lato"/>
              </a:rPr>
              <a:t>Berfungsi memberikan informasi tambahan pada sebuah elemen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1699" y="1134400"/>
            <a:ext cx="2837450" cy="8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3300" y="2299000"/>
            <a:ext cx="8082251" cy="2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7100" y="2747825"/>
            <a:ext cx="2710808" cy="22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23483" y="2747825"/>
            <a:ext cx="2990794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SzPts val="3000"/>
              <a:buNone/>
            </a:pPr>
            <a:r>
              <a:rPr lang="en" sz="2600">
                <a:solidFill>
                  <a:schemeClr val="dk1"/>
                </a:solidFill>
              </a:rPr>
              <a:t>Heading</a:t>
            </a:r>
            <a:endParaRPr sz="2600"/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535775" y="1480150"/>
            <a:ext cx="6208500" cy="30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Heading ada 6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&lt;h1&gt;		</a:t>
            </a:r>
            <a:r>
              <a:rPr b="0" lang="en" sz="2000">
                <a:latin typeface="Lato"/>
                <a:ea typeface="Lato"/>
                <a:cs typeface="Lato"/>
                <a:sym typeface="Lato"/>
              </a:rPr>
              <a:t>Heading</a:t>
            </a:r>
            <a:endParaRPr b="0" sz="20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&lt;h2&gt;		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Heading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&lt;h3&gt;		</a:t>
            </a:r>
            <a:r>
              <a:rPr b="0" lang="en" sz="1600">
                <a:latin typeface="Lato"/>
                <a:ea typeface="Lato"/>
                <a:cs typeface="Lato"/>
                <a:sym typeface="Lato"/>
              </a:rPr>
              <a:t>Heading</a:t>
            </a:r>
            <a:endParaRPr b="0" sz="16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&lt;h4&gt;		Heading</a:t>
            </a:r>
            <a:endParaRPr b="0" sz="14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&lt;h5&gt;		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Heading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b="0" lang="en" sz="1400">
                <a:latin typeface="Lato"/>
                <a:ea typeface="Lato"/>
                <a:cs typeface="Lato"/>
                <a:sym typeface="Lato"/>
              </a:rPr>
              <a:t>&lt;h6&gt;		</a:t>
            </a:r>
            <a:r>
              <a:rPr b="0" lang="en" sz="1000">
                <a:latin typeface="Lato"/>
                <a:ea typeface="Lato"/>
                <a:cs typeface="Lato"/>
                <a:sym typeface="Lato"/>
              </a:rPr>
              <a:t>Heading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