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6" r:id="rId10"/>
    <p:sldId id="268" r:id="rId11"/>
    <p:sldId id="270" r:id="rId12"/>
    <p:sldId id="271" r:id="rId13"/>
    <p:sldId id="273" r:id="rId14"/>
    <p:sldId id="274" r:id="rId15"/>
    <p:sldId id="272" r:id="rId16"/>
    <p:sldId id="275" r:id="rId17"/>
    <p:sldId id="276" r:id="rId18"/>
    <p:sldId id="277" r:id="rId19"/>
    <p:sldId id="278" r:id="rId20"/>
    <p:sldId id="279" r:id="rId21"/>
    <p:sldId id="280" r:id="rId22"/>
    <p:sldId id="282" r:id="rId23"/>
    <p:sldId id="283" r:id="rId24"/>
    <p:sldId id="281" r:id="rId25"/>
    <p:sldId id="284" r:id="rId26"/>
    <p:sldId id="285" r:id="rId27"/>
    <p:sldId id="26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8DF-0A10-4D32-BE90-F12653E89EBA}" type="datetimeFigureOut">
              <a:rPr lang="en-ID" smtClean="0"/>
              <a:t>04/04/2022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 dirty="0"/>
          </a:p>
        </p:txBody>
      </p:sp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B6FE3045-A8C7-4E7C-85C0-27CE24DE34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3719"/>
            <a:ext cx="935612" cy="720000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F9AB0BBF-BF4F-47DC-AD9F-6758AD2F31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82" y="173719"/>
            <a:ext cx="1247774" cy="720000"/>
          </a:xfrm>
          <a:prstGeom prst="rect">
            <a:avLst/>
          </a:prstGeom>
        </p:spPr>
      </p:pic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7E385B94-D9FA-4FAE-B851-282EAB0176AA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35" y="173719"/>
            <a:ext cx="1304903" cy="720000"/>
          </a:xfrm>
          <a:prstGeom prst="rect">
            <a:avLst/>
          </a:prstGeom>
        </p:spPr>
      </p:pic>
      <p:pic>
        <p:nvPicPr>
          <p:cNvPr id="14" name="Picture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099726B-2B5C-4C70-A84C-FC1E2A24F26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929187" cy="720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B84D5D2-FECC-491D-912E-5850302A8459}"/>
              </a:ext>
            </a:extLst>
          </p:cNvPr>
          <p:cNvSpPr/>
          <p:nvPr userDrawn="1"/>
        </p:nvSpPr>
        <p:spPr>
          <a:xfrm>
            <a:off x="0" y="6347725"/>
            <a:ext cx="9144000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20" name="Graphic 14" descr="Icon&#10;&#10;Description automatically generated">
            <a:extLst>
              <a:ext uri="{FF2B5EF4-FFF2-40B4-BE49-F238E27FC236}">
                <a16:creationId xmlns:a16="http://schemas.microsoft.com/office/drawing/2014/main" id="{E0F3B094-9552-45EB-A195-B1EC96DFF92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09856" y="6461990"/>
            <a:ext cx="243726" cy="244161"/>
          </a:xfrm>
          <a:prstGeom prst="rect">
            <a:avLst/>
          </a:prstGeom>
        </p:spPr>
      </p:pic>
      <p:pic>
        <p:nvPicPr>
          <p:cNvPr id="21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BEC495C9-6754-4E6F-AA0A-7A9A085015B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3451398" y="6465245"/>
            <a:ext cx="243726" cy="244162"/>
          </a:xfrm>
          <a:prstGeom prst="rect">
            <a:avLst/>
          </a:prstGeom>
        </p:spPr>
      </p:pic>
      <p:pic>
        <p:nvPicPr>
          <p:cNvPr id="22" name="Graphic 18">
            <a:extLst>
              <a:ext uri="{FF2B5EF4-FFF2-40B4-BE49-F238E27FC236}">
                <a16:creationId xmlns:a16="http://schemas.microsoft.com/office/drawing/2014/main" id="{D887EA26-EC66-4619-983F-67D48681AEE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>
            <a:off x="268498" y="6484393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5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4481"/>
            <a:ext cx="7886700" cy="6262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8DF-0A10-4D32-BE90-F12653E89EBA}" type="datetimeFigureOut">
              <a:rPr lang="en-ID" smtClean="0"/>
              <a:t>04/04/2022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083F388-0CBE-4007-A3A4-274FB3D5961A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4E88DF-0A10-4D32-BE90-F12653E89EBA}" type="datetimeFigureOut">
              <a:rPr lang="en-ID" smtClean="0"/>
              <a:pPr/>
              <a:t>04/04/2022</a:t>
            </a:fld>
            <a:endParaRPr lang="en-ID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D117CCE-438B-4D22-88C5-4FF28B63AADE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1977FD-F3EF-4269-A169-5F2E82B4785B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65F3A8CE-4A21-46E5-9702-F67B355F30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3719"/>
            <a:ext cx="935612" cy="720000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BF7962B-EF37-4349-8188-BCB4190FB9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82" y="173719"/>
            <a:ext cx="1247774" cy="720000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49ACB79F-9B22-45DC-8DFF-570DC28AF8F4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35" y="173719"/>
            <a:ext cx="1304903" cy="720000"/>
          </a:xfrm>
          <a:prstGeom prst="rect">
            <a:avLst/>
          </a:prstGeom>
        </p:spPr>
      </p:pic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439311E-964D-4248-861D-0116545781E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929187" cy="720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41217B5-5FB2-47CD-8B62-C4273BA44002}"/>
              </a:ext>
            </a:extLst>
          </p:cNvPr>
          <p:cNvSpPr/>
          <p:nvPr userDrawn="1"/>
        </p:nvSpPr>
        <p:spPr>
          <a:xfrm>
            <a:off x="0" y="6347725"/>
            <a:ext cx="9144000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4" name="Graphic 14" descr="Icon&#10;&#10;Description automatically generated">
            <a:extLst>
              <a:ext uri="{FF2B5EF4-FFF2-40B4-BE49-F238E27FC236}">
                <a16:creationId xmlns:a16="http://schemas.microsoft.com/office/drawing/2014/main" id="{851F756D-BC60-4E16-990B-0CD372A1584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09856" y="6461990"/>
            <a:ext cx="243726" cy="244161"/>
          </a:xfrm>
          <a:prstGeom prst="rect">
            <a:avLst/>
          </a:prstGeom>
        </p:spPr>
      </p:pic>
      <p:pic>
        <p:nvPicPr>
          <p:cNvPr id="15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D3CE06C9-D927-411F-B457-943AE831200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3451398" y="6465245"/>
            <a:ext cx="243726" cy="244162"/>
          </a:xfrm>
          <a:prstGeom prst="rect">
            <a:avLst/>
          </a:prstGeom>
        </p:spPr>
      </p:pic>
      <p:pic>
        <p:nvPicPr>
          <p:cNvPr id="16" name="Graphic 18">
            <a:extLst>
              <a:ext uri="{FF2B5EF4-FFF2-40B4-BE49-F238E27FC236}">
                <a16:creationId xmlns:a16="http://schemas.microsoft.com/office/drawing/2014/main" id="{D305B3F2-B99D-4E3B-9D26-C009A879485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>
            <a:off x="268498" y="6484393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0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247774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493763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E034CCB5-BBEE-4486-A686-DFCFDBBB7D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245619" y="6030194"/>
            <a:ext cx="935612" cy="720000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9D3C5CC8-F255-496D-8A9A-60EAC1478F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89538" y="4857357"/>
            <a:ext cx="1247774" cy="720000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77D114AA-098A-4A07-8DA1-8D11B81E53E1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60974" y="3499875"/>
            <a:ext cx="1304903" cy="720000"/>
          </a:xfrm>
          <a:prstGeom prst="rect">
            <a:avLst/>
          </a:prstGeom>
        </p:spPr>
      </p:pic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7B2EFA9-535A-4228-AE7E-053A26A5A51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48832" y="877665"/>
            <a:ext cx="1929187" cy="720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A762929-FFB6-43FA-81F9-DABEA991172C}"/>
              </a:ext>
            </a:extLst>
          </p:cNvPr>
          <p:cNvSpPr/>
          <p:nvPr userDrawn="1"/>
        </p:nvSpPr>
        <p:spPr>
          <a:xfrm rot="5400000">
            <a:off x="-3177096" y="3173863"/>
            <a:ext cx="6858002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2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4" name="Graphic 14" descr="Icon&#10;&#10;Description automatically generated">
            <a:extLst>
              <a:ext uri="{FF2B5EF4-FFF2-40B4-BE49-F238E27FC236}">
                <a16:creationId xmlns:a16="http://schemas.microsoft.com/office/drawing/2014/main" id="{395F08EB-FB78-47E7-A784-78A2A003D5A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 rot="5400000">
            <a:off x="142206" y="4268384"/>
            <a:ext cx="243726" cy="244161"/>
          </a:xfrm>
          <a:prstGeom prst="rect">
            <a:avLst/>
          </a:prstGeom>
        </p:spPr>
      </p:pic>
      <p:pic>
        <p:nvPicPr>
          <p:cNvPr id="15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81A86A96-C176-4014-A2BA-2D6A818EB04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 rot="5400000">
            <a:off x="117876" y="2512370"/>
            <a:ext cx="243726" cy="244162"/>
          </a:xfrm>
          <a:prstGeom prst="rect">
            <a:avLst/>
          </a:prstGeom>
        </p:spPr>
      </p:pic>
      <p:pic>
        <p:nvPicPr>
          <p:cNvPr id="16" name="Graphic 18">
            <a:extLst>
              <a:ext uri="{FF2B5EF4-FFF2-40B4-BE49-F238E27FC236}">
                <a16:creationId xmlns:a16="http://schemas.microsoft.com/office/drawing/2014/main" id="{A3414723-CC17-43A8-8183-976A86103CB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 rot="5400000">
            <a:off x="127165" y="221220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5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4481"/>
            <a:ext cx="7886700" cy="84345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44459"/>
            <a:ext cx="7886700" cy="41325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8DF-0A10-4D32-BE90-F12653E89EBA}" type="datetimeFigureOut">
              <a:rPr lang="en-ID" smtClean="0"/>
              <a:t>04/04/2022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8D09F26-1AC7-46A7-B8A3-01A54531C8BE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4E88DF-0A10-4D32-BE90-F12653E89EBA}" type="datetimeFigureOut">
              <a:rPr lang="en-ID" smtClean="0"/>
              <a:pPr/>
              <a:t>04/04/2022</a:t>
            </a:fld>
            <a:endParaRPr lang="en-ID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D9A3E3-A45C-4973-8B48-164E463D877E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1977FD-F3EF-4269-A169-5F2E82B4785B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43195AB2-8F6D-4300-8042-E0BBA51550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3719"/>
            <a:ext cx="935612" cy="720000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5B1BB34-6B1A-4F46-A1AF-538F7E5805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82" y="173719"/>
            <a:ext cx="1247774" cy="720000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F94305BD-09EA-4DB7-A61F-0805ABDFF586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35" y="173719"/>
            <a:ext cx="1304903" cy="720000"/>
          </a:xfrm>
          <a:prstGeom prst="rect">
            <a:avLst/>
          </a:prstGeom>
        </p:spPr>
      </p:pic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D003453-6DAD-47BC-84B0-7F5DD87304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929187" cy="720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E82B6DA-3EE9-4367-87C7-A0A8750D45A3}"/>
              </a:ext>
            </a:extLst>
          </p:cNvPr>
          <p:cNvSpPr/>
          <p:nvPr userDrawn="1"/>
        </p:nvSpPr>
        <p:spPr>
          <a:xfrm>
            <a:off x="0" y="6347725"/>
            <a:ext cx="9144000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4" name="Graphic 14" descr="Icon&#10;&#10;Description automatically generated">
            <a:extLst>
              <a:ext uri="{FF2B5EF4-FFF2-40B4-BE49-F238E27FC236}">
                <a16:creationId xmlns:a16="http://schemas.microsoft.com/office/drawing/2014/main" id="{366B7A1A-EBE9-4A1A-A704-7A6C3EF6D4D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09856" y="6461990"/>
            <a:ext cx="243726" cy="244161"/>
          </a:xfrm>
          <a:prstGeom prst="rect">
            <a:avLst/>
          </a:prstGeom>
        </p:spPr>
      </p:pic>
      <p:pic>
        <p:nvPicPr>
          <p:cNvPr id="15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834A6FCF-F2C8-469F-B261-11EAF935FB6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3451398" y="6465245"/>
            <a:ext cx="243726" cy="244162"/>
          </a:xfrm>
          <a:prstGeom prst="rect">
            <a:avLst/>
          </a:prstGeom>
        </p:spPr>
      </p:pic>
      <p:pic>
        <p:nvPicPr>
          <p:cNvPr id="16" name="Graphic 18">
            <a:extLst>
              <a:ext uri="{FF2B5EF4-FFF2-40B4-BE49-F238E27FC236}">
                <a16:creationId xmlns:a16="http://schemas.microsoft.com/office/drawing/2014/main" id="{76BE797D-3A4B-47D4-BA49-EFB41104C58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>
            <a:off x="268498" y="6484393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3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8DF-0A10-4D32-BE90-F12653E89EBA}" type="datetimeFigureOut">
              <a:rPr lang="en-ID" smtClean="0"/>
              <a:t>04/04/2022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E5C2896-2868-4696-AE26-A35119AAACC4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4E88DF-0A10-4D32-BE90-F12653E89EBA}" type="datetimeFigureOut">
              <a:rPr lang="en-ID" smtClean="0"/>
              <a:pPr/>
              <a:t>04/04/2022</a:t>
            </a:fld>
            <a:endParaRPr lang="en-ID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A2CDC1C-6CEE-4FE3-94A0-91E123DF3373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1977FD-F3EF-4269-A169-5F2E82B4785B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74AB6797-FC74-4709-83BE-4EA2105E4C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3719"/>
            <a:ext cx="935612" cy="720000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98C6F2C2-5479-4F63-808A-D671E9E38B1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82" y="173719"/>
            <a:ext cx="1247774" cy="720000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19539C2A-AF84-499C-984D-7D2B04BDB053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35" y="173719"/>
            <a:ext cx="1304903" cy="720000"/>
          </a:xfrm>
          <a:prstGeom prst="rect">
            <a:avLst/>
          </a:prstGeom>
        </p:spPr>
      </p:pic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A301F24-792F-4129-9595-3714B3F1858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929187" cy="720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7E57299-974F-4F3E-B09F-BCFBC50342FA}"/>
              </a:ext>
            </a:extLst>
          </p:cNvPr>
          <p:cNvSpPr/>
          <p:nvPr userDrawn="1"/>
        </p:nvSpPr>
        <p:spPr>
          <a:xfrm>
            <a:off x="0" y="6347725"/>
            <a:ext cx="9144000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4" name="Graphic 14" descr="Icon&#10;&#10;Description automatically generated">
            <a:extLst>
              <a:ext uri="{FF2B5EF4-FFF2-40B4-BE49-F238E27FC236}">
                <a16:creationId xmlns:a16="http://schemas.microsoft.com/office/drawing/2014/main" id="{0F53D499-71B9-4E9A-8F69-A9093670F37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09856" y="6461990"/>
            <a:ext cx="243726" cy="244161"/>
          </a:xfrm>
          <a:prstGeom prst="rect">
            <a:avLst/>
          </a:prstGeom>
        </p:spPr>
      </p:pic>
      <p:pic>
        <p:nvPicPr>
          <p:cNvPr id="15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97133F65-6CB8-4175-880E-F5ED46A878C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3451398" y="6465245"/>
            <a:ext cx="243726" cy="244162"/>
          </a:xfrm>
          <a:prstGeom prst="rect">
            <a:avLst/>
          </a:prstGeom>
        </p:spPr>
      </p:pic>
      <p:pic>
        <p:nvPicPr>
          <p:cNvPr id="16" name="Graphic 18">
            <a:extLst>
              <a:ext uri="{FF2B5EF4-FFF2-40B4-BE49-F238E27FC236}">
                <a16:creationId xmlns:a16="http://schemas.microsoft.com/office/drawing/2014/main" id="{EDF43E7B-24AE-4BA1-A512-0B82088D3C6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>
            <a:off x="268498" y="6484393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3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4481"/>
            <a:ext cx="7886700" cy="10144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320505"/>
            <a:ext cx="3886200" cy="3856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320505"/>
            <a:ext cx="3886200" cy="385645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8DF-0A10-4D32-BE90-F12653E89EBA}" type="datetimeFigureOut">
              <a:rPr lang="en-ID" smtClean="0"/>
              <a:t>04/04/2022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38020BC-0C6F-4825-98D3-26F57CEFC11B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4E88DF-0A10-4D32-BE90-F12653E89EBA}" type="datetimeFigureOut">
              <a:rPr lang="en-ID" smtClean="0"/>
              <a:pPr/>
              <a:t>04/04/2022</a:t>
            </a:fld>
            <a:endParaRPr lang="en-ID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746805-8619-475B-8F43-4AC7E88985C7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1977FD-F3EF-4269-A169-5F2E82B4785B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10" name="Picture 9" descr="Logo, icon&#10;&#10;Description automatically generated">
            <a:extLst>
              <a:ext uri="{FF2B5EF4-FFF2-40B4-BE49-F238E27FC236}">
                <a16:creationId xmlns:a16="http://schemas.microsoft.com/office/drawing/2014/main" id="{A5D20EE2-CCB6-4DAA-959F-22679BC3BF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3719"/>
            <a:ext cx="935612" cy="72000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45AC888E-193A-45A6-9C68-AF5A00C8A3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82" y="173719"/>
            <a:ext cx="1247774" cy="720000"/>
          </a:xfrm>
          <a:prstGeom prst="rect">
            <a:avLst/>
          </a:prstGeom>
        </p:spPr>
      </p:pic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49EACDBA-ED06-4E01-A27C-D840319879A1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35" y="173719"/>
            <a:ext cx="1304903" cy="720000"/>
          </a:xfrm>
          <a:prstGeom prst="rect">
            <a:avLst/>
          </a:prstGeom>
        </p:spPr>
      </p:pic>
      <p:pic>
        <p:nvPicPr>
          <p:cNvPr id="13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326E054-FFBF-4D42-9180-8EBA68377E2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929187" cy="72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1D179DC-1206-4A8A-91D6-3F8C7A2CF305}"/>
              </a:ext>
            </a:extLst>
          </p:cNvPr>
          <p:cNvSpPr/>
          <p:nvPr userDrawn="1"/>
        </p:nvSpPr>
        <p:spPr>
          <a:xfrm>
            <a:off x="0" y="6347725"/>
            <a:ext cx="9144000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5" name="Graphic 14" descr="Icon&#10;&#10;Description automatically generated">
            <a:extLst>
              <a:ext uri="{FF2B5EF4-FFF2-40B4-BE49-F238E27FC236}">
                <a16:creationId xmlns:a16="http://schemas.microsoft.com/office/drawing/2014/main" id="{4490B0B7-34DC-40E1-8F43-E1E8134024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09856" y="6461990"/>
            <a:ext cx="243726" cy="244161"/>
          </a:xfrm>
          <a:prstGeom prst="rect">
            <a:avLst/>
          </a:prstGeom>
        </p:spPr>
      </p:pic>
      <p:pic>
        <p:nvPicPr>
          <p:cNvPr id="16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19B63135-019A-4AD1-B668-A069A595B80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3451398" y="6465245"/>
            <a:ext cx="243726" cy="244162"/>
          </a:xfrm>
          <a:prstGeom prst="rect">
            <a:avLst/>
          </a:prstGeom>
        </p:spPr>
      </p:pic>
      <p:pic>
        <p:nvPicPr>
          <p:cNvPr id="17" name="Graphic 18">
            <a:extLst>
              <a:ext uri="{FF2B5EF4-FFF2-40B4-BE49-F238E27FC236}">
                <a16:creationId xmlns:a16="http://schemas.microsoft.com/office/drawing/2014/main" id="{77F82F0E-8D70-4F92-BF22-A29E4EA8DB0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>
            <a:off x="268498" y="6484393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9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051781"/>
            <a:ext cx="7886700" cy="5102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994799"/>
            <a:ext cx="3868340" cy="51027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994799"/>
            <a:ext cx="3887391" cy="51027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8DF-0A10-4D32-BE90-F12653E89EBA}" type="datetimeFigureOut">
              <a:rPr lang="en-ID" smtClean="0"/>
              <a:t>04/04/2022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A0F246E-8C89-4A26-9CAF-5EEC51EC884F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4E88DF-0A10-4D32-BE90-F12653E89EBA}" type="datetimeFigureOut">
              <a:rPr lang="en-ID" smtClean="0"/>
              <a:pPr/>
              <a:t>04/04/2022</a:t>
            </a:fld>
            <a:endParaRPr lang="en-ID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A945FA6-2D56-4C81-A03B-18301D8213FC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1977FD-F3EF-4269-A169-5F2E82B4785B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FF3AB594-8390-4CA3-BDAA-6E5EAE503E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3719"/>
            <a:ext cx="935612" cy="720000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9A751671-E5E7-43F9-83E5-BA7620EF47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82" y="173719"/>
            <a:ext cx="1247774" cy="720000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89D6D5CB-3FB1-45C1-9882-055244E27ECF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35" y="173719"/>
            <a:ext cx="1304903" cy="720000"/>
          </a:xfrm>
          <a:prstGeom prst="rect">
            <a:avLst/>
          </a:prstGeom>
        </p:spPr>
      </p:pic>
      <p:pic>
        <p:nvPicPr>
          <p:cNvPr id="15" name="Picture 1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3D1C32B-1DC1-418C-B605-36F85CCCD08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929187" cy="720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CC772C7-39E0-41D2-A3DF-2E745DEBF780}"/>
              </a:ext>
            </a:extLst>
          </p:cNvPr>
          <p:cNvSpPr/>
          <p:nvPr userDrawn="1"/>
        </p:nvSpPr>
        <p:spPr>
          <a:xfrm>
            <a:off x="0" y="6347725"/>
            <a:ext cx="9144000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7" name="Graphic 14" descr="Icon&#10;&#10;Description automatically generated">
            <a:extLst>
              <a:ext uri="{FF2B5EF4-FFF2-40B4-BE49-F238E27FC236}">
                <a16:creationId xmlns:a16="http://schemas.microsoft.com/office/drawing/2014/main" id="{C9422E33-D46C-4A72-9717-3B3F189A3B0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09856" y="6461990"/>
            <a:ext cx="243726" cy="244161"/>
          </a:xfrm>
          <a:prstGeom prst="rect">
            <a:avLst/>
          </a:prstGeom>
        </p:spPr>
      </p:pic>
      <p:pic>
        <p:nvPicPr>
          <p:cNvPr id="18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029D551A-6F18-4BD3-A5AA-B44E967D1DB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3451398" y="6465245"/>
            <a:ext cx="243726" cy="24416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E352202-F51D-4333-973D-ECC31DB5194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>
            <a:off x="268498" y="6484393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2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288" y="276621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8DF-0A10-4D32-BE90-F12653E89EBA}" type="datetimeFigureOut">
              <a:rPr lang="en-ID" smtClean="0"/>
              <a:t>04/04/2022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83B87C2-77C1-43F5-8489-6BDFB7E1607E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4E88DF-0A10-4D32-BE90-F12653E89EBA}" type="datetimeFigureOut">
              <a:rPr lang="en-ID" smtClean="0"/>
              <a:pPr/>
              <a:t>04/04/2022</a:t>
            </a:fld>
            <a:endParaRPr lang="en-ID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7FCE44A-4763-48DD-9CA7-9356079D9A92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1977FD-F3EF-4269-A169-5F2E82B4785B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5D9020AD-B35F-4210-A4E7-12F8FF7B22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3719"/>
            <a:ext cx="935612" cy="7200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58950710-9681-4F2A-A8EA-2F53A906CA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82" y="173719"/>
            <a:ext cx="1247774" cy="720000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74BDE95B-959A-434A-B728-2C2BDF7B580D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35" y="173719"/>
            <a:ext cx="1304903" cy="720000"/>
          </a:xfrm>
          <a:prstGeom prst="rect">
            <a:avLst/>
          </a:prstGeom>
        </p:spPr>
      </p:pic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39B830C-7914-457B-B32D-08D262A132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929187" cy="720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5469FEB-EC73-4AB5-9DA6-B5C6B4258D2F}"/>
              </a:ext>
            </a:extLst>
          </p:cNvPr>
          <p:cNvSpPr/>
          <p:nvPr userDrawn="1"/>
        </p:nvSpPr>
        <p:spPr>
          <a:xfrm>
            <a:off x="0" y="6347725"/>
            <a:ext cx="9144000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3" name="Graphic 14" descr="Icon&#10;&#10;Description automatically generated">
            <a:extLst>
              <a:ext uri="{FF2B5EF4-FFF2-40B4-BE49-F238E27FC236}">
                <a16:creationId xmlns:a16="http://schemas.microsoft.com/office/drawing/2014/main" id="{0994F8EA-E375-4BA2-B8E4-D0A0204832C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09856" y="6461990"/>
            <a:ext cx="243726" cy="244161"/>
          </a:xfrm>
          <a:prstGeom prst="rect">
            <a:avLst/>
          </a:prstGeom>
        </p:spPr>
      </p:pic>
      <p:pic>
        <p:nvPicPr>
          <p:cNvPr id="14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C75035F1-2B37-4162-B6B9-F10E8811D9B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3451398" y="6465245"/>
            <a:ext cx="243726" cy="244162"/>
          </a:xfrm>
          <a:prstGeom prst="rect">
            <a:avLst/>
          </a:prstGeom>
        </p:spPr>
      </p:pic>
      <p:pic>
        <p:nvPicPr>
          <p:cNvPr id="15" name="Graphic 18">
            <a:extLst>
              <a:ext uri="{FF2B5EF4-FFF2-40B4-BE49-F238E27FC236}">
                <a16:creationId xmlns:a16="http://schemas.microsoft.com/office/drawing/2014/main" id="{5139BAB3-2212-401A-B438-96F0ED19C31B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>
            <a:off x="268498" y="6484393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9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8DF-0A10-4D32-BE90-F12653E89EBA}" type="datetimeFigureOut">
              <a:rPr lang="en-ID" smtClean="0"/>
              <a:t>04/04/2022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6A8930A-B4B0-4C4A-858F-407F69A53EDC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4E88DF-0A10-4D32-BE90-F12653E89EBA}" type="datetimeFigureOut">
              <a:rPr lang="en-ID" smtClean="0"/>
              <a:pPr/>
              <a:t>04/04/2022</a:t>
            </a:fld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D5742-E72B-4312-BAB8-42AA2B703CB1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1977FD-F3EF-4269-A169-5F2E82B4785B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3489FE11-1591-4A92-9ED9-76F12FF229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3719"/>
            <a:ext cx="935612" cy="720000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33F2AD69-DD00-48E1-B3E0-76FA9686BB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82" y="173719"/>
            <a:ext cx="1247774" cy="720000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40874ECE-BD52-4CF0-A3C0-331005CA676D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35" y="173719"/>
            <a:ext cx="1304903" cy="720000"/>
          </a:xfrm>
          <a:prstGeom prst="rect">
            <a:avLst/>
          </a:prstGeom>
        </p:spPr>
      </p:pic>
      <p:pic>
        <p:nvPicPr>
          <p:cNvPr id="10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FA7D8EC-113A-4E52-91E7-1CB2D472EA0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929187" cy="720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365303E-A8C4-41A5-B718-C255949E4B9F}"/>
              </a:ext>
            </a:extLst>
          </p:cNvPr>
          <p:cNvSpPr/>
          <p:nvPr userDrawn="1"/>
        </p:nvSpPr>
        <p:spPr>
          <a:xfrm>
            <a:off x="0" y="6347725"/>
            <a:ext cx="9144000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2" name="Graphic 14" descr="Icon&#10;&#10;Description automatically generated">
            <a:extLst>
              <a:ext uri="{FF2B5EF4-FFF2-40B4-BE49-F238E27FC236}">
                <a16:creationId xmlns:a16="http://schemas.microsoft.com/office/drawing/2014/main" id="{6FC2B9DA-D3A3-487F-BBB9-3C03E16E7E0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09856" y="6461990"/>
            <a:ext cx="243726" cy="244161"/>
          </a:xfrm>
          <a:prstGeom prst="rect">
            <a:avLst/>
          </a:prstGeom>
        </p:spPr>
      </p:pic>
      <p:pic>
        <p:nvPicPr>
          <p:cNvPr id="13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739312FE-DC76-4A6B-BC7E-F0BF2AF07EF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3451398" y="6465245"/>
            <a:ext cx="243726" cy="244162"/>
          </a:xfrm>
          <a:prstGeom prst="rect">
            <a:avLst/>
          </a:prstGeom>
        </p:spPr>
      </p:pic>
      <p:pic>
        <p:nvPicPr>
          <p:cNvPr id="14" name="Graphic 18">
            <a:extLst>
              <a:ext uri="{FF2B5EF4-FFF2-40B4-BE49-F238E27FC236}">
                <a16:creationId xmlns:a16="http://schemas.microsoft.com/office/drawing/2014/main" id="{D5440A4B-274A-4B01-8217-4151F3A1B42C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>
            <a:off x="268498" y="6484393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4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04180"/>
            <a:ext cx="2949178" cy="9532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104180"/>
            <a:ext cx="4629150" cy="47568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8DF-0A10-4D32-BE90-F12653E89EBA}" type="datetimeFigureOut">
              <a:rPr lang="en-ID" smtClean="0"/>
              <a:t>04/04/2022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C12FCBF-82B1-41F4-BCB9-B0F21C44FD33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4E88DF-0A10-4D32-BE90-F12653E89EBA}" type="datetimeFigureOut">
              <a:rPr lang="en-ID" smtClean="0"/>
              <a:pPr/>
              <a:t>04/04/2022</a:t>
            </a:fld>
            <a:endParaRPr lang="en-ID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5976847-7587-48A1-9E2C-EB6D6548D82C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1977FD-F3EF-4269-A169-5F2E82B4785B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10" name="Picture 9" descr="Logo, icon&#10;&#10;Description automatically generated">
            <a:extLst>
              <a:ext uri="{FF2B5EF4-FFF2-40B4-BE49-F238E27FC236}">
                <a16:creationId xmlns:a16="http://schemas.microsoft.com/office/drawing/2014/main" id="{0A9A0484-C735-4DE5-9AA5-256793204B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3719"/>
            <a:ext cx="935612" cy="72000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E701CB5E-3B22-4A9B-A174-411B9DE9459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82" y="173719"/>
            <a:ext cx="1247774" cy="720000"/>
          </a:xfrm>
          <a:prstGeom prst="rect">
            <a:avLst/>
          </a:prstGeom>
        </p:spPr>
      </p:pic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53826D5B-2D1E-4501-9F3A-A7C3EFD300C5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35" y="173719"/>
            <a:ext cx="1304903" cy="720000"/>
          </a:xfrm>
          <a:prstGeom prst="rect">
            <a:avLst/>
          </a:prstGeom>
        </p:spPr>
      </p:pic>
      <p:pic>
        <p:nvPicPr>
          <p:cNvPr id="13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363DF3B-DC87-493C-BF99-35AE225B587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929187" cy="72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F4FE76D-93A6-4F88-A121-1C0889E9622E}"/>
              </a:ext>
            </a:extLst>
          </p:cNvPr>
          <p:cNvSpPr/>
          <p:nvPr userDrawn="1"/>
        </p:nvSpPr>
        <p:spPr>
          <a:xfrm>
            <a:off x="0" y="6347725"/>
            <a:ext cx="9144000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5" name="Graphic 14" descr="Icon&#10;&#10;Description automatically generated">
            <a:extLst>
              <a:ext uri="{FF2B5EF4-FFF2-40B4-BE49-F238E27FC236}">
                <a16:creationId xmlns:a16="http://schemas.microsoft.com/office/drawing/2014/main" id="{086D4568-28AC-461C-A12F-D7DB537CE26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09856" y="6461990"/>
            <a:ext cx="243726" cy="244161"/>
          </a:xfrm>
          <a:prstGeom prst="rect">
            <a:avLst/>
          </a:prstGeom>
        </p:spPr>
      </p:pic>
      <p:pic>
        <p:nvPicPr>
          <p:cNvPr id="16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821F7D99-310D-4104-A68A-0BE7E37855D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3451398" y="6465245"/>
            <a:ext cx="243726" cy="244162"/>
          </a:xfrm>
          <a:prstGeom prst="rect">
            <a:avLst/>
          </a:prstGeom>
        </p:spPr>
      </p:pic>
      <p:pic>
        <p:nvPicPr>
          <p:cNvPr id="17" name="Graphic 18">
            <a:extLst>
              <a:ext uri="{FF2B5EF4-FFF2-40B4-BE49-F238E27FC236}">
                <a16:creationId xmlns:a16="http://schemas.microsoft.com/office/drawing/2014/main" id="{3F605AAE-18CF-433D-9E97-90AF1BE7990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>
            <a:off x="268498" y="6484393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6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8DF-0A10-4D32-BE90-F12653E89EBA}" type="datetimeFigureOut">
              <a:rPr lang="en-ID" smtClean="0"/>
              <a:t>04/04/2022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00858E2-6A81-49D5-A824-B7AC431E96A2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4E88DF-0A10-4D32-BE90-F12653E89EBA}" type="datetimeFigureOut">
              <a:rPr lang="en-ID" smtClean="0"/>
              <a:pPr/>
              <a:t>04/04/2022</a:t>
            </a:fld>
            <a:endParaRPr lang="en-ID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DF8E1B5-FB8D-4830-807E-F582734668B3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1977FD-F3EF-4269-A169-5F2E82B4785B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10" name="Picture 9" descr="Logo, icon&#10;&#10;Description automatically generated">
            <a:extLst>
              <a:ext uri="{FF2B5EF4-FFF2-40B4-BE49-F238E27FC236}">
                <a16:creationId xmlns:a16="http://schemas.microsoft.com/office/drawing/2014/main" id="{A17993CA-4D12-4544-809A-F24A5DBC1A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3719"/>
            <a:ext cx="935612" cy="72000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F3B177AA-6D92-444B-8461-FF14208B4E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82" y="173719"/>
            <a:ext cx="1247774" cy="720000"/>
          </a:xfrm>
          <a:prstGeom prst="rect">
            <a:avLst/>
          </a:prstGeom>
        </p:spPr>
      </p:pic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4145CDD4-D4A7-44A0-9B2C-64673E2E4B78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35" y="173719"/>
            <a:ext cx="1304903" cy="720000"/>
          </a:xfrm>
          <a:prstGeom prst="rect">
            <a:avLst/>
          </a:prstGeom>
        </p:spPr>
      </p:pic>
      <p:pic>
        <p:nvPicPr>
          <p:cNvPr id="13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144B76E-5298-4C3A-B59A-97681A40E6D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929187" cy="72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E3498B5-BEAE-4372-BC11-D12A1A128950}"/>
              </a:ext>
            </a:extLst>
          </p:cNvPr>
          <p:cNvSpPr/>
          <p:nvPr userDrawn="1"/>
        </p:nvSpPr>
        <p:spPr>
          <a:xfrm>
            <a:off x="0" y="6347725"/>
            <a:ext cx="9144000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5" name="Graphic 14" descr="Icon&#10;&#10;Description automatically generated">
            <a:extLst>
              <a:ext uri="{FF2B5EF4-FFF2-40B4-BE49-F238E27FC236}">
                <a16:creationId xmlns:a16="http://schemas.microsoft.com/office/drawing/2014/main" id="{080F3A15-2757-4C08-922E-0F3CB732E8A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09856" y="6461990"/>
            <a:ext cx="243726" cy="244161"/>
          </a:xfrm>
          <a:prstGeom prst="rect">
            <a:avLst/>
          </a:prstGeom>
        </p:spPr>
      </p:pic>
      <p:pic>
        <p:nvPicPr>
          <p:cNvPr id="16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1EA1CCDE-5803-4E01-ADB8-DB088B05BC9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3451398" y="6465245"/>
            <a:ext cx="243726" cy="244162"/>
          </a:xfrm>
          <a:prstGeom prst="rect">
            <a:avLst/>
          </a:prstGeom>
        </p:spPr>
      </p:pic>
      <p:pic>
        <p:nvPicPr>
          <p:cNvPr id="17" name="Graphic 18">
            <a:extLst>
              <a:ext uri="{FF2B5EF4-FFF2-40B4-BE49-F238E27FC236}">
                <a16:creationId xmlns:a16="http://schemas.microsoft.com/office/drawing/2014/main" id="{FE6DDC53-BF9E-4180-8535-C9926E0EC56C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>
            <a:off x="268498" y="6484393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3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E88DF-0A10-4D32-BE90-F12653E89EBA}" type="datetimeFigureOut">
              <a:rPr lang="en-ID" smtClean="0"/>
              <a:t>04/04/2022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074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ittsby.id/TugasVideoStack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ynamic-memory-allocation-in-c-using-malloc-calloc-free-and-realloc/" TargetMode="External"/><Relationship Id="rId2" Type="http://schemas.openxmlformats.org/officeDocument/2006/relationships/hyperlink" Target="https://youtu.be/vZEuSFXSMD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44C5-1A81-4877-B23D-FFC4D088E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F39FF-61E5-468A-84CD-0ED9AFCFAC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Kharisma Monika Dian Pertiwi </a:t>
            </a:r>
            <a:r>
              <a:rPr lang="en-US" dirty="0" err="1"/>
              <a:t>S.Kom</a:t>
            </a:r>
            <a:r>
              <a:rPr lang="en-US" dirty="0"/>
              <a:t>., </a:t>
            </a:r>
            <a:r>
              <a:rPr lang="en-US" dirty="0" err="1"/>
              <a:t>M.Kom</a:t>
            </a:r>
            <a:endParaRPr lang="en-US" dirty="0"/>
          </a:p>
          <a:p>
            <a:r>
              <a:rPr lang="en-US" dirty="0"/>
              <a:t>INFORMATIKA</a:t>
            </a:r>
          </a:p>
          <a:p>
            <a:r>
              <a:rPr lang="en-US"/>
              <a:t>INSTITUT TEKNOLOGI TELKOM SURABAYA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5353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1D1D1-0BDD-4A85-B3C0-4EE75FE1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Pros &amp; Cons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C0FE4-D61A-474B-8A21-9F79FA2D4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52C19-87E8-4954-8B7E-049324BF98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Pros: Easy to implement. Memory is saved as pointers are not involved.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Cons: It is not dynamic. It doesn’t grow and shrink depending on needs at runtime.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22E5D-E83A-4A40-900C-8F290760A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74494-0B05-49DD-A036-8B2F2E75CB5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Pros: The linked list implementation of a stack can grow and shrink according to the needs at runtime.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Cons: Requires extra memory due to involvement of pointers.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81536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53BE-C9B5-4967-AD43-14240C8A6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21D63-56F1-47BA-918E-C651C35E86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Stack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Array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30826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686F-93AE-4609-BAB8-604136AC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Deklarasi</a:t>
            </a:r>
            <a:r>
              <a:rPr lang="en-US" dirty="0"/>
              <a:t> Array &amp;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digunakan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B5CCE-17A0-436C-8280-DCD49CBFD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76727-0B0B-4964-AAAD-71D9994BF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18" y="2044459"/>
            <a:ext cx="4030436" cy="163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50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FF63-DA3D-45F5-AF02-96C24277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isEmpty</a:t>
            </a:r>
            <a:r>
              <a:rPr lang="en-US" dirty="0"/>
              <a:t>() 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6F542-44DB-4890-9759-BC0DCCB36B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3907C7-0E15-4ECB-8AF8-177DD9973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stack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0585D1-8676-4F4F-BE29-D442BEB6E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2320505"/>
            <a:ext cx="3886201" cy="21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33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DB0B1-978B-45C6-BF7B-C2A8BD95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isfull</a:t>
            </a:r>
            <a:r>
              <a:rPr lang="en-US" dirty="0"/>
              <a:t>()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2A2E4-2B75-40E7-852B-67C2C60DBD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49477-49BD-48E8-8430-3970DE7B55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stack (dg array)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B3BE69-A502-484D-99C8-B143E01E8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2320505"/>
            <a:ext cx="4063788" cy="206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08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97C7-DCA4-4D8A-B932-4FF02789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Push()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FC43AA-1FFE-44B1-AB68-805E2C366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397829"/>
            <a:ext cx="7886700" cy="1779133"/>
          </a:xfrm>
        </p:spPr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insert data </a:t>
            </a:r>
            <a:r>
              <a:rPr lang="en-US" dirty="0" err="1"/>
              <a:t>ke</a:t>
            </a:r>
            <a:r>
              <a:rPr lang="en-US" dirty="0"/>
              <a:t> stack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F23FCB-E6F9-4184-87AC-03F5B405A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43785"/>
            <a:ext cx="73152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97C7-DCA4-4D8A-B932-4FF02789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pop()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FC43AA-1FFE-44B1-AB68-805E2C366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950065"/>
            <a:ext cx="7886700" cy="1226897"/>
          </a:xfrm>
        </p:spPr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mengeluarkan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stack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E8677F-5EAB-4299-8F40-6FE2F0F93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51413"/>
            <a:ext cx="76295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40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3A25-C34C-42B4-A700-1C715E8C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peek()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416828-6DBB-4242-A48A-54EBA9306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93326"/>
            <a:ext cx="7886700" cy="18836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 data paling </a:t>
            </a:r>
            <a:r>
              <a:rPr lang="en-US" dirty="0" err="1"/>
              <a:t>atas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315462-6C76-4FB5-9FA0-89A8A2337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32" y="2016284"/>
            <a:ext cx="6863509" cy="163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7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3A0F-E761-4920-8927-BBA1DB80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main()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09B97-2A2C-49B8-8647-AA97ADB5DE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84FDB0-E8F4-4DDB-921D-DFAB4210B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Push data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25213B-9A1E-4ABC-924B-5158AC7B0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50" y="2224710"/>
            <a:ext cx="3991100" cy="292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99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68B1-B402-4885-BB76-7FC6B6DE7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main()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CEC18D-FB78-482B-A8CD-8C2DB2440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239588"/>
            <a:ext cx="7886700" cy="2937373"/>
          </a:xfrm>
        </p:spPr>
        <p:txBody>
          <a:bodyPr/>
          <a:lstStyle/>
          <a:p>
            <a:r>
              <a:rPr lang="en-US" dirty="0" err="1"/>
              <a:t>Mendapatkan</a:t>
            </a:r>
            <a:r>
              <a:rPr lang="en-US" dirty="0"/>
              <a:t> data paling </a:t>
            </a:r>
            <a:r>
              <a:rPr lang="en-US" dirty="0" err="1"/>
              <a:t>atas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731123-00EF-4F13-A4A8-DADB371CD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16" y="2286000"/>
            <a:ext cx="7965567" cy="69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5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F64D36-5C1D-4E09-9FD6-F6AC31D95B18}"/>
              </a:ext>
            </a:extLst>
          </p:cNvPr>
          <p:cNvSpPr/>
          <p:nvPr/>
        </p:nvSpPr>
        <p:spPr>
          <a:xfrm>
            <a:off x="900471" y="1826513"/>
            <a:ext cx="25185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3E36F4-3728-4EAC-B584-0317264FC255}"/>
              </a:ext>
            </a:extLst>
          </p:cNvPr>
          <p:cNvSpPr/>
          <p:nvPr/>
        </p:nvSpPr>
        <p:spPr>
          <a:xfrm>
            <a:off x="424710" y="3794539"/>
            <a:ext cx="41472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TUMPUKAN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327DB31-884F-4145-BDE2-74BF9E63E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474" y="968827"/>
            <a:ext cx="3988526" cy="538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21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D9ABC-5B86-43C6-B8C9-A8D7F9F0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main()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F66F957-A910-4946-83C0-8CE9CB855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23657"/>
            <a:ext cx="7886700" cy="1953305"/>
          </a:xfrm>
        </p:spPr>
        <p:txBody>
          <a:bodyPr/>
          <a:lstStyle/>
          <a:p>
            <a:r>
              <a:rPr lang="en-US" dirty="0" err="1"/>
              <a:t>Mengeluarkan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stack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3196E8-1CDD-4718-8FE0-CAE2F96BE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847436"/>
            <a:ext cx="7886699" cy="222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13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2D08-EB8A-4349-AAD2-E96477C3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FEAEC-C644-40ED-B05D-BA1312F4C1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</a:t>
            </a:r>
            <a:r>
              <a:rPr lang="en-US" dirty="0" err="1"/>
              <a:t>dengan</a:t>
            </a:r>
            <a:r>
              <a:rPr lang="en-US" dirty="0"/>
              <a:t> struct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12281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F776E-4B90-4BAA-A80B-66D70B36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</a:t>
            </a:r>
            <a:endParaRPr lang="en-ID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435298-B756-4285-8EB5-2007B2A1C3DD}"/>
              </a:ext>
            </a:extLst>
          </p:cNvPr>
          <p:cNvSpPr/>
          <p:nvPr/>
        </p:nvSpPr>
        <p:spPr>
          <a:xfrm>
            <a:off x="3135084" y="4576214"/>
            <a:ext cx="3344090" cy="1325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KTP.nama</a:t>
            </a:r>
            <a:r>
              <a:rPr lang="en-US" b="1" dirty="0">
                <a:solidFill>
                  <a:schemeClr val="tx1"/>
                </a:solidFill>
              </a:rPr>
              <a:t> = “Dian”;</a:t>
            </a: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KTP.usia</a:t>
            </a:r>
            <a:r>
              <a:rPr lang="en-US" b="1" dirty="0">
                <a:solidFill>
                  <a:schemeClr val="tx1"/>
                </a:solidFill>
              </a:rPr>
              <a:t> = 21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69FFAE-20A0-4BFF-88CB-891E98A39EA9}"/>
              </a:ext>
            </a:extLst>
          </p:cNvPr>
          <p:cNvSpPr/>
          <p:nvPr/>
        </p:nvSpPr>
        <p:spPr>
          <a:xfrm>
            <a:off x="3135085" y="3429000"/>
            <a:ext cx="3344091" cy="1147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KTP.nama</a:t>
            </a:r>
            <a:r>
              <a:rPr lang="en-US" b="1" dirty="0">
                <a:solidFill>
                  <a:schemeClr val="tx1"/>
                </a:solidFill>
              </a:rPr>
              <a:t> = “Monika”;</a:t>
            </a: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KTP.usia</a:t>
            </a:r>
            <a:r>
              <a:rPr lang="en-US" b="1" dirty="0">
                <a:solidFill>
                  <a:schemeClr val="tx1"/>
                </a:solidFill>
              </a:rPr>
              <a:t> = 22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FA5B5A7-8CF9-43EF-93AF-F19BB619211C}"/>
              </a:ext>
            </a:extLst>
          </p:cNvPr>
          <p:cNvSpPr/>
          <p:nvPr/>
        </p:nvSpPr>
        <p:spPr>
          <a:xfrm>
            <a:off x="3135086" y="2281786"/>
            <a:ext cx="3344090" cy="1147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KTP.nama</a:t>
            </a:r>
            <a:r>
              <a:rPr lang="en-US" b="1" dirty="0">
                <a:solidFill>
                  <a:schemeClr val="tx1"/>
                </a:solidFill>
              </a:rPr>
              <a:t> = “Kharisma”;</a:t>
            </a: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KTP.usia</a:t>
            </a:r>
            <a:r>
              <a:rPr lang="en-US" b="1" dirty="0">
                <a:solidFill>
                  <a:schemeClr val="tx1"/>
                </a:solidFill>
              </a:rPr>
              <a:t> = 23</a:t>
            </a:r>
            <a:endParaRPr lang="en-ID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31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FD3B6-38B1-47A1-AA19-F7ADDEEC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</a:t>
            </a:r>
            <a:endParaRPr lang="en-ID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11B8D0-3F51-42F6-8A7A-D8E65DA9CF0B}"/>
              </a:ext>
            </a:extLst>
          </p:cNvPr>
          <p:cNvSpPr/>
          <p:nvPr/>
        </p:nvSpPr>
        <p:spPr>
          <a:xfrm>
            <a:off x="2508068" y="4232366"/>
            <a:ext cx="3805647" cy="1375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KTP.nama</a:t>
            </a:r>
            <a:r>
              <a:rPr lang="en-US" b="1" dirty="0">
                <a:solidFill>
                  <a:schemeClr val="tx1"/>
                </a:solidFill>
              </a:rPr>
              <a:t> = “Dian”;</a:t>
            </a: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KTP.usia</a:t>
            </a:r>
            <a:r>
              <a:rPr lang="en-US" b="1" dirty="0">
                <a:solidFill>
                  <a:schemeClr val="tx1"/>
                </a:solidFill>
              </a:rPr>
              <a:t> = 21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1FEB22-5066-402E-B5EE-6ABCDCCD2BE6}"/>
              </a:ext>
            </a:extLst>
          </p:cNvPr>
          <p:cNvSpPr/>
          <p:nvPr/>
        </p:nvSpPr>
        <p:spPr>
          <a:xfrm>
            <a:off x="2508068" y="3119848"/>
            <a:ext cx="3805647" cy="1112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KTP.nama</a:t>
            </a:r>
            <a:r>
              <a:rPr lang="en-US" b="1" dirty="0">
                <a:solidFill>
                  <a:schemeClr val="tx1"/>
                </a:solidFill>
              </a:rPr>
              <a:t> = “Monika”;</a:t>
            </a: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KTP.usia</a:t>
            </a:r>
            <a:r>
              <a:rPr lang="en-US" b="1" dirty="0">
                <a:solidFill>
                  <a:schemeClr val="tx1"/>
                </a:solidFill>
              </a:rPr>
              <a:t> = 22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2274E7-F759-4798-A8A5-86E34B7CA8A4}"/>
              </a:ext>
            </a:extLst>
          </p:cNvPr>
          <p:cNvSpPr/>
          <p:nvPr/>
        </p:nvSpPr>
        <p:spPr>
          <a:xfrm>
            <a:off x="2508068" y="2096588"/>
            <a:ext cx="3805647" cy="997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KTP.nama</a:t>
            </a:r>
            <a:r>
              <a:rPr lang="en-US" b="1" dirty="0">
                <a:solidFill>
                  <a:schemeClr val="tx1"/>
                </a:solidFill>
              </a:rPr>
              <a:t> = “Kharisma”;</a:t>
            </a: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KTP.usia</a:t>
            </a:r>
            <a:r>
              <a:rPr lang="en-US" b="1" dirty="0">
                <a:solidFill>
                  <a:schemeClr val="tx1"/>
                </a:solidFill>
              </a:rPr>
              <a:t> = 23</a:t>
            </a:r>
            <a:endParaRPr lang="en-ID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33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E62D-FCEC-4228-89BC-59EE3208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TUGAS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E99E5-7447-428A-AAF7-6994BA267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Stack </a:t>
            </a:r>
            <a:r>
              <a:rPr lang="en-US" dirty="0" err="1"/>
              <a:t>dengan</a:t>
            </a:r>
            <a:r>
              <a:rPr lang="en-US" dirty="0"/>
              <a:t> Struct</a:t>
            </a:r>
          </a:p>
          <a:p>
            <a:r>
              <a:rPr lang="en-US" dirty="0" err="1"/>
              <a:t>Operasi</a:t>
            </a:r>
            <a:r>
              <a:rPr lang="en-US" dirty="0"/>
              <a:t> stack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: push(), pop(), peek()</a:t>
            </a:r>
          </a:p>
          <a:p>
            <a:r>
              <a:rPr lang="en-US" dirty="0"/>
              <a:t>Struct KTP :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, </a:t>
            </a:r>
            <a:r>
              <a:rPr lang="en-US" dirty="0" err="1"/>
              <a:t>usia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6086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993ED-11B2-409B-BD6D-1E986F01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Alur Program main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353DA-BD41-4455-9F84-EF2DB66A1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Push struct KTP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Push struct KTP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Push struct KTP 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Peek stack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Pop stack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Print data </a:t>
            </a:r>
            <a:r>
              <a:rPr lang="en-US" dirty="0" err="1"/>
              <a:t>nama</a:t>
            </a:r>
            <a:r>
              <a:rPr lang="en-US" dirty="0"/>
              <a:t> dan </a:t>
            </a:r>
            <a:r>
              <a:rPr lang="en-US" dirty="0" err="1"/>
              <a:t>usia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di pop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Pop stack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Print data </a:t>
            </a:r>
            <a:r>
              <a:rPr lang="en-US" dirty="0" err="1"/>
              <a:t>nama</a:t>
            </a:r>
            <a:r>
              <a:rPr lang="en-US" dirty="0"/>
              <a:t> dan </a:t>
            </a:r>
            <a:r>
              <a:rPr lang="en-US" dirty="0" err="1"/>
              <a:t>usia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di pop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Pop stack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Print data </a:t>
            </a:r>
            <a:r>
              <a:rPr lang="en-US" dirty="0" err="1"/>
              <a:t>nama</a:t>
            </a:r>
            <a:r>
              <a:rPr lang="en-US" dirty="0"/>
              <a:t> dan </a:t>
            </a:r>
            <a:r>
              <a:rPr lang="en-US" dirty="0" err="1"/>
              <a:t>usia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di pop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Pop stack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28803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E391E-1B78-48C1-A727-CD56AEDC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Pengumpulan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95426-2926-453A-9CFE-BB131A933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Buat</a:t>
            </a:r>
            <a:r>
              <a:rPr lang="en-US" dirty="0"/>
              <a:t> video recording </a:t>
            </a:r>
            <a:r>
              <a:rPr lang="en-US" dirty="0" err="1"/>
              <a:t>isinya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Demo program (</a:t>
            </a:r>
            <a:r>
              <a:rPr lang="en-US" dirty="0" err="1"/>
              <a:t>outputnya</a:t>
            </a:r>
            <a:r>
              <a:rPr lang="en-US" dirty="0"/>
              <a:t>, </a:t>
            </a:r>
            <a:r>
              <a:rPr lang="en-US" dirty="0" err="1"/>
              <a:t>sesuai</a:t>
            </a:r>
            <a:r>
              <a:rPr lang="en-US" dirty="0"/>
              <a:t> dg </a:t>
            </a:r>
            <a:r>
              <a:rPr lang="en-US" dirty="0" err="1"/>
              <a:t>alur</a:t>
            </a:r>
            <a:r>
              <a:rPr lang="en-US" dirty="0"/>
              <a:t> program main)</a:t>
            </a:r>
          </a:p>
          <a:p>
            <a:pPr lvl="1"/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kode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Video </a:t>
            </a:r>
            <a:r>
              <a:rPr lang="en-US" dirty="0" err="1"/>
              <a:t>diunggah</a:t>
            </a:r>
            <a:r>
              <a:rPr lang="en-US" dirty="0"/>
              <a:t> di </a:t>
            </a:r>
            <a:r>
              <a:rPr lang="en-US" dirty="0" err="1"/>
              <a:t>youtube</a:t>
            </a:r>
            <a:r>
              <a:rPr lang="en-US" dirty="0"/>
              <a:t> masing2, di setting public agar bs </a:t>
            </a:r>
            <a:r>
              <a:rPr lang="en-US" dirty="0" err="1"/>
              <a:t>dilihat</a:t>
            </a:r>
            <a:r>
              <a:rPr lang="en-US" dirty="0"/>
              <a:t> org lain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Harus Nampak </a:t>
            </a:r>
            <a:r>
              <a:rPr lang="en-US" dirty="0" err="1"/>
              <a:t>wajah</a:t>
            </a:r>
            <a:r>
              <a:rPr lang="en-US" dirty="0"/>
              <a:t> di video (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presentasi</a:t>
            </a:r>
            <a:r>
              <a:rPr lang="en-US" dirty="0"/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Link video </a:t>
            </a:r>
            <a:r>
              <a:rPr lang="en-US" dirty="0" err="1"/>
              <a:t>dikumpulkan</a:t>
            </a:r>
            <a:r>
              <a:rPr lang="en-US" dirty="0"/>
              <a:t> di </a:t>
            </a:r>
            <a:r>
              <a:rPr lang="en-US" dirty="0">
                <a:hlinkClick r:id="rId2"/>
              </a:rPr>
              <a:t>https://ittsby.id/TugasVideoStack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Deadline </a:t>
            </a:r>
            <a:r>
              <a:rPr lang="en-US" dirty="0" err="1"/>
              <a:t>menuliskan</a:t>
            </a:r>
            <a:r>
              <a:rPr lang="en-US" dirty="0"/>
              <a:t> link Rabu 08.00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65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0BF29-650F-4622-B3FA-57D65BE2B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r>
              <a:rPr lang="en-US" dirty="0"/>
              <a:t> :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86F07-AA07-42F7-8670-6419AE201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i="0" dirty="0">
                <a:solidFill>
                  <a:srgbClr val="273239"/>
                </a:solidFill>
                <a:effectLst/>
                <a:latin typeface="urw-din"/>
                <a:hlinkClick r:id="rId2"/>
              </a:rPr>
              <a:t>https://youtu.be/vZEuSFXSMDI</a:t>
            </a:r>
            <a:endParaRPr lang="en-ID" b="0" i="0" dirty="0">
              <a:solidFill>
                <a:srgbClr val="273239"/>
              </a:solidFill>
              <a:effectLst/>
              <a:latin typeface="urw-din"/>
            </a:endParaRPr>
          </a:p>
          <a:p>
            <a:r>
              <a:rPr lang="en-ID" b="0" i="0" dirty="0">
                <a:solidFill>
                  <a:srgbClr val="273239"/>
                </a:solidFill>
                <a:effectLst/>
                <a:latin typeface="urw-din"/>
                <a:hlinkClick r:id="rId3"/>
              </a:rPr>
              <a:t>https://www.geeksforgeeks.org/dynamic-memory-allocation-in-c-using-malloc-calloc-free-and-realloc/</a:t>
            </a:r>
            <a:endParaRPr lang="en-ID" dirty="0">
              <a:solidFill>
                <a:srgbClr val="273239"/>
              </a:solidFill>
              <a:latin typeface="urw-din"/>
            </a:endParaRPr>
          </a:p>
          <a:p>
            <a:r>
              <a:rPr lang="en-ID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3504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F776E-4B90-4BAA-A80B-66D70B36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3FAC5-761B-4CF2-8D94-2D8D67B51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435298-B756-4285-8EB5-2007B2A1C3DD}"/>
              </a:ext>
            </a:extLst>
          </p:cNvPr>
          <p:cNvSpPr/>
          <p:nvPr/>
        </p:nvSpPr>
        <p:spPr>
          <a:xfrm>
            <a:off x="1828801" y="5279713"/>
            <a:ext cx="1645919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69FFAE-20A0-4BFF-88CB-891E98A39EA9}"/>
              </a:ext>
            </a:extLst>
          </p:cNvPr>
          <p:cNvSpPr/>
          <p:nvPr/>
        </p:nvSpPr>
        <p:spPr>
          <a:xfrm>
            <a:off x="1828800" y="4868374"/>
            <a:ext cx="1645919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FA5B5A7-8CF9-43EF-93AF-F19BB619211C}"/>
              </a:ext>
            </a:extLst>
          </p:cNvPr>
          <p:cNvSpPr/>
          <p:nvPr/>
        </p:nvSpPr>
        <p:spPr>
          <a:xfrm>
            <a:off x="1828800" y="4476488"/>
            <a:ext cx="1645919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744097-2886-4629-AB5A-F35E6DE10797}"/>
              </a:ext>
            </a:extLst>
          </p:cNvPr>
          <p:cNvSpPr/>
          <p:nvPr/>
        </p:nvSpPr>
        <p:spPr>
          <a:xfrm>
            <a:off x="1828799" y="4060529"/>
            <a:ext cx="1645919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21F37A-AF7E-447B-81F9-E5073FE557CB}"/>
              </a:ext>
            </a:extLst>
          </p:cNvPr>
          <p:cNvSpPr/>
          <p:nvPr/>
        </p:nvSpPr>
        <p:spPr>
          <a:xfrm>
            <a:off x="1828798" y="3641517"/>
            <a:ext cx="1645919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  <a:endParaRPr lang="en-ID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1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FD3B6-38B1-47A1-AA19-F7ADDEEC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3D7B4-4924-4D17-AEE5-062287065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11B8D0-3F51-42F6-8A7A-D8E65DA9CF0B}"/>
              </a:ext>
            </a:extLst>
          </p:cNvPr>
          <p:cNvSpPr/>
          <p:nvPr/>
        </p:nvSpPr>
        <p:spPr>
          <a:xfrm>
            <a:off x="1576251" y="5277394"/>
            <a:ext cx="1698172" cy="444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1FEB22-5066-402E-B5EE-6ABCDCCD2BE6}"/>
              </a:ext>
            </a:extLst>
          </p:cNvPr>
          <p:cNvSpPr/>
          <p:nvPr/>
        </p:nvSpPr>
        <p:spPr>
          <a:xfrm>
            <a:off x="1576251" y="4833257"/>
            <a:ext cx="1698172" cy="444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2274E7-F759-4798-A8A5-86E34B7CA8A4}"/>
              </a:ext>
            </a:extLst>
          </p:cNvPr>
          <p:cNvSpPr/>
          <p:nvPr/>
        </p:nvSpPr>
        <p:spPr>
          <a:xfrm>
            <a:off x="1576251" y="4389120"/>
            <a:ext cx="1698172" cy="444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7608C3-CF62-4801-81F0-27F8BA7D5996}"/>
              </a:ext>
            </a:extLst>
          </p:cNvPr>
          <p:cNvSpPr/>
          <p:nvPr/>
        </p:nvSpPr>
        <p:spPr>
          <a:xfrm>
            <a:off x="1576251" y="3944983"/>
            <a:ext cx="1698172" cy="444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45ABB54-03D3-4CCB-A8F5-6650E7CA7D76}"/>
              </a:ext>
            </a:extLst>
          </p:cNvPr>
          <p:cNvSpPr/>
          <p:nvPr/>
        </p:nvSpPr>
        <p:spPr>
          <a:xfrm>
            <a:off x="1576251" y="3489552"/>
            <a:ext cx="1698172" cy="444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  <a:endParaRPr lang="en-ID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DE34-C974-4381-9FAF-D522FD64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Stack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4876E-46B1-4740-93E1-E80E43C36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Stack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data linier yang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tertentu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61319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1F902-B8F6-4825-8B20-837FE270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Urutan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79A0A-7243-4C66-B9CD-969ABC91F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i="0" dirty="0">
                <a:solidFill>
                  <a:srgbClr val="FF0000"/>
                </a:solidFill>
                <a:effectLst/>
                <a:latin typeface="urw-din"/>
              </a:rPr>
              <a:t>L</a:t>
            </a:r>
            <a:r>
              <a:rPr lang="en-US" sz="7200" b="0" i="0" dirty="0">
                <a:solidFill>
                  <a:srgbClr val="273239"/>
                </a:solidFill>
                <a:effectLst/>
                <a:latin typeface="urw-din"/>
              </a:rPr>
              <a:t>ast </a:t>
            </a:r>
            <a:r>
              <a:rPr lang="en-US" sz="7200" b="1" i="0" dirty="0">
                <a:solidFill>
                  <a:srgbClr val="FF0000"/>
                </a:solidFill>
                <a:effectLst/>
                <a:latin typeface="urw-din"/>
              </a:rPr>
              <a:t>I</a:t>
            </a:r>
            <a:r>
              <a:rPr lang="en-US" sz="7200" b="0" i="0" dirty="0">
                <a:solidFill>
                  <a:srgbClr val="273239"/>
                </a:solidFill>
                <a:effectLst/>
                <a:latin typeface="urw-din"/>
              </a:rPr>
              <a:t>n </a:t>
            </a:r>
            <a:r>
              <a:rPr lang="en-US" sz="7200" b="1" i="0" dirty="0">
                <a:solidFill>
                  <a:srgbClr val="FF0000"/>
                </a:solidFill>
                <a:effectLst/>
                <a:latin typeface="urw-din"/>
              </a:rPr>
              <a:t>F</a:t>
            </a:r>
            <a:r>
              <a:rPr lang="en-US" sz="7200" b="0" i="0" dirty="0">
                <a:solidFill>
                  <a:srgbClr val="273239"/>
                </a:solidFill>
                <a:effectLst/>
                <a:latin typeface="urw-din"/>
              </a:rPr>
              <a:t>irst </a:t>
            </a:r>
            <a:r>
              <a:rPr lang="en-US" sz="7200" b="1" i="0" dirty="0">
                <a:solidFill>
                  <a:srgbClr val="FF0000"/>
                </a:solidFill>
                <a:effectLst/>
                <a:latin typeface="urw-din"/>
              </a:rPr>
              <a:t>O</a:t>
            </a:r>
            <a:r>
              <a:rPr lang="en-US" sz="7200" b="0" i="0" dirty="0">
                <a:solidFill>
                  <a:srgbClr val="273239"/>
                </a:solidFill>
                <a:effectLst/>
                <a:latin typeface="urw-din"/>
              </a:rPr>
              <a:t>ut</a:t>
            </a:r>
          </a:p>
          <a:p>
            <a:pPr marL="0" indent="0" algn="ctr">
              <a:buNone/>
            </a:pPr>
            <a:r>
              <a:rPr lang="en-US" sz="7200" b="0" i="0" dirty="0">
                <a:solidFill>
                  <a:srgbClr val="273239"/>
                </a:solidFill>
                <a:effectLst/>
                <a:latin typeface="urw-din"/>
              </a:rPr>
              <a:t>or </a:t>
            </a:r>
          </a:p>
          <a:p>
            <a:pPr marL="0" indent="0" algn="ctr">
              <a:buNone/>
            </a:pPr>
            <a:r>
              <a:rPr lang="en-US" sz="7200" b="1" i="0" dirty="0">
                <a:solidFill>
                  <a:srgbClr val="FF0000"/>
                </a:solidFill>
                <a:effectLst/>
                <a:latin typeface="urw-din"/>
              </a:rPr>
              <a:t>F</a:t>
            </a:r>
            <a:r>
              <a:rPr lang="en-US" sz="7200" b="0" i="0" dirty="0">
                <a:solidFill>
                  <a:srgbClr val="273239"/>
                </a:solidFill>
                <a:effectLst/>
                <a:latin typeface="urw-din"/>
              </a:rPr>
              <a:t>irst </a:t>
            </a:r>
            <a:r>
              <a:rPr lang="en-US" sz="7200" b="1" i="0" dirty="0">
                <a:solidFill>
                  <a:srgbClr val="FF0000"/>
                </a:solidFill>
                <a:effectLst/>
                <a:latin typeface="urw-din"/>
              </a:rPr>
              <a:t>I</a:t>
            </a:r>
            <a:r>
              <a:rPr lang="en-US" sz="7200" b="0" i="0" dirty="0">
                <a:solidFill>
                  <a:srgbClr val="273239"/>
                </a:solidFill>
                <a:effectLst/>
                <a:latin typeface="urw-din"/>
              </a:rPr>
              <a:t>n </a:t>
            </a:r>
            <a:r>
              <a:rPr lang="en-US" sz="7200" b="1" i="0" dirty="0">
                <a:solidFill>
                  <a:srgbClr val="FF0000"/>
                </a:solidFill>
                <a:effectLst/>
                <a:latin typeface="urw-din"/>
              </a:rPr>
              <a:t>L</a:t>
            </a:r>
            <a:r>
              <a:rPr lang="en-US" sz="7200" b="0" i="0" dirty="0">
                <a:solidFill>
                  <a:srgbClr val="273239"/>
                </a:solidFill>
                <a:effectLst/>
                <a:latin typeface="urw-din"/>
              </a:rPr>
              <a:t>ast </a:t>
            </a:r>
            <a:r>
              <a:rPr lang="en-US" sz="7200" b="1" i="0" dirty="0">
                <a:solidFill>
                  <a:srgbClr val="FF0000"/>
                </a:solidFill>
                <a:effectLst/>
                <a:latin typeface="urw-din"/>
              </a:rPr>
              <a:t>O</a:t>
            </a:r>
            <a:r>
              <a:rPr lang="en-US" sz="7200" b="0" i="0" dirty="0">
                <a:solidFill>
                  <a:srgbClr val="273239"/>
                </a:solidFill>
                <a:effectLst/>
                <a:latin typeface="urw-din"/>
              </a:rPr>
              <a:t>ut</a:t>
            </a:r>
            <a:endParaRPr lang="en-ID" sz="7200" dirty="0"/>
          </a:p>
        </p:txBody>
      </p:sp>
    </p:spTree>
    <p:extLst>
      <p:ext uri="{BB962C8B-B14F-4D97-AF65-F5344CB8AC3E}">
        <p14:creationId xmlns:p14="http://schemas.microsoft.com/office/powerpoint/2010/main" val="4198906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C1487F-D603-4F50-B9A6-C010496FCC10}"/>
              </a:ext>
            </a:extLst>
          </p:cNvPr>
          <p:cNvSpPr txBox="1"/>
          <p:nvPr/>
        </p:nvSpPr>
        <p:spPr>
          <a:xfrm>
            <a:off x="487680" y="4650377"/>
            <a:ext cx="8386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effectLst/>
                <a:latin typeface="euclid_circular_a"/>
              </a:rPr>
              <a:t>In programming terms, putting an item on top of the stack is called </a:t>
            </a:r>
            <a:r>
              <a:rPr lang="en-US" sz="3200" b="1" i="0" dirty="0">
                <a:effectLst/>
                <a:latin typeface="euclid_circular_a"/>
              </a:rPr>
              <a:t>push</a:t>
            </a:r>
            <a:r>
              <a:rPr lang="en-US" sz="3200" b="0" i="0" dirty="0">
                <a:effectLst/>
                <a:latin typeface="euclid_circular_a"/>
              </a:rPr>
              <a:t> and removing an item is called </a:t>
            </a:r>
            <a:r>
              <a:rPr lang="en-US" sz="3200" b="1" i="0" dirty="0">
                <a:effectLst/>
                <a:latin typeface="euclid_circular_a"/>
              </a:rPr>
              <a:t>pop</a:t>
            </a:r>
            <a:r>
              <a:rPr lang="en-US" sz="3200" b="0" i="0" dirty="0">
                <a:effectLst/>
                <a:latin typeface="euclid_circular_a"/>
              </a:rPr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400C7AC-B3E2-44D5-A108-2A75029CE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137" y="1349648"/>
            <a:ext cx="4894218" cy="341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372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A7C9F-FCDC-4CBB-93E1-5EC688A59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Operasi-operasi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Stack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05E73-CEA1-4809-A3A5-52234AAF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There are some basic operations that allow us to perform different actions on a stack.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euclid_circular_a"/>
              </a:rPr>
              <a:t>Push</a:t>
            </a:r>
            <a:r>
              <a:rPr lang="en-US" b="0" i="0" dirty="0">
                <a:effectLst/>
                <a:latin typeface="euclid_circular_a"/>
              </a:rPr>
              <a:t>: Add an element to the top of a stack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euclid_circular_a"/>
              </a:rPr>
              <a:t>Pop</a:t>
            </a:r>
            <a:r>
              <a:rPr lang="en-US" b="0" i="0" dirty="0">
                <a:effectLst/>
                <a:latin typeface="euclid_circular_a"/>
              </a:rPr>
              <a:t>: Remove an element from the top of a stack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euclid_circular_a"/>
              </a:rPr>
              <a:t>IsEmpty</a:t>
            </a:r>
            <a:r>
              <a:rPr lang="en-US" b="0" i="0" dirty="0">
                <a:effectLst/>
                <a:latin typeface="euclid_circular_a"/>
              </a:rPr>
              <a:t>: Check if the stack is empty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euclid_circular_a"/>
              </a:rPr>
              <a:t>IsFull</a:t>
            </a:r>
            <a:r>
              <a:rPr lang="en-US" b="0" i="0" dirty="0">
                <a:effectLst/>
                <a:latin typeface="euclid_circular_a"/>
              </a:rPr>
              <a:t>: Check if the stack is full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euclid_circular_a"/>
              </a:rPr>
              <a:t>Peek/Top</a:t>
            </a:r>
            <a:r>
              <a:rPr lang="en-US" b="0" i="0" dirty="0">
                <a:effectLst/>
                <a:latin typeface="euclid_circular_a"/>
              </a:rPr>
              <a:t>: Get the value of the top element without removing it</a:t>
            </a:r>
          </a:p>
          <a:p>
            <a:endParaRPr lang="en-US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00135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9E98-6D59-43B4-BE42-28669D44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: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DA540-48EE-47BF-B8F1-2665C082F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Array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Linked List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belum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ada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materi</a:t>
            </a:r>
            <a:r>
              <a:rPr lang="en-US" dirty="0">
                <a:sym typeface="Wingdings" panose="05000000000000000000" pitchFamily="2" charset="2"/>
              </a:rPr>
              <a:t> linked list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1504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Gold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DF6A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1695</TotalTime>
  <Words>536</Words>
  <Application>Microsoft Office PowerPoint</Application>
  <PresentationFormat>On-screen Show (4:3)</PresentationFormat>
  <Paragraphs>107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euclid_circular_a</vt:lpstr>
      <vt:lpstr>Georgia</vt:lpstr>
      <vt:lpstr>Times New Roman</vt:lpstr>
      <vt:lpstr>urw-din</vt:lpstr>
      <vt:lpstr>Office Theme</vt:lpstr>
      <vt:lpstr>STACK</vt:lpstr>
      <vt:lpstr>PowerPoint Presentation</vt:lpstr>
      <vt:lpstr>IN</vt:lpstr>
      <vt:lpstr>OUT</vt:lpstr>
      <vt:lpstr>Pengertian Stack</vt:lpstr>
      <vt:lpstr>Urutan</vt:lpstr>
      <vt:lpstr>PowerPoint Presentation</vt:lpstr>
      <vt:lpstr>Istilah Operasi-operasi dalam Stack</vt:lpstr>
      <vt:lpstr>Implementasi : </vt:lpstr>
      <vt:lpstr>Pros &amp; Cons</vt:lpstr>
      <vt:lpstr>Implementasi</vt:lpstr>
      <vt:lpstr>Deklarasi Array &amp; Variabel yg digunakan</vt:lpstr>
      <vt:lpstr>Fungsi isEmpty() </vt:lpstr>
      <vt:lpstr>Fungsi isfull()</vt:lpstr>
      <vt:lpstr>Fungsi Push()</vt:lpstr>
      <vt:lpstr>Fungsi pop()</vt:lpstr>
      <vt:lpstr>Fungsi peek()</vt:lpstr>
      <vt:lpstr>Program main()</vt:lpstr>
      <vt:lpstr>Program main()</vt:lpstr>
      <vt:lpstr>Program main()</vt:lpstr>
      <vt:lpstr>Implementasi</vt:lpstr>
      <vt:lpstr>Push</vt:lpstr>
      <vt:lpstr>Pop</vt:lpstr>
      <vt:lpstr>TUGAS </vt:lpstr>
      <vt:lpstr>Alur Program main</vt:lpstr>
      <vt:lpstr>Pengumpulan</vt:lpstr>
      <vt:lpstr>Referensi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Rizky Fenaldo Maulana</dc:creator>
  <cp:lastModifiedBy>Kharisma Monika</cp:lastModifiedBy>
  <cp:revision>47</cp:revision>
  <dcterms:created xsi:type="dcterms:W3CDTF">2021-07-13T01:37:28Z</dcterms:created>
  <dcterms:modified xsi:type="dcterms:W3CDTF">2022-04-05T06:26:24Z</dcterms:modified>
</cp:coreProperties>
</file>