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4" r:id="rId4"/>
    <p:sldId id="261" r:id="rId5"/>
    <p:sldId id="258" r:id="rId6"/>
    <p:sldId id="259" r:id="rId7"/>
    <p:sldId id="260" r:id="rId8"/>
    <p:sldId id="262" r:id="rId9"/>
    <p:sldId id="269" r:id="rId10"/>
    <p:sldId id="265" r:id="rId11"/>
    <p:sldId id="267" r:id="rId12"/>
    <p:sldId id="282" r:id="rId13"/>
    <p:sldId id="283" r:id="rId14"/>
    <p:sldId id="284" r:id="rId15"/>
    <p:sldId id="268" r:id="rId16"/>
    <p:sldId id="286" r:id="rId17"/>
    <p:sldId id="287" r:id="rId18"/>
    <p:sldId id="270" r:id="rId19"/>
    <p:sldId id="271" r:id="rId20"/>
    <p:sldId id="272" r:id="rId21"/>
    <p:sldId id="279" r:id="rId22"/>
    <p:sldId id="273" r:id="rId23"/>
    <p:sldId id="275" r:id="rId24"/>
    <p:sldId id="276" r:id="rId25"/>
    <p:sldId id="277" r:id="rId26"/>
    <p:sldId id="278" r:id="rId27"/>
    <p:sldId id="280" r:id="rId28"/>
    <p:sldId id="281" r:id="rId29"/>
    <p:sldId id="285" r:id="rId30"/>
    <p:sldId id="288" r:id="rId31"/>
    <p:sldId id="289" r:id="rId32"/>
    <p:sldId id="290" r:id="rId33"/>
    <p:sldId id="292" r:id="rId34"/>
    <p:sldId id="264" r:id="rId35"/>
    <p:sldId id="291" r:id="rId36"/>
    <p:sldId id="293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commons.wikimedia.org/wiki/File:Logo_Sitio_Web.p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commons.wikimedia.org/wiki/File:Instagram_simple_icon.svg" TargetMode="External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commons.wikimedia.org/wiki/File:Logo_Sitio_Web.p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commons.wikimedia.org/wiki/File:Instagram_simple_icon.svg" TargetMode="External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commons.wikimedia.org/wiki/File:Logo_Sitio_Web.p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commons.wikimedia.org/wiki/File:Instagram_simple_icon.svg" TargetMode="External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commons.wikimedia.org/wiki/File:Logo_Sitio_Web.p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commons.wikimedia.org/wiki/File:Instagram_simple_icon.svg" TargetMode="External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commons.wikimedia.org/wiki/File:Logo_Sitio_Web.p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commons.wikimedia.org/wiki/File:Instagram_simple_icon.svg" TargetMode="External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commons.wikimedia.org/wiki/File:Logo_Sitio_Web.p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commons.wikimedia.org/wiki/File:Instagram_simple_icon.svg" TargetMode="External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commons.wikimedia.org/wiki/File:Logo_Sitio_Web.p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commons.wikimedia.org/wiki/File:Instagram_simple_icon.svg" TargetMode="External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commons.wikimedia.org/wiki/File:Logo_Sitio_Web.p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commons.wikimedia.org/wiki/File:Instagram_simple_icon.svg" TargetMode="External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commons.wikimedia.org/wiki/File:Logo_Sitio_Web.p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commons.wikimedia.org/wiki/File:Instagram_simple_icon.svg" TargetMode="External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commons.wikimedia.org/wiki/File:Logo_Sitio_Web.p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commons.wikimedia.org/wiki/File:Instagram_simple_icon.svg" TargetMode="External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commons.wikimedia.org/wiki/File:Logo_Sitio_Web.p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commons.wikimedia.org/wiki/File:Instagram_simple_icon.svg" TargetMode="External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8DF-0A10-4D32-BE90-F12653E89EBA}" type="datetimeFigureOut">
              <a:rPr lang="en-ID" smtClean="0"/>
              <a:t>18/04/2022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77FD-F3EF-4269-A169-5F2E82B4785B}" type="slidenum">
              <a:rPr lang="en-ID" smtClean="0"/>
              <a:t>‹#›</a:t>
            </a:fld>
            <a:endParaRPr lang="en-ID" dirty="0"/>
          </a:p>
        </p:txBody>
      </p:sp>
      <p:pic>
        <p:nvPicPr>
          <p:cNvPr id="11" name="Picture 10" descr="Logo, icon&#10;&#10;Description automatically generated">
            <a:extLst>
              <a:ext uri="{FF2B5EF4-FFF2-40B4-BE49-F238E27FC236}">
                <a16:creationId xmlns:a16="http://schemas.microsoft.com/office/drawing/2014/main" id="{B6FE3045-A8C7-4E7C-85C0-27CE24DE34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73719"/>
            <a:ext cx="935612" cy="720000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F9AB0BBF-BF4F-47DC-AD9F-6758AD2F31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82" y="173719"/>
            <a:ext cx="1247774" cy="720000"/>
          </a:xfrm>
          <a:prstGeom prst="rect">
            <a:avLst/>
          </a:prstGeom>
        </p:spPr>
      </p:pic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7E385B94-D9FA-4FAE-B851-282EAB0176AA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35" y="173719"/>
            <a:ext cx="1304903" cy="720000"/>
          </a:xfrm>
          <a:prstGeom prst="rect">
            <a:avLst/>
          </a:prstGeom>
        </p:spPr>
      </p:pic>
      <p:pic>
        <p:nvPicPr>
          <p:cNvPr id="14" name="Picture 1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099726B-2B5C-4C70-A84C-FC1E2A24F26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929187" cy="720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B84D5D2-FECC-491D-912E-5850302A8459}"/>
              </a:ext>
            </a:extLst>
          </p:cNvPr>
          <p:cNvSpPr/>
          <p:nvPr userDrawn="1"/>
        </p:nvSpPr>
        <p:spPr>
          <a:xfrm>
            <a:off x="0" y="6347725"/>
            <a:ext cx="9144000" cy="510275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20" name="Graphic 14" descr="Icon&#10;&#10;Description automatically generated">
            <a:extLst>
              <a:ext uri="{FF2B5EF4-FFF2-40B4-BE49-F238E27FC236}">
                <a16:creationId xmlns:a16="http://schemas.microsoft.com/office/drawing/2014/main" id="{E0F3B094-9552-45EB-A195-B1EC96DFF92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09856" y="6461990"/>
            <a:ext cx="243726" cy="244161"/>
          </a:xfrm>
          <a:prstGeom prst="rect">
            <a:avLst/>
          </a:prstGeom>
        </p:spPr>
      </p:pic>
      <p:pic>
        <p:nvPicPr>
          <p:cNvPr id="21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BEC495C9-6754-4E6F-AA0A-7A9A085015B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>
            <a:off x="3451398" y="6465245"/>
            <a:ext cx="243726" cy="244162"/>
          </a:xfrm>
          <a:prstGeom prst="rect">
            <a:avLst/>
          </a:prstGeom>
        </p:spPr>
      </p:pic>
      <p:pic>
        <p:nvPicPr>
          <p:cNvPr id="22" name="Graphic 18">
            <a:extLst>
              <a:ext uri="{FF2B5EF4-FFF2-40B4-BE49-F238E27FC236}">
                <a16:creationId xmlns:a16="http://schemas.microsoft.com/office/drawing/2014/main" id="{D887EA26-EC66-4619-983F-67D48681AEE4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/>
          <a:stretch/>
        </p:blipFill>
        <p:spPr>
          <a:xfrm>
            <a:off x="268498" y="6484393"/>
            <a:ext cx="249479" cy="2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5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4481"/>
            <a:ext cx="7886700" cy="6262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8DF-0A10-4D32-BE90-F12653E89EBA}" type="datetimeFigureOut">
              <a:rPr lang="en-ID" smtClean="0"/>
              <a:t>18/04/2022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77FD-F3EF-4269-A169-5F2E82B4785B}" type="slidenum">
              <a:rPr lang="en-ID" smtClean="0"/>
              <a:t>‹#›</a:t>
            </a:fld>
            <a:endParaRPr lang="en-ID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083F388-0CBE-4007-A3A4-274FB3D5961A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4E88DF-0A10-4D32-BE90-F12653E89EBA}" type="datetimeFigureOut">
              <a:rPr lang="en-ID" smtClean="0"/>
              <a:pPr/>
              <a:t>18/04/2022</a:t>
            </a:fld>
            <a:endParaRPr lang="en-ID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D117CCE-438B-4D22-88C5-4FF28B63AADE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1977FD-F3EF-4269-A169-5F2E82B4785B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65F3A8CE-4A21-46E5-9702-F67B355F30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73719"/>
            <a:ext cx="935612" cy="720000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BF7962B-EF37-4349-8188-BCB4190FB9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82" y="173719"/>
            <a:ext cx="1247774" cy="720000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49ACB79F-9B22-45DC-8DFF-570DC28AF8F4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35" y="173719"/>
            <a:ext cx="1304903" cy="720000"/>
          </a:xfrm>
          <a:prstGeom prst="rect">
            <a:avLst/>
          </a:prstGeom>
        </p:spPr>
      </p:pic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439311E-964D-4248-861D-0116545781E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929187" cy="720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41217B5-5FB2-47CD-8B62-C4273BA44002}"/>
              </a:ext>
            </a:extLst>
          </p:cNvPr>
          <p:cNvSpPr/>
          <p:nvPr userDrawn="1"/>
        </p:nvSpPr>
        <p:spPr>
          <a:xfrm>
            <a:off x="0" y="6347725"/>
            <a:ext cx="9144000" cy="510275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4" name="Graphic 14" descr="Icon&#10;&#10;Description automatically generated">
            <a:extLst>
              <a:ext uri="{FF2B5EF4-FFF2-40B4-BE49-F238E27FC236}">
                <a16:creationId xmlns:a16="http://schemas.microsoft.com/office/drawing/2014/main" id="{851F756D-BC60-4E16-990B-0CD372A1584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09856" y="6461990"/>
            <a:ext cx="243726" cy="244161"/>
          </a:xfrm>
          <a:prstGeom prst="rect">
            <a:avLst/>
          </a:prstGeom>
        </p:spPr>
      </p:pic>
      <p:pic>
        <p:nvPicPr>
          <p:cNvPr id="15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D3CE06C9-D927-411F-B457-943AE831200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>
            <a:off x="3451398" y="6465245"/>
            <a:ext cx="243726" cy="244162"/>
          </a:xfrm>
          <a:prstGeom prst="rect">
            <a:avLst/>
          </a:prstGeom>
        </p:spPr>
      </p:pic>
      <p:pic>
        <p:nvPicPr>
          <p:cNvPr id="16" name="Graphic 18">
            <a:extLst>
              <a:ext uri="{FF2B5EF4-FFF2-40B4-BE49-F238E27FC236}">
                <a16:creationId xmlns:a16="http://schemas.microsoft.com/office/drawing/2014/main" id="{D305B3F2-B99D-4E3B-9D26-C009A879485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/>
          <a:stretch/>
        </p:blipFill>
        <p:spPr>
          <a:xfrm>
            <a:off x="268498" y="6484393"/>
            <a:ext cx="249479" cy="2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0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247774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493763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77FD-F3EF-4269-A169-5F2E82B4785B}" type="slidenum">
              <a:rPr lang="en-ID" smtClean="0"/>
              <a:t>‹#›</a:t>
            </a:fld>
            <a:endParaRPr lang="en-ID"/>
          </a:p>
        </p:txBody>
      </p:sp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E034CCB5-BBEE-4486-A686-DFCFDBBB7D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245619" y="6030194"/>
            <a:ext cx="935612" cy="720000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9D3C5CC8-F255-496D-8A9A-60EAC1478F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89538" y="4857357"/>
            <a:ext cx="1247774" cy="720000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77D114AA-098A-4A07-8DA1-8D11B81E53E1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60974" y="3499875"/>
            <a:ext cx="1304903" cy="720000"/>
          </a:xfrm>
          <a:prstGeom prst="rect">
            <a:avLst/>
          </a:prstGeom>
        </p:spPr>
      </p:pic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7B2EFA9-535A-4228-AE7E-053A26A5A51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48832" y="877665"/>
            <a:ext cx="1929187" cy="720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A762929-FFB6-43FA-81F9-DABEA991172C}"/>
              </a:ext>
            </a:extLst>
          </p:cNvPr>
          <p:cNvSpPr/>
          <p:nvPr userDrawn="1"/>
        </p:nvSpPr>
        <p:spPr>
          <a:xfrm rot="5400000">
            <a:off x="-3177096" y="3173863"/>
            <a:ext cx="6858002" cy="510275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2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4" name="Graphic 14" descr="Icon&#10;&#10;Description automatically generated">
            <a:extLst>
              <a:ext uri="{FF2B5EF4-FFF2-40B4-BE49-F238E27FC236}">
                <a16:creationId xmlns:a16="http://schemas.microsoft.com/office/drawing/2014/main" id="{395F08EB-FB78-47E7-A784-78A2A003D5A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 rot="5400000">
            <a:off x="142206" y="4268384"/>
            <a:ext cx="243726" cy="244161"/>
          </a:xfrm>
          <a:prstGeom prst="rect">
            <a:avLst/>
          </a:prstGeom>
        </p:spPr>
      </p:pic>
      <p:pic>
        <p:nvPicPr>
          <p:cNvPr id="15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81A86A96-C176-4014-A2BA-2D6A818EB04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 rot="5400000">
            <a:off x="117876" y="2512370"/>
            <a:ext cx="243726" cy="244162"/>
          </a:xfrm>
          <a:prstGeom prst="rect">
            <a:avLst/>
          </a:prstGeom>
        </p:spPr>
      </p:pic>
      <p:pic>
        <p:nvPicPr>
          <p:cNvPr id="16" name="Graphic 18">
            <a:extLst>
              <a:ext uri="{FF2B5EF4-FFF2-40B4-BE49-F238E27FC236}">
                <a16:creationId xmlns:a16="http://schemas.microsoft.com/office/drawing/2014/main" id="{A3414723-CC17-43A8-8183-976A86103CB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/>
          <a:stretch/>
        </p:blipFill>
        <p:spPr>
          <a:xfrm rot="5400000">
            <a:off x="127165" y="221220"/>
            <a:ext cx="249479" cy="2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5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4481"/>
            <a:ext cx="7886700" cy="84345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44459"/>
            <a:ext cx="7886700" cy="41325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8DF-0A10-4D32-BE90-F12653E89EBA}" type="datetimeFigureOut">
              <a:rPr lang="en-ID" smtClean="0"/>
              <a:t>18/04/2022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77FD-F3EF-4269-A169-5F2E82B4785B}" type="slidenum">
              <a:rPr lang="en-ID" smtClean="0"/>
              <a:t>‹#›</a:t>
            </a:fld>
            <a:endParaRPr lang="en-ID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8D09F26-1AC7-46A7-B8A3-01A54531C8BE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4E88DF-0A10-4D32-BE90-F12653E89EBA}" type="datetimeFigureOut">
              <a:rPr lang="en-ID" smtClean="0"/>
              <a:pPr/>
              <a:t>18/04/2022</a:t>
            </a:fld>
            <a:endParaRPr lang="en-ID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D9A3E3-A45C-4973-8B48-164E463D877E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1977FD-F3EF-4269-A169-5F2E82B4785B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43195AB2-8F6D-4300-8042-E0BBA51550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73719"/>
            <a:ext cx="935612" cy="720000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5B1BB34-6B1A-4F46-A1AF-538F7E5805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82" y="173719"/>
            <a:ext cx="1247774" cy="720000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F94305BD-09EA-4DB7-A61F-0805ABDFF586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35" y="173719"/>
            <a:ext cx="1304903" cy="720000"/>
          </a:xfrm>
          <a:prstGeom prst="rect">
            <a:avLst/>
          </a:prstGeom>
        </p:spPr>
      </p:pic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D003453-6DAD-47BC-84B0-7F5DD87304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929187" cy="720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E82B6DA-3EE9-4367-87C7-A0A8750D45A3}"/>
              </a:ext>
            </a:extLst>
          </p:cNvPr>
          <p:cNvSpPr/>
          <p:nvPr userDrawn="1"/>
        </p:nvSpPr>
        <p:spPr>
          <a:xfrm>
            <a:off x="0" y="6347725"/>
            <a:ext cx="9144000" cy="510275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4" name="Graphic 14" descr="Icon&#10;&#10;Description automatically generated">
            <a:extLst>
              <a:ext uri="{FF2B5EF4-FFF2-40B4-BE49-F238E27FC236}">
                <a16:creationId xmlns:a16="http://schemas.microsoft.com/office/drawing/2014/main" id="{366B7A1A-EBE9-4A1A-A704-7A6C3EF6D4D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09856" y="6461990"/>
            <a:ext cx="243726" cy="244161"/>
          </a:xfrm>
          <a:prstGeom prst="rect">
            <a:avLst/>
          </a:prstGeom>
        </p:spPr>
      </p:pic>
      <p:pic>
        <p:nvPicPr>
          <p:cNvPr id="15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834A6FCF-F2C8-469F-B261-11EAF935FB67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>
            <a:off x="3451398" y="6465245"/>
            <a:ext cx="243726" cy="244162"/>
          </a:xfrm>
          <a:prstGeom prst="rect">
            <a:avLst/>
          </a:prstGeom>
        </p:spPr>
      </p:pic>
      <p:pic>
        <p:nvPicPr>
          <p:cNvPr id="16" name="Graphic 18">
            <a:extLst>
              <a:ext uri="{FF2B5EF4-FFF2-40B4-BE49-F238E27FC236}">
                <a16:creationId xmlns:a16="http://schemas.microsoft.com/office/drawing/2014/main" id="{76BE797D-3A4B-47D4-BA49-EFB41104C58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/>
          <a:stretch/>
        </p:blipFill>
        <p:spPr>
          <a:xfrm>
            <a:off x="268498" y="6484393"/>
            <a:ext cx="249479" cy="2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3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8DF-0A10-4D32-BE90-F12653E89EBA}" type="datetimeFigureOut">
              <a:rPr lang="en-ID" smtClean="0"/>
              <a:t>18/04/2022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77FD-F3EF-4269-A169-5F2E82B4785B}" type="slidenum">
              <a:rPr lang="en-ID" smtClean="0"/>
              <a:t>‹#›</a:t>
            </a:fld>
            <a:endParaRPr lang="en-ID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E5C2896-2868-4696-AE26-A35119AAACC4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4E88DF-0A10-4D32-BE90-F12653E89EBA}" type="datetimeFigureOut">
              <a:rPr lang="en-ID" smtClean="0"/>
              <a:pPr/>
              <a:t>18/04/2022</a:t>
            </a:fld>
            <a:endParaRPr lang="en-ID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A2CDC1C-6CEE-4FE3-94A0-91E123DF3373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1977FD-F3EF-4269-A169-5F2E82B4785B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74AB6797-FC74-4709-83BE-4EA2105E4C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73719"/>
            <a:ext cx="935612" cy="720000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98C6F2C2-5479-4F63-808A-D671E9E38B1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82" y="173719"/>
            <a:ext cx="1247774" cy="720000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19539C2A-AF84-499C-984D-7D2B04BDB053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35" y="173719"/>
            <a:ext cx="1304903" cy="720000"/>
          </a:xfrm>
          <a:prstGeom prst="rect">
            <a:avLst/>
          </a:prstGeom>
        </p:spPr>
      </p:pic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A301F24-792F-4129-9595-3714B3F1858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929187" cy="720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7E57299-974F-4F3E-B09F-BCFBC50342FA}"/>
              </a:ext>
            </a:extLst>
          </p:cNvPr>
          <p:cNvSpPr/>
          <p:nvPr userDrawn="1"/>
        </p:nvSpPr>
        <p:spPr>
          <a:xfrm>
            <a:off x="0" y="6347725"/>
            <a:ext cx="9144000" cy="510275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4" name="Graphic 14" descr="Icon&#10;&#10;Description automatically generated">
            <a:extLst>
              <a:ext uri="{FF2B5EF4-FFF2-40B4-BE49-F238E27FC236}">
                <a16:creationId xmlns:a16="http://schemas.microsoft.com/office/drawing/2014/main" id="{0F53D499-71B9-4E9A-8F69-A9093670F37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09856" y="6461990"/>
            <a:ext cx="243726" cy="244161"/>
          </a:xfrm>
          <a:prstGeom prst="rect">
            <a:avLst/>
          </a:prstGeom>
        </p:spPr>
      </p:pic>
      <p:pic>
        <p:nvPicPr>
          <p:cNvPr id="15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97133F65-6CB8-4175-880E-F5ED46A878C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>
            <a:off x="3451398" y="6465245"/>
            <a:ext cx="243726" cy="244162"/>
          </a:xfrm>
          <a:prstGeom prst="rect">
            <a:avLst/>
          </a:prstGeom>
        </p:spPr>
      </p:pic>
      <p:pic>
        <p:nvPicPr>
          <p:cNvPr id="16" name="Graphic 18">
            <a:extLst>
              <a:ext uri="{FF2B5EF4-FFF2-40B4-BE49-F238E27FC236}">
                <a16:creationId xmlns:a16="http://schemas.microsoft.com/office/drawing/2014/main" id="{EDF43E7B-24AE-4BA1-A512-0B82088D3C6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/>
          <a:stretch/>
        </p:blipFill>
        <p:spPr>
          <a:xfrm>
            <a:off x="268498" y="6484393"/>
            <a:ext cx="249479" cy="2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3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4481"/>
            <a:ext cx="7886700" cy="10144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320505"/>
            <a:ext cx="3886200" cy="3856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320505"/>
            <a:ext cx="3886200" cy="385645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8DF-0A10-4D32-BE90-F12653E89EBA}" type="datetimeFigureOut">
              <a:rPr lang="en-ID" smtClean="0"/>
              <a:t>18/04/2022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77FD-F3EF-4269-A169-5F2E82B4785B}" type="slidenum">
              <a:rPr lang="en-ID" smtClean="0"/>
              <a:t>‹#›</a:t>
            </a:fld>
            <a:endParaRPr lang="en-ID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38020BC-0C6F-4825-98D3-26F57CEFC11B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4E88DF-0A10-4D32-BE90-F12653E89EBA}" type="datetimeFigureOut">
              <a:rPr lang="en-ID" smtClean="0"/>
              <a:pPr/>
              <a:t>18/04/2022</a:t>
            </a:fld>
            <a:endParaRPr lang="en-ID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746805-8619-475B-8F43-4AC7E88985C7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1977FD-F3EF-4269-A169-5F2E82B4785B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10" name="Picture 9" descr="Logo, icon&#10;&#10;Description automatically generated">
            <a:extLst>
              <a:ext uri="{FF2B5EF4-FFF2-40B4-BE49-F238E27FC236}">
                <a16:creationId xmlns:a16="http://schemas.microsoft.com/office/drawing/2014/main" id="{A5D20EE2-CCB6-4DAA-959F-22679BC3BF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73719"/>
            <a:ext cx="935612" cy="72000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45AC888E-193A-45A6-9C68-AF5A00C8A3F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82" y="173719"/>
            <a:ext cx="1247774" cy="720000"/>
          </a:xfrm>
          <a:prstGeom prst="rect">
            <a:avLst/>
          </a:prstGeom>
        </p:spPr>
      </p:pic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49EACDBA-ED06-4E01-A27C-D840319879A1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35" y="173719"/>
            <a:ext cx="1304903" cy="720000"/>
          </a:xfrm>
          <a:prstGeom prst="rect">
            <a:avLst/>
          </a:prstGeom>
        </p:spPr>
      </p:pic>
      <p:pic>
        <p:nvPicPr>
          <p:cNvPr id="13" name="Picture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326E054-FFBF-4D42-9180-8EBA68377E2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929187" cy="72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1D179DC-1206-4A8A-91D6-3F8C7A2CF305}"/>
              </a:ext>
            </a:extLst>
          </p:cNvPr>
          <p:cNvSpPr/>
          <p:nvPr userDrawn="1"/>
        </p:nvSpPr>
        <p:spPr>
          <a:xfrm>
            <a:off x="0" y="6347725"/>
            <a:ext cx="9144000" cy="510275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5" name="Graphic 14" descr="Icon&#10;&#10;Description automatically generated">
            <a:extLst>
              <a:ext uri="{FF2B5EF4-FFF2-40B4-BE49-F238E27FC236}">
                <a16:creationId xmlns:a16="http://schemas.microsoft.com/office/drawing/2014/main" id="{4490B0B7-34DC-40E1-8F43-E1E8134024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09856" y="6461990"/>
            <a:ext cx="243726" cy="244161"/>
          </a:xfrm>
          <a:prstGeom prst="rect">
            <a:avLst/>
          </a:prstGeom>
        </p:spPr>
      </p:pic>
      <p:pic>
        <p:nvPicPr>
          <p:cNvPr id="16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19B63135-019A-4AD1-B668-A069A595B80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>
            <a:off x="3451398" y="6465245"/>
            <a:ext cx="243726" cy="244162"/>
          </a:xfrm>
          <a:prstGeom prst="rect">
            <a:avLst/>
          </a:prstGeom>
        </p:spPr>
      </p:pic>
      <p:pic>
        <p:nvPicPr>
          <p:cNvPr id="17" name="Graphic 18">
            <a:extLst>
              <a:ext uri="{FF2B5EF4-FFF2-40B4-BE49-F238E27FC236}">
                <a16:creationId xmlns:a16="http://schemas.microsoft.com/office/drawing/2014/main" id="{77F82F0E-8D70-4F92-BF22-A29E4EA8DB04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/>
          <a:stretch/>
        </p:blipFill>
        <p:spPr>
          <a:xfrm>
            <a:off x="268498" y="6484393"/>
            <a:ext cx="249479" cy="2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9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051781"/>
            <a:ext cx="7886700" cy="5102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994799"/>
            <a:ext cx="3868340" cy="51027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994799"/>
            <a:ext cx="3887391" cy="51027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8DF-0A10-4D32-BE90-F12653E89EBA}" type="datetimeFigureOut">
              <a:rPr lang="en-ID" smtClean="0"/>
              <a:t>18/04/2022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77FD-F3EF-4269-A169-5F2E82B4785B}" type="slidenum">
              <a:rPr lang="en-ID" smtClean="0"/>
              <a:t>‹#›</a:t>
            </a:fld>
            <a:endParaRPr lang="en-ID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A0F246E-8C89-4A26-9CAF-5EEC51EC884F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4E88DF-0A10-4D32-BE90-F12653E89EBA}" type="datetimeFigureOut">
              <a:rPr lang="en-ID" smtClean="0"/>
              <a:pPr/>
              <a:t>18/04/2022</a:t>
            </a:fld>
            <a:endParaRPr lang="en-ID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A945FA6-2D56-4C81-A03B-18301D8213FC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1977FD-F3EF-4269-A169-5F2E82B4785B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12" name="Picture 11" descr="Logo, icon&#10;&#10;Description automatically generated">
            <a:extLst>
              <a:ext uri="{FF2B5EF4-FFF2-40B4-BE49-F238E27FC236}">
                <a16:creationId xmlns:a16="http://schemas.microsoft.com/office/drawing/2014/main" id="{FF3AB594-8390-4CA3-BDAA-6E5EAE503E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73719"/>
            <a:ext cx="935612" cy="720000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9A751671-E5E7-43F9-83E5-BA7620EF47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82" y="173719"/>
            <a:ext cx="1247774" cy="720000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89D6D5CB-3FB1-45C1-9882-055244E27ECF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35" y="173719"/>
            <a:ext cx="1304903" cy="720000"/>
          </a:xfrm>
          <a:prstGeom prst="rect">
            <a:avLst/>
          </a:prstGeom>
        </p:spPr>
      </p:pic>
      <p:pic>
        <p:nvPicPr>
          <p:cNvPr id="15" name="Picture 1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3D1C32B-1DC1-418C-B605-36F85CCCD08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929187" cy="720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CC772C7-39E0-41D2-A3DF-2E745DEBF780}"/>
              </a:ext>
            </a:extLst>
          </p:cNvPr>
          <p:cNvSpPr/>
          <p:nvPr userDrawn="1"/>
        </p:nvSpPr>
        <p:spPr>
          <a:xfrm>
            <a:off x="0" y="6347725"/>
            <a:ext cx="9144000" cy="510275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7" name="Graphic 14" descr="Icon&#10;&#10;Description automatically generated">
            <a:extLst>
              <a:ext uri="{FF2B5EF4-FFF2-40B4-BE49-F238E27FC236}">
                <a16:creationId xmlns:a16="http://schemas.microsoft.com/office/drawing/2014/main" id="{C9422E33-D46C-4A72-9717-3B3F189A3B0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09856" y="6461990"/>
            <a:ext cx="243726" cy="244161"/>
          </a:xfrm>
          <a:prstGeom prst="rect">
            <a:avLst/>
          </a:prstGeom>
        </p:spPr>
      </p:pic>
      <p:pic>
        <p:nvPicPr>
          <p:cNvPr id="18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029D551A-6F18-4BD3-A5AA-B44E967D1DB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>
            <a:off x="3451398" y="6465245"/>
            <a:ext cx="243726" cy="24416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E352202-F51D-4333-973D-ECC31DB51944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/>
          <a:stretch/>
        </p:blipFill>
        <p:spPr>
          <a:xfrm>
            <a:off x="268498" y="6484393"/>
            <a:ext cx="249479" cy="2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2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288" y="276621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8DF-0A10-4D32-BE90-F12653E89EBA}" type="datetimeFigureOut">
              <a:rPr lang="en-ID" smtClean="0"/>
              <a:t>18/04/2022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77FD-F3EF-4269-A169-5F2E82B4785B}" type="slidenum">
              <a:rPr lang="en-ID" smtClean="0"/>
              <a:t>‹#›</a:t>
            </a:fld>
            <a:endParaRPr lang="en-ID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83B87C2-77C1-43F5-8489-6BDFB7E1607E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4E88DF-0A10-4D32-BE90-F12653E89EBA}" type="datetimeFigureOut">
              <a:rPr lang="en-ID" smtClean="0"/>
              <a:pPr/>
              <a:t>18/04/2022</a:t>
            </a:fld>
            <a:endParaRPr lang="en-ID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7FCE44A-4763-48DD-9CA7-9356079D9A92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1977FD-F3EF-4269-A169-5F2E82B4785B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5D9020AD-B35F-4210-A4E7-12F8FF7B22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73719"/>
            <a:ext cx="935612" cy="72000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58950710-9681-4F2A-A8EA-2F53A906CA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82" y="173719"/>
            <a:ext cx="1247774" cy="720000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74BDE95B-959A-434A-B728-2C2BDF7B580D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35" y="173719"/>
            <a:ext cx="1304903" cy="720000"/>
          </a:xfrm>
          <a:prstGeom prst="rect">
            <a:avLst/>
          </a:prstGeom>
        </p:spPr>
      </p:pic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39B830C-7914-457B-B32D-08D262A132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929187" cy="720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5469FEB-EC73-4AB5-9DA6-B5C6B4258D2F}"/>
              </a:ext>
            </a:extLst>
          </p:cNvPr>
          <p:cNvSpPr/>
          <p:nvPr userDrawn="1"/>
        </p:nvSpPr>
        <p:spPr>
          <a:xfrm>
            <a:off x="0" y="6347725"/>
            <a:ext cx="9144000" cy="510275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3" name="Graphic 14" descr="Icon&#10;&#10;Description automatically generated">
            <a:extLst>
              <a:ext uri="{FF2B5EF4-FFF2-40B4-BE49-F238E27FC236}">
                <a16:creationId xmlns:a16="http://schemas.microsoft.com/office/drawing/2014/main" id="{0994F8EA-E375-4BA2-B8E4-D0A0204832C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09856" y="6461990"/>
            <a:ext cx="243726" cy="244161"/>
          </a:xfrm>
          <a:prstGeom prst="rect">
            <a:avLst/>
          </a:prstGeom>
        </p:spPr>
      </p:pic>
      <p:pic>
        <p:nvPicPr>
          <p:cNvPr id="14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C75035F1-2B37-4162-B6B9-F10E8811D9B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>
            <a:off x="3451398" y="6465245"/>
            <a:ext cx="243726" cy="244162"/>
          </a:xfrm>
          <a:prstGeom prst="rect">
            <a:avLst/>
          </a:prstGeom>
        </p:spPr>
      </p:pic>
      <p:pic>
        <p:nvPicPr>
          <p:cNvPr id="15" name="Graphic 18">
            <a:extLst>
              <a:ext uri="{FF2B5EF4-FFF2-40B4-BE49-F238E27FC236}">
                <a16:creationId xmlns:a16="http://schemas.microsoft.com/office/drawing/2014/main" id="{5139BAB3-2212-401A-B438-96F0ED19C31B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/>
          <a:stretch/>
        </p:blipFill>
        <p:spPr>
          <a:xfrm>
            <a:off x="268498" y="6484393"/>
            <a:ext cx="249479" cy="2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9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8DF-0A10-4D32-BE90-F12653E89EBA}" type="datetimeFigureOut">
              <a:rPr lang="en-ID" smtClean="0"/>
              <a:t>18/04/2022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77FD-F3EF-4269-A169-5F2E82B4785B}" type="slidenum">
              <a:rPr lang="en-ID" smtClean="0"/>
              <a:t>‹#›</a:t>
            </a:fld>
            <a:endParaRPr lang="en-ID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6A8930A-B4B0-4C4A-858F-407F69A53EDC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4E88DF-0A10-4D32-BE90-F12653E89EBA}" type="datetimeFigureOut">
              <a:rPr lang="en-ID" smtClean="0"/>
              <a:pPr/>
              <a:t>18/04/2022</a:t>
            </a:fld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D5742-E72B-4312-BAB8-42AA2B703CB1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1977FD-F3EF-4269-A169-5F2E82B4785B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3489FE11-1591-4A92-9ED9-76F12FF229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73719"/>
            <a:ext cx="935612" cy="720000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33F2AD69-DD00-48E1-B3E0-76FA9686BB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82" y="173719"/>
            <a:ext cx="1247774" cy="720000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40874ECE-BD52-4CF0-A3C0-331005CA676D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35" y="173719"/>
            <a:ext cx="1304903" cy="720000"/>
          </a:xfrm>
          <a:prstGeom prst="rect">
            <a:avLst/>
          </a:prstGeom>
        </p:spPr>
      </p:pic>
      <p:pic>
        <p:nvPicPr>
          <p:cNvPr id="10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FA7D8EC-113A-4E52-91E7-1CB2D472EA0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929187" cy="720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365303E-A8C4-41A5-B718-C255949E4B9F}"/>
              </a:ext>
            </a:extLst>
          </p:cNvPr>
          <p:cNvSpPr/>
          <p:nvPr userDrawn="1"/>
        </p:nvSpPr>
        <p:spPr>
          <a:xfrm>
            <a:off x="0" y="6347725"/>
            <a:ext cx="9144000" cy="510275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2" name="Graphic 14" descr="Icon&#10;&#10;Description automatically generated">
            <a:extLst>
              <a:ext uri="{FF2B5EF4-FFF2-40B4-BE49-F238E27FC236}">
                <a16:creationId xmlns:a16="http://schemas.microsoft.com/office/drawing/2014/main" id="{6FC2B9DA-D3A3-487F-BBB9-3C03E16E7E0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09856" y="6461990"/>
            <a:ext cx="243726" cy="244161"/>
          </a:xfrm>
          <a:prstGeom prst="rect">
            <a:avLst/>
          </a:prstGeom>
        </p:spPr>
      </p:pic>
      <p:pic>
        <p:nvPicPr>
          <p:cNvPr id="13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739312FE-DC76-4A6B-BC7E-F0BF2AF07EF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>
            <a:off x="3451398" y="6465245"/>
            <a:ext cx="243726" cy="244162"/>
          </a:xfrm>
          <a:prstGeom prst="rect">
            <a:avLst/>
          </a:prstGeom>
        </p:spPr>
      </p:pic>
      <p:pic>
        <p:nvPicPr>
          <p:cNvPr id="14" name="Graphic 18">
            <a:extLst>
              <a:ext uri="{FF2B5EF4-FFF2-40B4-BE49-F238E27FC236}">
                <a16:creationId xmlns:a16="http://schemas.microsoft.com/office/drawing/2014/main" id="{D5440A4B-274A-4B01-8217-4151F3A1B42C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/>
          <a:stretch/>
        </p:blipFill>
        <p:spPr>
          <a:xfrm>
            <a:off x="268498" y="6484393"/>
            <a:ext cx="249479" cy="2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4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04180"/>
            <a:ext cx="2949178" cy="9532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104180"/>
            <a:ext cx="4629150" cy="47568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8DF-0A10-4D32-BE90-F12653E89EBA}" type="datetimeFigureOut">
              <a:rPr lang="en-ID" smtClean="0"/>
              <a:t>18/04/2022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77FD-F3EF-4269-A169-5F2E82B4785B}" type="slidenum">
              <a:rPr lang="en-ID" smtClean="0"/>
              <a:t>‹#›</a:t>
            </a:fld>
            <a:endParaRPr lang="en-ID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C12FCBF-82B1-41F4-BCB9-B0F21C44FD33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4E88DF-0A10-4D32-BE90-F12653E89EBA}" type="datetimeFigureOut">
              <a:rPr lang="en-ID" smtClean="0"/>
              <a:pPr/>
              <a:t>18/04/2022</a:t>
            </a:fld>
            <a:endParaRPr lang="en-ID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5976847-7587-48A1-9E2C-EB6D6548D82C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1977FD-F3EF-4269-A169-5F2E82B4785B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10" name="Picture 9" descr="Logo, icon&#10;&#10;Description automatically generated">
            <a:extLst>
              <a:ext uri="{FF2B5EF4-FFF2-40B4-BE49-F238E27FC236}">
                <a16:creationId xmlns:a16="http://schemas.microsoft.com/office/drawing/2014/main" id="{0A9A0484-C735-4DE5-9AA5-256793204B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73719"/>
            <a:ext cx="935612" cy="72000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E701CB5E-3B22-4A9B-A174-411B9DE9459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82" y="173719"/>
            <a:ext cx="1247774" cy="720000"/>
          </a:xfrm>
          <a:prstGeom prst="rect">
            <a:avLst/>
          </a:prstGeom>
        </p:spPr>
      </p:pic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53826D5B-2D1E-4501-9F3A-A7C3EFD300C5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35" y="173719"/>
            <a:ext cx="1304903" cy="720000"/>
          </a:xfrm>
          <a:prstGeom prst="rect">
            <a:avLst/>
          </a:prstGeom>
        </p:spPr>
      </p:pic>
      <p:pic>
        <p:nvPicPr>
          <p:cNvPr id="13" name="Picture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363DF3B-DC87-493C-BF99-35AE225B587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929187" cy="72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F4FE76D-93A6-4F88-A121-1C0889E9622E}"/>
              </a:ext>
            </a:extLst>
          </p:cNvPr>
          <p:cNvSpPr/>
          <p:nvPr userDrawn="1"/>
        </p:nvSpPr>
        <p:spPr>
          <a:xfrm>
            <a:off x="0" y="6347725"/>
            <a:ext cx="9144000" cy="510275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5" name="Graphic 14" descr="Icon&#10;&#10;Description automatically generated">
            <a:extLst>
              <a:ext uri="{FF2B5EF4-FFF2-40B4-BE49-F238E27FC236}">
                <a16:creationId xmlns:a16="http://schemas.microsoft.com/office/drawing/2014/main" id="{086D4568-28AC-461C-A12F-D7DB537CE26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09856" y="6461990"/>
            <a:ext cx="243726" cy="244161"/>
          </a:xfrm>
          <a:prstGeom prst="rect">
            <a:avLst/>
          </a:prstGeom>
        </p:spPr>
      </p:pic>
      <p:pic>
        <p:nvPicPr>
          <p:cNvPr id="16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821F7D99-310D-4104-A68A-0BE7E37855D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>
            <a:off x="3451398" y="6465245"/>
            <a:ext cx="243726" cy="244162"/>
          </a:xfrm>
          <a:prstGeom prst="rect">
            <a:avLst/>
          </a:prstGeom>
        </p:spPr>
      </p:pic>
      <p:pic>
        <p:nvPicPr>
          <p:cNvPr id="17" name="Graphic 18">
            <a:extLst>
              <a:ext uri="{FF2B5EF4-FFF2-40B4-BE49-F238E27FC236}">
                <a16:creationId xmlns:a16="http://schemas.microsoft.com/office/drawing/2014/main" id="{3F605AAE-18CF-433D-9E97-90AF1BE7990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/>
          <a:stretch/>
        </p:blipFill>
        <p:spPr>
          <a:xfrm>
            <a:off x="268498" y="6484393"/>
            <a:ext cx="249479" cy="2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6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8DF-0A10-4D32-BE90-F12653E89EBA}" type="datetimeFigureOut">
              <a:rPr lang="en-ID" smtClean="0"/>
              <a:t>18/04/2022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77FD-F3EF-4269-A169-5F2E82B4785B}" type="slidenum">
              <a:rPr lang="en-ID" smtClean="0"/>
              <a:t>‹#›</a:t>
            </a:fld>
            <a:endParaRPr lang="en-ID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00858E2-6A81-49D5-A824-B7AC431E96A2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4E88DF-0A10-4D32-BE90-F12653E89EBA}" type="datetimeFigureOut">
              <a:rPr lang="en-ID" smtClean="0"/>
              <a:pPr/>
              <a:t>18/04/2022</a:t>
            </a:fld>
            <a:endParaRPr lang="en-ID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DF8E1B5-FB8D-4830-807E-F582734668B3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1977FD-F3EF-4269-A169-5F2E82B4785B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10" name="Picture 9" descr="Logo, icon&#10;&#10;Description automatically generated">
            <a:extLst>
              <a:ext uri="{FF2B5EF4-FFF2-40B4-BE49-F238E27FC236}">
                <a16:creationId xmlns:a16="http://schemas.microsoft.com/office/drawing/2014/main" id="{A17993CA-4D12-4544-809A-F24A5DBC1A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73719"/>
            <a:ext cx="935612" cy="72000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F3B177AA-6D92-444B-8461-FF14208B4E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82" y="173719"/>
            <a:ext cx="1247774" cy="720000"/>
          </a:xfrm>
          <a:prstGeom prst="rect">
            <a:avLst/>
          </a:prstGeom>
        </p:spPr>
      </p:pic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4145CDD4-D4A7-44A0-9B2C-64673E2E4B78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35" y="173719"/>
            <a:ext cx="1304903" cy="720000"/>
          </a:xfrm>
          <a:prstGeom prst="rect">
            <a:avLst/>
          </a:prstGeom>
        </p:spPr>
      </p:pic>
      <p:pic>
        <p:nvPicPr>
          <p:cNvPr id="13" name="Picture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144B76E-5298-4C3A-B59A-97681A40E6D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929187" cy="72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E3498B5-BEAE-4372-BC11-D12A1A128950}"/>
              </a:ext>
            </a:extLst>
          </p:cNvPr>
          <p:cNvSpPr/>
          <p:nvPr userDrawn="1"/>
        </p:nvSpPr>
        <p:spPr>
          <a:xfrm>
            <a:off x="0" y="6347725"/>
            <a:ext cx="9144000" cy="510275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5" name="Graphic 14" descr="Icon&#10;&#10;Description automatically generated">
            <a:extLst>
              <a:ext uri="{FF2B5EF4-FFF2-40B4-BE49-F238E27FC236}">
                <a16:creationId xmlns:a16="http://schemas.microsoft.com/office/drawing/2014/main" id="{080F3A15-2757-4C08-922E-0F3CB732E8A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09856" y="6461990"/>
            <a:ext cx="243726" cy="244161"/>
          </a:xfrm>
          <a:prstGeom prst="rect">
            <a:avLst/>
          </a:prstGeom>
        </p:spPr>
      </p:pic>
      <p:pic>
        <p:nvPicPr>
          <p:cNvPr id="16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1EA1CCDE-5803-4E01-ADB8-DB088B05BC9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>
            <a:off x="3451398" y="6465245"/>
            <a:ext cx="243726" cy="244162"/>
          </a:xfrm>
          <a:prstGeom prst="rect">
            <a:avLst/>
          </a:prstGeom>
        </p:spPr>
      </p:pic>
      <p:pic>
        <p:nvPicPr>
          <p:cNvPr id="17" name="Graphic 18">
            <a:extLst>
              <a:ext uri="{FF2B5EF4-FFF2-40B4-BE49-F238E27FC236}">
                <a16:creationId xmlns:a16="http://schemas.microsoft.com/office/drawing/2014/main" id="{FE6DDC53-BF9E-4180-8535-C9926E0EC56C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/>
          <a:stretch/>
        </p:blipFill>
        <p:spPr>
          <a:xfrm>
            <a:off x="268498" y="6484393"/>
            <a:ext cx="249479" cy="2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3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E88DF-0A10-4D32-BE90-F12653E89EBA}" type="datetimeFigureOut">
              <a:rPr lang="en-ID" smtClean="0"/>
              <a:t>18/04/2022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977FD-F3EF-4269-A169-5F2E82B478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074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TugasLinkedList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resource.com/c-programming-exercises/linked_list/c-linked_list-exercise-1.php" TargetMode="External"/><Relationship Id="rId3" Type="http://schemas.openxmlformats.org/officeDocument/2006/relationships/hyperlink" Target="https://www.programiz.com/dsa/linked-list" TargetMode="External"/><Relationship Id="rId7" Type="http://schemas.openxmlformats.org/officeDocument/2006/relationships/hyperlink" Target="https://www.w3resource.com/c-programming-exercises/linked_list/index.php" TargetMode="External"/><Relationship Id="rId2" Type="http://schemas.openxmlformats.org/officeDocument/2006/relationships/hyperlink" Target="http://www.mathcs.emory.edu/~cheung/Courses/171/Syllabus/8-List/travers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forwin.org/2015/09/singly-linked-list-data-structure-in-c.html" TargetMode="External"/><Relationship Id="rId5" Type="http://schemas.openxmlformats.org/officeDocument/2006/relationships/hyperlink" Target="https://www.mahirkoding.com/struktur-data-single-linked-list-dengan-bahasa-c/" TargetMode="External"/><Relationship Id="rId4" Type="http://schemas.openxmlformats.org/officeDocument/2006/relationships/hyperlink" Target="https://www.programiz.com/dsa/linked-list-operation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44C5-1A81-4877-B23D-FFC4D088E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 </a:t>
            </a:r>
            <a:br>
              <a:rPr lang="en-US" dirty="0"/>
            </a:br>
            <a:r>
              <a:rPr lang="en-US" dirty="0"/>
              <a:t>Singly Linked List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F39FF-61E5-468A-84CD-0ED9AFCFAC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Kharisma Monika Dian Pertiwi </a:t>
            </a:r>
            <a:r>
              <a:rPr lang="en-US" dirty="0" err="1"/>
              <a:t>S.Kom</a:t>
            </a:r>
            <a:r>
              <a:rPr lang="en-US" dirty="0"/>
              <a:t>., </a:t>
            </a:r>
            <a:r>
              <a:rPr lang="en-US" dirty="0" err="1"/>
              <a:t>M.Kom</a:t>
            </a:r>
            <a:endParaRPr lang="en-US" dirty="0"/>
          </a:p>
          <a:p>
            <a:r>
              <a:rPr lang="en-US" dirty="0"/>
              <a:t>INFORMATIKA</a:t>
            </a:r>
          </a:p>
          <a:p>
            <a:r>
              <a:rPr lang="en-US"/>
              <a:t>INSTITUT TEKNOLOGI TELKOM SURABAYA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5353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3DF7-974E-41D7-B2E1-C2C1E3FE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Linked-List Operation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5EA3D-C060-41AB-839F-97B780825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Traversal - access each element of the linked list</a:t>
            </a:r>
          </a:p>
          <a:p>
            <a:r>
              <a:rPr lang="en-US" dirty="0"/>
              <a:t>Insertion - adds a new element to the linked list</a:t>
            </a:r>
          </a:p>
          <a:p>
            <a:r>
              <a:rPr lang="en-US" dirty="0"/>
              <a:t>Deletion - removes the existing elements</a:t>
            </a:r>
          </a:p>
          <a:p>
            <a:r>
              <a:rPr lang="en-US" dirty="0"/>
              <a:t>Search - find a node in the linked list</a:t>
            </a:r>
          </a:p>
          <a:p>
            <a:r>
              <a:rPr lang="en-US" dirty="0"/>
              <a:t>Sort - sort the nodes of the linked list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02762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5B7D-7089-4C92-AD5B-25D9AF8A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in Linked-List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1A65B-85A8-4E50-802E-C44031B41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First</a:t>
            </a:r>
          </a:p>
          <a:p>
            <a:r>
              <a:rPr lang="en-US" dirty="0"/>
              <a:t>Insert Middle (before, after)</a:t>
            </a:r>
          </a:p>
          <a:p>
            <a:r>
              <a:rPr lang="en-US" dirty="0"/>
              <a:t>Insert Last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90362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5FC43-EA33-4C7B-8C75-9B7190CA1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First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ABD8B-2B84-4844-9579-D3A42DC22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938AC4F-C0D1-496D-A587-650A3ACEE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31427"/>
            <a:ext cx="7659169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41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7B879-C197-4025-A251-E688C617C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Last</a:t>
            </a:r>
            <a:endParaRPr lang="en-ID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31585-1791-4315-AB73-BB5311362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15638"/>
            <a:ext cx="6477904" cy="3572374"/>
          </a:xfrm>
        </p:spPr>
      </p:pic>
    </p:spTree>
    <p:extLst>
      <p:ext uri="{BB962C8B-B14F-4D97-AF65-F5344CB8AC3E}">
        <p14:creationId xmlns:p14="http://schemas.microsoft.com/office/powerpoint/2010/main" val="3513088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6ADAE-BF3D-4580-8997-1DDE4FA8F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After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F6A33-CA75-40BA-B2BF-81A5434EA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B9AB9-B17D-4DF1-A7F5-BF3EB47A3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7935"/>
            <a:ext cx="9144000" cy="398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5B7D-7089-4C92-AD5B-25D9AF8A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in Linked-List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1A65B-85A8-4E50-802E-C44031B41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First</a:t>
            </a:r>
          </a:p>
          <a:p>
            <a:r>
              <a:rPr lang="en-US" dirty="0"/>
              <a:t>Delete Last</a:t>
            </a:r>
          </a:p>
          <a:p>
            <a:r>
              <a:rPr lang="en-US" dirty="0"/>
              <a:t>Delete value</a:t>
            </a:r>
          </a:p>
        </p:txBody>
      </p:sp>
    </p:spTree>
    <p:extLst>
      <p:ext uri="{BB962C8B-B14F-4D97-AF65-F5344CB8AC3E}">
        <p14:creationId xmlns:p14="http://schemas.microsoft.com/office/powerpoint/2010/main" val="4000487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F33C8-C979-48C2-8E22-38EB78067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First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7C1E1-CB0F-4C13-B241-B25DEDEA0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948FD32-4EDF-4E18-B285-DBCA6054E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44458"/>
            <a:ext cx="6851254" cy="413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3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67221-A5D6-4E40-8B7F-50802A507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Nilai </a:t>
            </a:r>
            <a:r>
              <a:rPr lang="en-US" dirty="0" err="1"/>
              <a:t>Tertentu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D80A1-8619-48E0-8FBD-8DB27D022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4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C9E92-3AEA-43A0-9FFF-CE92DCD43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" y="2924200"/>
            <a:ext cx="8804366" cy="244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64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B3BD-F895-4AB5-8C82-7389D0B3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Kelebihan</a:t>
            </a:r>
            <a:r>
              <a:rPr lang="en-US" dirty="0"/>
              <a:t> Linked List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D1834-424D-41BA-9F58-DF76FD6A5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_circular_a"/>
              </a:rPr>
              <a:t>DINAMIS</a:t>
            </a:r>
          </a:p>
          <a:p>
            <a:r>
              <a:rPr lang="en-US" dirty="0" err="1">
                <a:latin typeface="euclid_circular_a"/>
              </a:rPr>
              <a:t>Kemampuan</a:t>
            </a:r>
            <a:r>
              <a:rPr lang="en-US" dirty="0">
                <a:latin typeface="euclid_circular_a"/>
              </a:rPr>
              <a:t> </a:t>
            </a:r>
            <a:r>
              <a:rPr lang="en-US" dirty="0" err="1">
                <a:latin typeface="euclid_circular_a"/>
              </a:rPr>
              <a:t>memutus</a:t>
            </a:r>
            <a:r>
              <a:rPr lang="en-US" dirty="0">
                <a:latin typeface="euclid_circular_a"/>
              </a:rPr>
              <a:t> dan </a:t>
            </a:r>
            <a:r>
              <a:rPr lang="en-US" dirty="0" err="1">
                <a:latin typeface="euclid_circular_a"/>
              </a:rPr>
              <a:t>menghubungkan</a:t>
            </a:r>
            <a:r>
              <a:rPr lang="en-US" dirty="0">
                <a:latin typeface="euclid_circular_a"/>
              </a:rPr>
              <a:t> Kembali </a:t>
            </a:r>
            <a:r>
              <a:rPr lang="en-US" dirty="0" err="1">
                <a:latin typeface="euclid_circular_a"/>
              </a:rPr>
              <a:t>ikatan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4242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DEC13-54B9-4EFB-8CEF-F92459A7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Linked List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B5EA6-F322-4F93-8336-EF66D59E6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in stack and queue</a:t>
            </a:r>
          </a:p>
          <a:p>
            <a:r>
              <a:rPr lang="en-US" dirty="0"/>
              <a:t>In undo functionality of </a:t>
            </a:r>
            <a:r>
              <a:rPr lang="en-US" dirty="0" err="1"/>
              <a:t>softwares</a:t>
            </a:r>
            <a:endParaRPr lang="en-US" dirty="0"/>
          </a:p>
          <a:p>
            <a:r>
              <a:rPr lang="en-US" dirty="0"/>
              <a:t>Hash tables, Graphs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950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414F3-35BE-4371-B042-99476DE6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05E81-0405-4F14-81EA-D9CF88C32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euclid_circular_a"/>
              </a:rPr>
              <a:t>A linked list is a linear data structure that includes a series of connected nodes.</a:t>
            </a:r>
          </a:p>
          <a:p>
            <a:pPr marL="0" indent="0">
              <a:buNone/>
            </a:pPr>
            <a:endParaRPr lang="en-US" dirty="0">
              <a:latin typeface="euclid_circular_a"/>
            </a:endParaRPr>
          </a:p>
          <a:p>
            <a:pPr marL="0" indent="0">
              <a:buNone/>
            </a:pPr>
            <a:endParaRPr lang="en-US" dirty="0">
              <a:latin typeface="euclid_circular_a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euclid_circular_a"/>
              </a:rPr>
              <a:t>each node stores the </a:t>
            </a:r>
            <a:r>
              <a:rPr lang="en-US" b="1" i="0" dirty="0">
                <a:effectLst/>
                <a:latin typeface="euclid_circular_a"/>
              </a:rPr>
              <a:t>data</a:t>
            </a:r>
            <a:r>
              <a:rPr lang="en-US" b="0" i="0" dirty="0">
                <a:effectLst/>
                <a:latin typeface="euclid_circular_a"/>
              </a:rPr>
              <a:t> and the </a:t>
            </a:r>
            <a:r>
              <a:rPr lang="en-US" b="1" i="0" dirty="0">
                <a:effectLst/>
                <a:latin typeface="euclid_circular_a"/>
              </a:rPr>
              <a:t>address</a:t>
            </a:r>
            <a:r>
              <a:rPr lang="en-US" b="0" i="0" dirty="0">
                <a:effectLst/>
                <a:latin typeface="euclid_circular_a"/>
              </a:rPr>
              <a:t> of the next node.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65115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CBC3C-3A72-42E6-8F3D-F81B6742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IMPLEMENTASI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07147-E344-467C-A587-98B717B275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9345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FAAFC-AA42-4E40-ACED-64ACB426C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C7192-F0E7-43C8-854A-2C0AFF3C8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pegang</a:t>
            </a:r>
            <a:r>
              <a:rPr lang="en-US" dirty="0"/>
              <a:t> HEAD </a:t>
            </a:r>
            <a:r>
              <a:rPr lang="en-US" dirty="0" err="1"/>
              <a:t>nya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16066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BE52A-A4F5-41A0-8562-D6225EA0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Struct </a:t>
            </a:r>
            <a:r>
              <a:rPr lang="en-US" dirty="0" err="1"/>
              <a:t>untuk</a:t>
            </a:r>
            <a:r>
              <a:rPr lang="en-US" dirty="0"/>
              <a:t> Node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248717-71E8-461D-9242-E4A35C09C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821" y="2173855"/>
            <a:ext cx="4076700" cy="1609725"/>
          </a:xfrm>
        </p:spPr>
      </p:pic>
    </p:spTree>
    <p:extLst>
      <p:ext uri="{BB962C8B-B14F-4D97-AF65-F5344CB8AC3E}">
        <p14:creationId xmlns:p14="http://schemas.microsoft.com/office/powerpoint/2010/main" val="725018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10B1F-F571-402B-B7A0-24E039D3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Membuat</a:t>
            </a:r>
            <a:r>
              <a:rPr lang="en-US" dirty="0"/>
              <a:t> 1 node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30153-88F7-4E2C-BF3E-80777925D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main()</a:t>
            </a:r>
          </a:p>
          <a:p>
            <a:r>
              <a:rPr lang="en-ID" dirty="0" err="1"/>
              <a:t>Mengisi</a:t>
            </a:r>
            <a:r>
              <a:rPr lang="en-ID" dirty="0"/>
              <a:t> Value,</a:t>
            </a:r>
          </a:p>
          <a:p>
            <a:r>
              <a:rPr lang="en-ID" dirty="0" err="1"/>
              <a:t>Mengarahkan</a:t>
            </a:r>
            <a:r>
              <a:rPr lang="en-ID" dirty="0"/>
              <a:t> head </a:t>
            </a:r>
            <a:r>
              <a:rPr lang="en-ID" dirty="0" err="1"/>
              <a:t>ke</a:t>
            </a:r>
            <a:r>
              <a:rPr lang="en-ID" dirty="0"/>
              <a:t> node </a:t>
            </a:r>
            <a:r>
              <a:rPr lang="en-ID" dirty="0" err="1"/>
              <a:t>awal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43862-A372-4F86-A765-1825AF6AB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37" y="3605212"/>
            <a:ext cx="62579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44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F6518-5321-47D5-8924-6213E74E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Linked-List Traversal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15179-6210-449F-922B-B93F240D9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Yang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head </a:t>
            </a:r>
            <a:r>
              <a:rPr lang="en-US" dirty="0" err="1"/>
              <a:t>nya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D0FB77-76F4-41FE-8946-27B7AD833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765654"/>
            <a:ext cx="7787079" cy="253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12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F3FF8-D741-4C4A-9D06-AD78EC267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create node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C01C7-D5B6-4C20-8AAB-BB5676143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redudansi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13A5F9-D1FC-43FA-A845-53DC6B30E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21" y="2956552"/>
            <a:ext cx="7489749" cy="230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40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B71B45-E75A-4333-ABF5-E8BC3526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First</a:t>
            </a:r>
            <a:endParaRPr lang="en-ID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9AE6731-1BF3-4C53-B321-C6622B230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Yang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head dan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ditambahkan</a:t>
            </a:r>
            <a:endParaRPr lang="en-US" dirty="0"/>
          </a:p>
          <a:p>
            <a:r>
              <a:rPr lang="en-US" dirty="0" err="1"/>
              <a:t>Memindahkan</a:t>
            </a:r>
            <a:r>
              <a:rPr lang="en-US" dirty="0"/>
              <a:t> head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9B07FA-C815-45F9-A91E-13CBBA102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47" y="3525337"/>
            <a:ext cx="7217971" cy="1867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EE2C78-B4BB-48A0-9CEE-C0FC7A97F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430" y="5669193"/>
            <a:ext cx="5760004" cy="5077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9570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94F7D-AB17-468B-9E2A-9790D682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Last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04C8-F950-4818-BB29-EA173717A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last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D1EDEE-E581-43A4-8734-09CD4616A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026" y="2732313"/>
            <a:ext cx="5562600" cy="243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E86E71-3ED6-4707-8172-60A484450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633" y="5720454"/>
            <a:ext cx="3448050" cy="276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7659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61EA9-6F3F-42F2-9347-97523B450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After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2BD4C-BBD8-44F4-B240-CC797EF11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Iterasi</a:t>
            </a:r>
            <a:r>
              <a:rPr lang="en-US" sz="2000" dirty="0"/>
              <a:t> </a:t>
            </a:r>
            <a:r>
              <a:rPr lang="en-US" sz="2000" dirty="0" err="1"/>
              <a:t>hingga</a:t>
            </a:r>
            <a:r>
              <a:rPr lang="en-US" sz="2000" dirty="0"/>
              <a:t> data </a:t>
            </a:r>
            <a:r>
              <a:rPr lang="en-US" sz="2000" dirty="0" err="1"/>
              <a:t>yg</a:t>
            </a:r>
            <a:r>
              <a:rPr lang="en-US" sz="2000" dirty="0"/>
              <a:t> </a:t>
            </a:r>
            <a:r>
              <a:rPr lang="en-US" sz="2000" dirty="0" err="1"/>
              <a:t>dicari</a:t>
            </a:r>
            <a:endParaRPr lang="en-US" sz="2000" dirty="0"/>
          </a:p>
          <a:p>
            <a:r>
              <a:rPr lang="en-US" sz="2000" dirty="0"/>
              <a:t>Pointer p </a:t>
            </a:r>
            <a:r>
              <a:rPr lang="en-US" sz="2000" dirty="0" err="1"/>
              <a:t>sbgai</a:t>
            </a:r>
            <a:r>
              <a:rPr lang="en-US" sz="2000" dirty="0"/>
              <a:t> cursor </a:t>
            </a:r>
            <a:r>
              <a:rPr lang="en-US" sz="2000" dirty="0" err="1"/>
              <a:t>yg</a:t>
            </a:r>
            <a:r>
              <a:rPr lang="en-US" sz="2000" dirty="0"/>
              <a:t> </a:t>
            </a:r>
            <a:r>
              <a:rPr lang="en-US" sz="2000" dirty="0" err="1"/>
              <a:t>selalu</a:t>
            </a:r>
            <a:r>
              <a:rPr lang="en-US" sz="2000" dirty="0"/>
              <a:t> </a:t>
            </a:r>
            <a:r>
              <a:rPr lang="en-US" sz="2000" dirty="0" err="1"/>
              <a:t>bergerak</a:t>
            </a:r>
            <a:endParaRPr lang="en-ID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7EFF4C-8B90-484B-BA9E-F9A88FD01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765658"/>
            <a:ext cx="7372350" cy="2914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EBD6D9-7B15-4E98-90C3-8EE6769B2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333" y="5816832"/>
            <a:ext cx="3829050" cy="314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3931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D50DC-802B-4B6B-BDE3-47DEE809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Before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25C69-9343-4663-873C-D87428E47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Pointer </a:t>
            </a:r>
            <a:r>
              <a:rPr lang="en-US" sz="2400" dirty="0" err="1"/>
              <a:t>prev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menunjuk</a:t>
            </a:r>
            <a:r>
              <a:rPr lang="en-US" sz="2400" dirty="0"/>
              <a:t> node before</a:t>
            </a:r>
          </a:p>
          <a:p>
            <a:r>
              <a:rPr lang="en-US" sz="2400" dirty="0"/>
              <a:t>Pointer p </a:t>
            </a:r>
            <a:r>
              <a:rPr lang="en-US" sz="2400" dirty="0" err="1"/>
              <a:t>untuk</a:t>
            </a:r>
            <a:r>
              <a:rPr lang="en-US" sz="2400" dirty="0"/>
              <a:t> cursor </a:t>
            </a:r>
            <a:endParaRPr lang="en-ID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F1A086-B4B1-4E97-8D4E-1D7CE7F0E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256" y="2954250"/>
            <a:ext cx="5378087" cy="28392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A5AA43-8674-4528-B5FA-96DB9C5AB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245" y="5961557"/>
            <a:ext cx="4029075" cy="304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0948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3C0C8-402A-49D8-BE1D-510C3ED9E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Kemampuan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dikuasai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7C54D-9DDD-4AF5-BCDE-3D1495DC1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</a:t>
            </a:r>
          </a:p>
          <a:p>
            <a:r>
              <a:rPr lang="en-US" b="1" dirty="0"/>
              <a:t>Pointer 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40632441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A27BC-4E59-425F-9E1D-EEB169D6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First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4C009-A730-4F5A-B360-9AEBBF6F1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A546A7-D1A9-4877-9320-1F777A5BE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496" y="2743886"/>
            <a:ext cx="40290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40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B243-0139-4E66-85F3-B6E0142D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Last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E865B-0BCD-44D6-993C-D5F09A95B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tail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025BFB-3148-4286-A2A8-C435AAD6D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914" y="2824162"/>
            <a:ext cx="42005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20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86FCE-7CCD-465D-BCB6-F866DC4A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Nilai </a:t>
            </a:r>
            <a:r>
              <a:rPr lang="en-US" dirty="0" err="1"/>
              <a:t>Tertentu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1479C7-DBFC-43D2-9193-DB219D5D7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77" y="1809919"/>
            <a:ext cx="5152477" cy="4251248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79CE26-EFE5-453B-A5E8-58C7099E2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00824" y="5746842"/>
            <a:ext cx="3286125" cy="314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9760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68583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7B7C-6F5B-4792-914E-C4570FF43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TUGAS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6C46A-5329-41CC-824E-00561B635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ym typeface="Wingdings" panose="05000000000000000000" pitchFamily="2" charset="2"/>
              </a:rPr>
              <a:t>Buat</a:t>
            </a:r>
            <a:r>
              <a:rPr lang="en-US" dirty="0">
                <a:sym typeface="Wingdings" panose="05000000000000000000" pitchFamily="2" charset="2"/>
              </a:rPr>
              <a:t> linked-list </a:t>
            </a:r>
            <a:r>
              <a:rPr lang="en-US" dirty="0" err="1">
                <a:sym typeface="Wingdings" panose="05000000000000000000" pitchFamily="2" charset="2"/>
              </a:rPr>
              <a:t>dengan</a:t>
            </a:r>
            <a:r>
              <a:rPr lang="en-US" dirty="0">
                <a:sym typeface="Wingdings" panose="05000000000000000000" pitchFamily="2" charset="2"/>
              </a:rPr>
              <a:t> 10 node (data </a:t>
            </a:r>
            <a:r>
              <a:rPr lang="en-US" dirty="0" err="1">
                <a:sym typeface="Wingdings" panose="05000000000000000000" pitchFamily="2" charset="2"/>
              </a:rPr>
              <a:t>tidak</a:t>
            </a:r>
            <a:r>
              <a:rPr lang="en-US" dirty="0">
                <a:sym typeface="Wingdings" panose="05000000000000000000" pitchFamily="2" charset="2"/>
              </a:rPr>
              <a:t>  </a:t>
            </a:r>
            <a:r>
              <a:rPr lang="en-US" dirty="0" err="1">
                <a:sym typeface="Wingdings" panose="05000000000000000000" pitchFamily="2" charset="2"/>
              </a:rPr>
              <a:t>terurut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 err="1">
                <a:sym typeface="Wingdings" panose="05000000000000000000" pitchFamily="2" charset="2"/>
              </a:rPr>
              <a:t>Buat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fungsi</a:t>
            </a:r>
            <a:r>
              <a:rPr lang="en-US" dirty="0">
                <a:sym typeface="Wingdings" panose="05000000000000000000" pitchFamily="2" charset="2"/>
              </a:rPr>
              <a:t> Reverse Linked List (</a:t>
            </a:r>
            <a:r>
              <a:rPr lang="en-US" dirty="0" err="1">
                <a:sym typeface="Wingdings" panose="05000000000000000000" pitchFamily="2" charset="2"/>
              </a:rPr>
              <a:t>balikkan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urutan</a:t>
            </a:r>
            <a:r>
              <a:rPr lang="en-US" dirty="0">
                <a:sym typeface="Wingdings" panose="05000000000000000000" pitchFamily="2" charset="2"/>
              </a:rPr>
              <a:t> Linked List)</a:t>
            </a:r>
          </a:p>
          <a:p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sorting linked list (descending,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kecil</a:t>
            </a:r>
            <a:r>
              <a:rPr lang="en-US" dirty="0">
                <a:sym typeface="Wingdings" panose="05000000000000000000" pitchFamily="2" charset="2"/>
              </a:rPr>
              <a:t>).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478127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E391E-1B78-48C1-A727-CD56AEDC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Pengumpulan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95426-2926-453A-9CFE-BB131A933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Buat</a:t>
            </a:r>
            <a:r>
              <a:rPr lang="en-US" dirty="0"/>
              <a:t> video recording </a:t>
            </a:r>
            <a:r>
              <a:rPr lang="en-US" dirty="0" err="1"/>
              <a:t>isinya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Demo program (output dan code)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Video </a:t>
            </a:r>
            <a:r>
              <a:rPr lang="en-US" dirty="0" err="1"/>
              <a:t>diunggah</a:t>
            </a:r>
            <a:r>
              <a:rPr lang="en-US" dirty="0"/>
              <a:t> di </a:t>
            </a:r>
            <a:r>
              <a:rPr lang="en-US" dirty="0" err="1"/>
              <a:t>youtube</a:t>
            </a:r>
            <a:r>
              <a:rPr lang="en-US" dirty="0"/>
              <a:t> masing2, di setting public agar bs </a:t>
            </a:r>
            <a:r>
              <a:rPr lang="en-US" dirty="0" err="1"/>
              <a:t>dilihat</a:t>
            </a:r>
            <a:r>
              <a:rPr lang="en-US" dirty="0"/>
              <a:t> org lain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Harus Nampak </a:t>
            </a:r>
            <a:r>
              <a:rPr lang="en-US" dirty="0" err="1"/>
              <a:t>wajah</a:t>
            </a:r>
            <a:r>
              <a:rPr lang="en-US" dirty="0"/>
              <a:t> di video (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presentasi</a:t>
            </a:r>
            <a:r>
              <a:rPr lang="en-US" dirty="0"/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Link video </a:t>
            </a:r>
            <a:r>
              <a:rPr lang="en-US" dirty="0" err="1"/>
              <a:t>dikumpulkan</a:t>
            </a:r>
            <a:r>
              <a:rPr lang="en-US" dirty="0"/>
              <a:t> di </a:t>
            </a:r>
            <a:r>
              <a:rPr lang="en-US" dirty="0">
                <a:hlinkClick r:id="rId2"/>
              </a:rPr>
              <a:t>https://bit.ly/TugasLinkedList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Deadline </a:t>
            </a:r>
            <a:r>
              <a:rPr lang="en-US" dirty="0" err="1"/>
              <a:t>menuliskan</a:t>
            </a:r>
            <a:r>
              <a:rPr lang="en-US" dirty="0"/>
              <a:t> link Rabu 27 April 08.00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659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2A6BF-40E6-4393-ACC6-F60CF36CE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1BC62-3F3B-4982-980E-CAFE14607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D" dirty="0">
                <a:hlinkClick r:id="rId2"/>
              </a:rPr>
              <a:t>http://www.mathcs.emory.edu/~cheung/Courses/171/Syllabus/8-List/traverse.html</a:t>
            </a:r>
            <a:endParaRPr lang="en-ID" dirty="0"/>
          </a:p>
          <a:p>
            <a:r>
              <a:rPr lang="en-ID" b="0" i="0" dirty="0">
                <a:solidFill>
                  <a:srgbClr val="1155CC"/>
                </a:solidFill>
                <a:effectLst/>
                <a:latin typeface="Roboto" panose="02000000000000000000" pitchFamily="2" charset="0"/>
                <a:hlinkClick r:id="rId3"/>
              </a:rPr>
              <a:t>https://www.programiz.com/dsa/linked-list</a:t>
            </a:r>
            <a:endParaRPr lang="en-ID" b="0" i="0" dirty="0">
              <a:solidFill>
                <a:srgbClr val="1155CC"/>
              </a:solidFill>
              <a:effectLst/>
              <a:latin typeface="Roboto" panose="02000000000000000000" pitchFamily="2" charset="0"/>
            </a:endParaRPr>
          </a:p>
          <a:p>
            <a:r>
              <a:rPr lang="en-ID" b="0" i="0" dirty="0">
                <a:solidFill>
                  <a:srgbClr val="1155CC"/>
                </a:solidFill>
                <a:effectLst/>
                <a:latin typeface="Roboto" panose="02000000000000000000" pitchFamily="2" charset="0"/>
                <a:hlinkClick r:id="rId4"/>
              </a:rPr>
              <a:t>https://www.programiz.com/dsa/linked-list-operations</a:t>
            </a:r>
            <a:endParaRPr lang="en-ID" b="0" i="0" dirty="0">
              <a:solidFill>
                <a:srgbClr val="1155CC"/>
              </a:solidFill>
              <a:effectLst/>
              <a:latin typeface="Roboto" panose="02000000000000000000" pitchFamily="2" charset="0"/>
            </a:endParaRPr>
          </a:p>
          <a:p>
            <a:r>
              <a:rPr lang="en-ID" b="0" i="0" dirty="0">
                <a:solidFill>
                  <a:srgbClr val="1155CC"/>
                </a:solidFill>
                <a:effectLst/>
                <a:latin typeface="Roboto" panose="02000000000000000000" pitchFamily="2" charset="0"/>
                <a:hlinkClick r:id="rId5"/>
              </a:rPr>
              <a:t>https://www.mahirkoding.com/struktur-data-single-linked-list-dengan-bahasa-c/</a:t>
            </a:r>
            <a:endParaRPr lang="en-ID" b="0" i="0" dirty="0">
              <a:solidFill>
                <a:srgbClr val="1155CC"/>
              </a:solidFill>
              <a:effectLst/>
              <a:latin typeface="Roboto" panose="02000000000000000000" pitchFamily="2" charset="0"/>
            </a:endParaRPr>
          </a:p>
          <a:p>
            <a:r>
              <a:rPr lang="en-ID" dirty="0">
                <a:hlinkClick r:id="rId6"/>
              </a:rPr>
              <a:t>https://codeforwin.org/2015/09/singly-linked-list-data-structure-in-c.html</a:t>
            </a:r>
            <a:endParaRPr lang="en-ID" dirty="0"/>
          </a:p>
          <a:p>
            <a:r>
              <a:rPr lang="en-ID" dirty="0">
                <a:solidFill>
                  <a:srgbClr val="1155CC"/>
                </a:solidFill>
                <a:latin typeface="Roboto" panose="02000000000000000000" pitchFamily="2" charset="0"/>
                <a:hlinkClick r:id="rId7"/>
              </a:rPr>
              <a:t>https://www.w3resource.com/c-programming-exercises/linked_list/index.php</a:t>
            </a:r>
            <a:endParaRPr lang="en-ID" dirty="0">
              <a:solidFill>
                <a:srgbClr val="1155CC"/>
              </a:solidFill>
              <a:latin typeface="Roboto" panose="02000000000000000000" pitchFamily="2" charset="0"/>
            </a:endParaRPr>
          </a:p>
          <a:p>
            <a:r>
              <a:rPr lang="en-ID" dirty="0">
                <a:solidFill>
                  <a:srgbClr val="1155CC"/>
                </a:solidFill>
                <a:latin typeface="Roboto" panose="02000000000000000000" pitchFamily="2" charset="0"/>
                <a:hlinkClick r:id="rId8"/>
              </a:rPr>
              <a:t>https://www.w3resource.com/c-programming-exercises/linked_list/c-linked_list-exercise-1.php</a:t>
            </a:r>
            <a:endParaRPr lang="en-ID" dirty="0">
              <a:solidFill>
                <a:srgbClr val="1155CC"/>
              </a:solidFill>
              <a:latin typeface="Roboto" panose="02000000000000000000" pitchFamily="2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5345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8E14-A785-4285-B4CE-8D67458A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Macam-macam</a:t>
            </a:r>
            <a:r>
              <a:rPr lang="en-US" dirty="0"/>
              <a:t> Linked List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F2F8C-1867-410F-89BF-900A855A2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Singly Linked List</a:t>
            </a:r>
          </a:p>
          <a:p>
            <a:r>
              <a:rPr lang="en-US" dirty="0"/>
              <a:t>Doubly Linked List</a:t>
            </a:r>
          </a:p>
          <a:p>
            <a:r>
              <a:rPr lang="en-US" dirty="0"/>
              <a:t>Singly Linked List Circular</a:t>
            </a:r>
          </a:p>
          <a:p>
            <a:r>
              <a:rPr lang="en-US" dirty="0"/>
              <a:t>Doubly Linked List Circular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327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7160-ACA2-41DB-B71D-36E1FAFD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7E191-36B5-44C4-BA24-7FD0D6204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0" i="0" dirty="0">
                <a:solidFill>
                  <a:srgbClr val="171717"/>
                </a:solidFill>
                <a:effectLst/>
                <a:latin typeface="Roboto" panose="02000000000000000000" pitchFamily="2" charset="0"/>
              </a:rPr>
              <a:t>singly linked list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Roboto" panose="02000000000000000000" pitchFamily="2" charset="0"/>
              </a:rPr>
              <a:t>bisa</a:t>
            </a:r>
            <a:r>
              <a:rPr lang="en-ID" b="0" i="0" dirty="0">
                <a:solidFill>
                  <a:srgbClr val="17171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Roboto" panose="02000000000000000000" pitchFamily="2" charset="0"/>
              </a:rPr>
              <a:t>kita</a:t>
            </a:r>
            <a:r>
              <a:rPr lang="en-ID" b="0" i="0" dirty="0">
                <a:solidFill>
                  <a:srgbClr val="17171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Roboto" panose="02000000000000000000" pitchFamily="2" charset="0"/>
              </a:rPr>
              <a:t>analogikan</a:t>
            </a:r>
            <a:r>
              <a:rPr lang="en-ID" b="0" i="0" dirty="0">
                <a:solidFill>
                  <a:srgbClr val="17171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Roboto" panose="02000000000000000000" pitchFamily="2" charset="0"/>
              </a:rPr>
              <a:t>sebuah</a:t>
            </a:r>
            <a:r>
              <a:rPr lang="en-ID" b="0" i="0" dirty="0">
                <a:solidFill>
                  <a:srgbClr val="17171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Roboto" panose="02000000000000000000" pitchFamily="2" charset="0"/>
              </a:rPr>
              <a:t>balok</a:t>
            </a:r>
            <a:r>
              <a:rPr lang="en-ID" b="0" i="0" dirty="0">
                <a:solidFill>
                  <a:srgbClr val="171717"/>
                </a:solidFill>
                <a:effectLst/>
                <a:latin typeface="Roboto" panose="02000000000000000000" pitchFamily="2" charset="0"/>
              </a:rPr>
              <a:t> data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Roboto" panose="02000000000000000000" pitchFamily="2" charset="0"/>
              </a:rPr>
              <a:t>dalam</a:t>
            </a:r>
            <a:r>
              <a:rPr lang="en-ID" b="0" i="0" dirty="0">
                <a:solidFill>
                  <a:srgbClr val="171717"/>
                </a:solidFill>
                <a:effectLst/>
                <a:latin typeface="Roboto" panose="02000000000000000000" pitchFamily="2" charset="0"/>
              </a:rPr>
              <a:t> memory yang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Roboto" panose="02000000000000000000" pitchFamily="2" charset="0"/>
              </a:rPr>
              <a:t>saling</a:t>
            </a:r>
            <a:r>
              <a:rPr lang="en-ID" b="0" i="0" dirty="0">
                <a:solidFill>
                  <a:srgbClr val="17171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Roboto" panose="02000000000000000000" pitchFamily="2" charset="0"/>
              </a:rPr>
              <a:t>terhubung</a:t>
            </a:r>
            <a:r>
              <a:rPr lang="en-ID" b="0" i="0" dirty="0">
                <a:solidFill>
                  <a:srgbClr val="17171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Roboto" panose="02000000000000000000" pitchFamily="2" charset="0"/>
              </a:rPr>
              <a:t>satu</a:t>
            </a:r>
            <a:r>
              <a:rPr lang="en-ID" b="0" i="0" dirty="0">
                <a:solidFill>
                  <a:srgbClr val="17171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Roboto" panose="02000000000000000000" pitchFamily="2" charset="0"/>
              </a:rPr>
              <a:t>sama</a:t>
            </a:r>
            <a:r>
              <a:rPr lang="en-ID" b="0" i="0" dirty="0">
                <a:solidFill>
                  <a:srgbClr val="171717"/>
                </a:solidFill>
                <a:effectLst/>
                <a:latin typeface="Roboto" panose="02000000000000000000" pitchFamily="2" charset="0"/>
              </a:rPr>
              <a:t> lain. </a:t>
            </a:r>
          </a:p>
          <a:p>
            <a:pPr marL="0" indent="0">
              <a:buNone/>
            </a:pPr>
            <a:r>
              <a:rPr lang="en-ID" b="0" i="0" dirty="0">
                <a:solidFill>
                  <a:srgbClr val="171717"/>
                </a:solidFill>
                <a:effectLst/>
                <a:latin typeface="Roboto" panose="02000000000000000000" pitchFamily="2" charset="0"/>
              </a:rPr>
              <a:t>Satu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Roboto" panose="02000000000000000000" pitchFamily="2" charset="0"/>
              </a:rPr>
              <a:t>blok</a:t>
            </a:r>
            <a:r>
              <a:rPr lang="en-ID" b="0" i="0" dirty="0">
                <a:solidFill>
                  <a:srgbClr val="171717"/>
                </a:solidFill>
                <a:effectLst/>
                <a:latin typeface="Roboto" panose="02000000000000000000" pitchFamily="2" charset="0"/>
              </a:rPr>
              <a:t> data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b="0" i="0" dirty="0">
                <a:solidFill>
                  <a:srgbClr val="17171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Roboto" panose="02000000000000000000" pitchFamily="2" charset="0"/>
              </a:rPr>
              <a:t>blok</a:t>
            </a:r>
            <a:r>
              <a:rPr lang="en-ID" b="0" i="0" dirty="0">
                <a:solidFill>
                  <a:srgbClr val="171717"/>
                </a:solidFill>
                <a:effectLst/>
                <a:latin typeface="Roboto" panose="02000000000000000000" pitchFamily="2" charset="0"/>
              </a:rPr>
              <a:t> data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Roboto" panose="02000000000000000000" pitchFamily="2" charset="0"/>
              </a:rPr>
              <a:t>lainnya</a:t>
            </a:r>
            <a:r>
              <a:rPr lang="en-ID" b="0" i="0" dirty="0">
                <a:solidFill>
                  <a:srgbClr val="17171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Roboto" panose="02000000000000000000" pitchFamily="2" charset="0"/>
              </a:rPr>
              <a:t>dihubungkan</a:t>
            </a:r>
            <a:r>
              <a:rPr lang="en-ID" b="0" i="0" dirty="0">
                <a:solidFill>
                  <a:srgbClr val="17171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Roboto" panose="02000000000000000000" pitchFamily="2" charset="0"/>
              </a:rPr>
              <a:t>melalui</a:t>
            </a:r>
            <a:r>
              <a:rPr lang="en-ID" b="0" i="0" dirty="0">
                <a:solidFill>
                  <a:srgbClr val="17171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Roboto" panose="02000000000000000000" pitchFamily="2" charset="0"/>
              </a:rPr>
              <a:t>penanda</a:t>
            </a:r>
            <a:r>
              <a:rPr lang="en-ID" b="0" i="0" dirty="0">
                <a:solidFill>
                  <a:srgbClr val="17171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Roboto" panose="02000000000000000000" pitchFamily="2" charset="0"/>
              </a:rPr>
              <a:t>berupa</a:t>
            </a:r>
            <a:r>
              <a:rPr lang="en-ID" b="0" i="0" dirty="0">
                <a:solidFill>
                  <a:srgbClr val="171717"/>
                </a:solidFill>
                <a:effectLst/>
                <a:latin typeface="Roboto" panose="02000000000000000000" pitchFamily="2" charset="0"/>
              </a:rPr>
              <a:t> pointer (pointer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Roboto" panose="02000000000000000000" pitchFamily="2" charset="0"/>
              </a:rPr>
              <a:t>bertugas</a:t>
            </a:r>
            <a:r>
              <a:rPr lang="en-ID" b="0" i="0" dirty="0">
                <a:solidFill>
                  <a:srgbClr val="17171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Roboto" panose="02000000000000000000" pitchFamily="2" charset="0"/>
              </a:rPr>
              <a:t>menyimpan</a:t>
            </a:r>
            <a:r>
              <a:rPr lang="en-ID" b="0" i="0" dirty="0">
                <a:solidFill>
                  <a:srgbClr val="171717"/>
                </a:solidFill>
                <a:effectLst/>
                <a:latin typeface="Roboto" panose="02000000000000000000" pitchFamily="2" charset="0"/>
              </a:rPr>
              <a:t> address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Roboto" panose="02000000000000000000" pitchFamily="2" charset="0"/>
              </a:rPr>
              <a:t>blok</a:t>
            </a:r>
            <a:r>
              <a:rPr lang="en-ID" b="0" i="0" dirty="0">
                <a:solidFill>
                  <a:srgbClr val="171717"/>
                </a:solidFill>
                <a:effectLst/>
                <a:latin typeface="Roboto" panose="02000000000000000000" pitchFamily="2" charset="0"/>
              </a:rPr>
              <a:t> data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Roboto" panose="02000000000000000000" pitchFamily="2" charset="0"/>
              </a:rPr>
              <a:t>selanjutnya</a:t>
            </a:r>
            <a:r>
              <a:rPr lang="en-ID" b="0" i="0" dirty="0">
                <a:solidFill>
                  <a:srgbClr val="171717"/>
                </a:solidFill>
                <a:effectLst/>
                <a:latin typeface="Roboto" panose="02000000000000000000" pitchFamily="2" charset="0"/>
              </a:rPr>
              <a:t>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883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1E4E-3FA7-444F-A128-FF75A3E63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391839-EA07-4BC4-BFB8-191CF2381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799" y="2969725"/>
            <a:ext cx="7348401" cy="918550"/>
          </a:xfrm>
        </p:spPr>
      </p:pic>
    </p:spTree>
    <p:extLst>
      <p:ext uri="{BB962C8B-B14F-4D97-AF65-F5344CB8AC3E}">
        <p14:creationId xmlns:p14="http://schemas.microsoft.com/office/powerpoint/2010/main" val="1899991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628BE-C3D3-40BC-B320-406862A9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Kenapa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singly 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FA735-9C21-4FE5-BF05-10D5C9BB6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Karena </a:t>
            </a:r>
            <a:r>
              <a:rPr lang="en-US" dirty="0" err="1"/>
              <a:t>hanya</a:t>
            </a:r>
            <a:r>
              <a:rPr lang="en-US" dirty="0"/>
              <a:t> punya 1 pointer, </a:t>
            </a:r>
            <a:r>
              <a:rPr lang="en-US" dirty="0" err="1"/>
              <a:t>menunjuk</a:t>
            </a:r>
            <a:r>
              <a:rPr lang="en-US" dirty="0"/>
              <a:t> next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7988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E5303-4780-4FF1-95B8-05783F6BE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608E2-A923-4F48-B29B-86722FF5D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pointer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menunjuk</a:t>
            </a:r>
            <a:r>
              <a:rPr lang="en-US" dirty="0"/>
              <a:t> node </a:t>
            </a:r>
            <a:r>
              <a:rPr lang="en-US" dirty="0" err="1"/>
              <a:t>awalnya</a:t>
            </a:r>
            <a:r>
              <a:rPr lang="en-US" dirty="0"/>
              <a:t>.</a:t>
            </a:r>
          </a:p>
          <a:p>
            <a:r>
              <a:rPr lang="en-US" dirty="0"/>
              <a:t>Node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null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Node pada linked list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ditambah</a:t>
            </a:r>
            <a:r>
              <a:rPr lang="en-US" dirty="0"/>
              <a:t> dan </a:t>
            </a:r>
            <a:r>
              <a:rPr lang="en-US" dirty="0" err="1"/>
              <a:t>dihapus</a:t>
            </a:r>
            <a:endParaRPr lang="en-US" dirty="0"/>
          </a:p>
          <a:p>
            <a:r>
              <a:rPr lang="en-US" dirty="0" err="1"/>
              <a:t>Kapasistas</a:t>
            </a:r>
            <a:r>
              <a:rPr lang="en-US" dirty="0"/>
              <a:t> linked list </a:t>
            </a:r>
            <a:r>
              <a:rPr lang="en-US" dirty="0" err="1"/>
              <a:t>dinamis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F96E82-8DD9-4DBD-A377-2BEC5CE28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59" y="3519870"/>
            <a:ext cx="4910037" cy="105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62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3ED89-9721-41DE-83AE-B3F11915E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Things to Remember about Linked List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63DD7-A9C3-47FD-BDEE-3B82A6E73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 points to the first node of the linked list</a:t>
            </a:r>
          </a:p>
          <a:p>
            <a:r>
              <a:rPr lang="en-US" dirty="0"/>
              <a:t>next pointer of the last node is NULL, so if the next current node is NULL, we have reached the end of the linked list.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3920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Gold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DF6A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2949</TotalTime>
  <Words>600</Words>
  <Application>Microsoft Office PowerPoint</Application>
  <PresentationFormat>On-screen Show (4:3)</PresentationFormat>
  <Paragraphs>105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euclid_circular_a</vt:lpstr>
      <vt:lpstr>Georgia</vt:lpstr>
      <vt:lpstr>Roboto</vt:lpstr>
      <vt:lpstr>Times New Roman</vt:lpstr>
      <vt:lpstr>Office Theme</vt:lpstr>
      <vt:lpstr>Struktur Data  Singly Linked List</vt:lpstr>
      <vt:lpstr>Linked List</vt:lpstr>
      <vt:lpstr>Kemampuan yang harus dikuasai</vt:lpstr>
      <vt:lpstr>Macam-macam Linked List</vt:lpstr>
      <vt:lpstr>PowerPoint Presentation</vt:lpstr>
      <vt:lpstr>Singly Linked List</vt:lpstr>
      <vt:lpstr>Kenapa disebut singly ?</vt:lpstr>
      <vt:lpstr>Singly Linked List</vt:lpstr>
      <vt:lpstr>Things to Remember about Linked List</vt:lpstr>
      <vt:lpstr>Basic Linked-List Operation</vt:lpstr>
      <vt:lpstr>Insert in Linked-List</vt:lpstr>
      <vt:lpstr>Insert First</vt:lpstr>
      <vt:lpstr>Insert Last</vt:lpstr>
      <vt:lpstr>Insert After</vt:lpstr>
      <vt:lpstr>Delete in Linked-List</vt:lpstr>
      <vt:lpstr>Delete First</vt:lpstr>
      <vt:lpstr>Delete Nilai Tertentu</vt:lpstr>
      <vt:lpstr>Kelebihan Linked List</vt:lpstr>
      <vt:lpstr>Linked List Applications</vt:lpstr>
      <vt:lpstr>IMPLEMENTASI</vt:lpstr>
      <vt:lpstr>Kunci dalam implementasi</vt:lpstr>
      <vt:lpstr>Membuat Struct untuk Node</vt:lpstr>
      <vt:lpstr>Membuat 1 node</vt:lpstr>
      <vt:lpstr>Linked-List Traversal</vt:lpstr>
      <vt:lpstr>Membuat fungsi create node</vt:lpstr>
      <vt:lpstr>Insert First</vt:lpstr>
      <vt:lpstr>Insert Last</vt:lpstr>
      <vt:lpstr>Insert After</vt:lpstr>
      <vt:lpstr>Insert Before</vt:lpstr>
      <vt:lpstr>Delete First</vt:lpstr>
      <vt:lpstr>Delete Last</vt:lpstr>
      <vt:lpstr>Delete Nilai Tertentu</vt:lpstr>
      <vt:lpstr>PowerPoint Presentation</vt:lpstr>
      <vt:lpstr>TUGAS</vt:lpstr>
      <vt:lpstr>Pengumpulan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Rizky Fenaldo Maulana</dc:creator>
  <cp:lastModifiedBy>Kharisma Monika</cp:lastModifiedBy>
  <cp:revision>57</cp:revision>
  <dcterms:created xsi:type="dcterms:W3CDTF">2021-07-13T01:37:28Z</dcterms:created>
  <dcterms:modified xsi:type="dcterms:W3CDTF">2022-04-20T03:17:04Z</dcterms:modified>
</cp:coreProperties>
</file>