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6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commons.wikimedia.org/wiki/File:Logo_Sitio_Web.p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wikimedia.org/wiki/File:Instagram_simple_icon.svg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26/04/2022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 dirty="0"/>
          </a:p>
        </p:txBody>
      </p:sp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B6FE3045-A8C7-4E7C-85C0-27CE24DE34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F9AB0BBF-BF4F-47DC-AD9F-6758AD2F31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7E385B94-D9FA-4FAE-B851-282EAB0176AA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099726B-2B5C-4C70-A84C-FC1E2A24F26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B84D5D2-FECC-491D-912E-5850302A8459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20" name="Graphic 14" descr="Icon&#10;&#10;Description automatically generated">
            <a:extLst>
              <a:ext uri="{FF2B5EF4-FFF2-40B4-BE49-F238E27FC236}">
                <a16:creationId xmlns:a16="http://schemas.microsoft.com/office/drawing/2014/main" id="{E0F3B094-9552-45EB-A195-B1EC96DFF92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21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BEC495C9-6754-4E6F-AA0A-7A9A085015B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22" name="Graphic 18">
            <a:extLst>
              <a:ext uri="{FF2B5EF4-FFF2-40B4-BE49-F238E27FC236}">
                <a16:creationId xmlns:a16="http://schemas.microsoft.com/office/drawing/2014/main" id="{D887EA26-EC66-4619-983F-67D48681AEE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5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4481"/>
            <a:ext cx="7886700" cy="6262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26/04/2022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083F388-0CBE-4007-A3A4-274FB3D5961A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E88DF-0A10-4D32-BE90-F12653E89EBA}" type="datetimeFigureOut">
              <a:rPr lang="en-ID" smtClean="0"/>
              <a:pPr/>
              <a:t>26/04/2022</a:t>
            </a:fld>
            <a:endParaRPr lang="en-ID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D117CCE-438B-4D22-88C5-4FF28B63AADE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1977FD-F3EF-4269-A169-5F2E82B4785B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65F3A8CE-4A21-46E5-9702-F67B355F30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BF7962B-EF37-4349-8188-BCB4190FB9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49ACB79F-9B22-45DC-8DFF-570DC28AF8F4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439311E-964D-4248-861D-0116545781E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41217B5-5FB2-47CD-8B62-C4273BA44002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4" name="Graphic 14" descr="Icon&#10;&#10;Description automatically generated">
            <a:extLst>
              <a:ext uri="{FF2B5EF4-FFF2-40B4-BE49-F238E27FC236}">
                <a16:creationId xmlns:a16="http://schemas.microsoft.com/office/drawing/2014/main" id="{851F756D-BC60-4E16-990B-0CD372A1584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15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D3CE06C9-D927-411F-B457-943AE831200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16" name="Graphic 18">
            <a:extLst>
              <a:ext uri="{FF2B5EF4-FFF2-40B4-BE49-F238E27FC236}">
                <a16:creationId xmlns:a16="http://schemas.microsoft.com/office/drawing/2014/main" id="{D305B3F2-B99D-4E3B-9D26-C009A879485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0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247774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493763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E034CCB5-BBEE-4486-A686-DFCFDBBB7D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45619" y="6030194"/>
            <a:ext cx="935612" cy="720000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9D3C5CC8-F255-496D-8A9A-60EAC1478F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89538" y="4857357"/>
            <a:ext cx="1247774" cy="720000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77D114AA-098A-4A07-8DA1-8D11B81E53E1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60974" y="3499875"/>
            <a:ext cx="1304903" cy="720000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7B2EFA9-535A-4228-AE7E-053A26A5A51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48832" y="877665"/>
            <a:ext cx="1929187" cy="72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A762929-FFB6-43FA-81F9-DABEA991172C}"/>
              </a:ext>
            </a:extLst>
          </p:cNvPr>
          <p:cNvSpPr/>
          <p:nvPr userDrawn="1"/>
        </p:nvSpPr>
        <p:spPr>
          <a:xfrm rot="5400000">
            <a:off x="-3177096" y="3173863"/>
            <a:ext cx="6858002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2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4" name="Graphic 14" descr="Icon&#10;&#10;Description automatically generated">
            <a:extLst>
              <a:ext uri="{FF2B5EF4-FFF2-40B4-BE49-F238E27FC236}">
                <a16:creationId xmlns:a16="http://schemas.microsoft.com/office/drawing/2014/main" id="{395F08EB-FB78-47E7-A784-78A2A003D5A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 rot="5400000">
            <a:off x="142206" y="4268384"/>
            <a:ext cx="243726" cy="244161"/>
          </a:xfrm>
          <a:prstGeom prst="rect">
            <a:avLst/>
          </a:prstGeom>
        </p:spPr>
      </p:pic>
      <p:pic>
        <p:nvPicPr>
          <p:cNvPr id="15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81A86A96-C176-4014-A2BA-2D6A818EB04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 rot="5400000">
            <a:off x="117876" y="2512370"/>
            <a:ext cx="243726" cy="244162"/>
          </a:xfrm>
          <a:prstGeom prst="rect">
            <a:avLst/>
          </a:prstGeom>
        </p:spPr>
      </p:pic>
      <p:pic>
        <p:nvPicPr>
          <p:cNvPr id="16" name="Graphic 18">
            <a:extLst>
              <a:ext uri="{FF2B5EF4-FFF2-40B4-BE49-F238E27FC236}">
                <a16:creationId xmlns:a16="http://schemas.microsoft.com/office/drawing/2014/main" id="{A3414723-CC17-43A8-8183-976A86103CB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 rot="5400000">
            <a:off x="127165" y="221220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5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4481"/>
            <a:ext cx="7886700" cy="84345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44459"/>
            <a:ext cx="7886700" cy="41325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26/04/2022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8D09F26-1AC7-46A7-B8A3-01A54531C8BE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E88DF-0A10-4D32-BE90-F12653E89EBA}" type="datetimeFigureOut">
              <a:rPr lang="en-ID" smtClean="0"/>
              <a:pPr/>
              <a:t>26/04/2022</a:t>
            </a:fld>
            <a:endParaRPr lang="en-ID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D9A3E3-A45C-4973-8B48-164E463D877E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1977FD-F3EF-4269-A169-5F2E82B4785B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43195AB2-8F6D-4300-8042-E0BBA51550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5B1BB34-6B1A-4F46-A1AF-538F7E5805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F94305BD-09EA-4DB7-A61F-0805ABDFF586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D003453-6DAD-47BC-84B0-7F5DD87304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E82B6DA-3EE9-4367-87C7-A0A8750D45A3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4" name="Graphic 14" descr="Icon&#10;&#10;Description automatically generated">
            <a:extLst>
              <a:ext uri="{FF2B5EF4-FFF2-40B4-BE49-F238E27FC236}">
                <a16:creationId xmlns:a16="http://schemas.microsoft.com/office/drawing/2014/main" id="{366B7A1A-EBE9-4A1A-A704-7A6C3EF6D4D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15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834A6FCF-F2C8-469F-B261-11EAF935FB6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16" name="Graphic 18">
            <a:extLst>
              <a:ext uri="{FF2B5EF4-FFF2-40B4-BE49-F238E27FC236}">
                <a16:creationId xmlns:a16="http://schemas.microsoft.com/office/drawing/2014/main" id="{76BE797D-3A4B-47D4-BA49-EFB41104C58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3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26/04/2022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E5C2896-2868-4696-AE26-A35119AAACC4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E88DF-0A10-4D32-BE90-F12653E89EBA}" type="datetimeFigureOut">
              <a:rPr lang="en-ID" smtClean="0"/>
              <a:pPr/>
              <a:t>26/04/2022</a:t>
            </a:fld>
            <a:endParaRPr lang="en-ID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A2CDC1C-6CEE-4FE3-94A0-91E123DF3373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1977FD-F3EF-4269-A169-5F2E82B4785B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74AB6797-FC74-4709-83BE-4EA2105E4C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98C6F2C2-5479-4F63-808A-D671E9E38B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19539C2A-AF84-499C-984D-7D2B04BDB053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A301F24-792F-4129-9595-3714B3F1858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7E57299-974F-4F3E-B09F-BCFBC50342FA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4" name="Graphic 14" descr="Icon&#10;&#10;Description automatically generated">
            <a:extLst>
              <a:ext uri="{FF2B5EF4-FFF2-40B4-BE49-F238E27FC236}">
                <a16:creationId xmlns:a16="http://schemas.microsoft.com/office/drawing/2014/main" id="{0F53D499-71B9-4E9A-8F69-A9093670F37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15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97133F65-6CB8-4175-880E-F5ED46A878C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16" name="Graphic 18">
            <a:extLst>
              <a:ext uri="{FF2B5EF4-FFF2-40B4-BE49-F238E27FC236}">
                <a16:creationId xmlns:a16="http://schemas.microsoft.com/office/drawing/2014/main" id="{EDF43E7B-24AE-4BA1-A512-0B82088D3C6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3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4481"/>
            <a:ext cx="7886700" cy="10144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320505"/>
            <a:ext cx="3886200" cy="3856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320505"/>
            <a:ext cx="3886200" cy="385645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26/04/2022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38020BC-0C6F-4825-98D3-26F57CEFC11B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E88DF-0A10-4D32-BE90-F12653E89EBA}" type="datetimeFigureOut">
              <a:rPr lang="en-ID" smtClean="0"/>
              <a:pPr/>
              <a:t>26/04/2022</a:t>
            </a:fld>
            <a:endParaRPr lang="en-ID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746805-8619-475B-8F43-4AC7E88985C7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1977FD-F3EF-4269-A169-5F2E82B4785B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10" name="Picture 9" descr="Logo, icon&#10;&#10;Description automatically generated">
            <a:extLst>
              <a:ext uri="{FF2B5EF4-FFF2-40B4-BE49-F238E27FC236}">
                <a16:creationId xmlns:a16="http://schemas.microsoft.com/office/drawing/2014/main" id="{A5D20EE2-CCB6-4DAA-959F-22679BC3BF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45AC888E-193A-45A6-9C68-AF5A00C8A3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49EACDBA-ED06-4E01-A27C-D840319879A1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326E054-FFBF-4D42-9180-8EBA68377E2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1D179DC-1206-4A8A-91D6-3F8C7A2CF305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5" name="Graphic 14" descr="Icon&#10;&#10;Description automatically generated">
            <a:extLst>
              <a:ext uri="{FF2B5EF4-FFF2-40B4-BE49-F238E27FC236}">
                <a16:creationId xmlns:a16="http://schemas.microsoft.com/office/drawing/2014/main" id="{4490B0B7-34DC-40E1-8F43-E1E8134024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16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19B63135-019A-4AD1-B668-A069A595B80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17" name="Graphic 18">
            <a:extLst>
              <a:ext uri="{FF2B5EF4-FFF2-40B4-BE49-F238E27FC236}">
                <a16:creationId xmlns:a16="http://schemas.microsoft.com/office/drawing/2014/main" id="{77F82F0E-8D70-4F92-BF22-A29E4EA8DB0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9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051781"/>
            <a:ext cx="7886700" cy="5102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994799"/>
            <a:ext cx="3868340" cy="51027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994799"/>
            <a:ext cx="3887391" cy="51027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26/04/2022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A0F246E-8C89-4A26-9CAF-5EEC51EC884F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E88DF-0A10-4D32-BE90-F12653E89EBA}" type="datetimeFigureOut">
              <a:rPr lang="en-ID" smtClean="0"/>
              <a:pPr/>
              <a:t>26/04/2022</a:t>
            </a:fld>
            <a:endParaRPr lang="en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A945FA6-2D56-4C81-A03B-18301D8213FC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1977FD-F3EF-4269-A169-5F2E82B4785B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FF3AB594-8390-4CA3-BDAA-6E5EAE503E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9A751671-E5E7-43F9-83E5-BA7620EF47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89D6D5CB-3FB1-45C1-9882-055244E27ECF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5" name="Picture 1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3D1C32B-1DC1-418C-B605-36F85CCCD08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CC772C7-39E0-41D2-A3DF-2E745DEBF780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7" name="Graphic 14" descr="Icon&#10;&#10;Description automatically generated">
            <a:extLst>
              <a:ext uri="{FF2B5EF4-FFF2-40B4-BE49-F238E27FC236}">
                <a16:creationId xmlns:a16="http://schemas.microsoft.com/office/drawing/2014/main" id="{C9422E33-D46C-4A72-9717-3B3F189A3B0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18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029D551A-6F18-4BD3-A5AA-B44E967D1DB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E352202-F51D-4333-973D-ECC31DB5194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2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288" y="276621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26/04/2022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83B87C2-77C1-43F5-8489-6BDFB7E1607E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E88DF-0A10-4D32-BE90-F12653E89EBA}" type="datetimeFigureOut">
              <a:rPr lang="en-ID" smtClean="0"/>
              <a:pPr/>
              <a:t>26/04/2022</a:t>
            </a:fld>
            <a:endParaRPr lang="en-ID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7FCE44A-4763-48DD-9CA7-9356079D9A92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1977FD-F3EF-4269-A169-5F2E82B4785B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5D9020AD-B35F-4210-A4E7-12F8FF7B22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58950710-9681-4F2A-A8EA-2F53A906CA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74BDE95B-959A-434A-B728-2C2BDF7B580D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39B830C-7914-457B-B32D-08D262A132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5469FEB-EC73-4AB5-9DA6-B5C6B4258D2F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3" name="Graphic 14" descr="Icon&#10;&#10;Description automatically generated">
            <a:extLst>
              <a:ext uri="{FF2B5EF4-FFF2-40B4-BE49-F238E27FC236}">
                <a16:creationId xmlns:a16="http://schemas.microsoft.com/office/drawing/2014/main" id="{0994F8EA-E375-4BA2-B8E4-D0A0204832C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C75035F1-2B37-4162-B6B9-F10E8811D9B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15" name="Graphic 18">
            <a:extLst>
              <a:ext uri="{FF2B5EF4-FFF2-40B4-BE49-F238E27FC236}">
                <a16:creationId xmlns:a16="http://schemas.microsoft.com/office/drawing/2014/main" id="{5139BAB3-2212-401A-B438-96F0ED19C31B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9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26/04/2022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6A8930A-B4B0-4C4A-858F-407F69A53EDC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E88DF-0A10-4D32-BE90-F12653E89EBA}" type="datetimeFigureOut">
              <a:rPr lang="en-ID" smtClean="0"/>
              <a:pPr/>
              <a:t>26/04/2022</a:t>
            </a:fld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D5742-E72B-4312-BAB8-42AA2B703CB1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1977FD-F3EF-4269-A169-5F2E82B4785B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3489FE11-1591-4A92-9ED9-76F12FF229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33F2AD69-DD00-48E1-B3E0-76FA9686BB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40874ECE-BD52-4CF0-A3C0-331005CA676D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FA7D8EC-113A-4E52-91E7-1CB2D472EA0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365303E-A8C4-41A5-B718-C255949E4B9F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6FC2B9DA-D3A3-487F-BBB9-3C03E16E7E0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13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739312FE-DC76-4A6B-BC7E-F0BF2AF07EF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14" name="Graphic 18">
            <a:extLst>
              <a:ext uri="{FF2B5EF4-FFF2-40B4-BE49-F238E27FC236}">
                <a16:creationId xmlns:a16="http://schemas.microsoft.com/office/drawing/2014/main" id="{D5440A4B-274A-4B01-8217-4151F3A1B42C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4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04180"/>
            <a:ext cx="2949178" cy="9532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104180"/>
            <a:ext cx="4629150" cy="47568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26/04/2022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C12FCBF-82B1-41F4-BCB9-B0F21C44FD33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E88DF-0A10-4D32-BE90-F12653E89EBA}" type="datetimeFigureOut">
              <a:rPr lang="en-ID" smtClean="0"/>
              <a:pPr/>
              <a:t>26/04/2022</a:t>
            </a:fld>
            <a:endParaRPr lang="en-ID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976847-7587-48A1-9E2C-EB6D6548D82C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1977FD-F3EF-4269-A169-5F2E82B4785B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10" name="Picture 9" descr="Logo, icon&#10;&#10;Description automatically generated">
            <a:extLst>
              <a:ext uri="{FF2B5EF4-FFF2-40B4-BE49-F238E27FC236}">
                <a16:creationId xmlns:a16="http://schemas.microsoft.com/office/drawing/2014/main" id="{0A9A0484-C735-4DE5-9AA5-256793204B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E701CB5E-3B22-4A9B-A174-411B9DE9459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53826D5B-2D1E-4501-9F3A-A7C3EFD300C5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363DF3B-DC87-493C-BF99-35AE225B587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F4FE76D-93A6-4F88-A121-1C0889E9622E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5" name="Graphic 14" descr="Icon&#10;&#10;Description automatically generated">
            <a:extLst>
              <a:ext uri="{FF2B5EF4-FFF2-40B4-BE49-F238E27FC236}">
                <a16:creationId xmlns:a16="http://schemas.microsoft.com/office/drawing/2014/main" id="{086D4568-28AC-461C-A12F-D7DB537CE26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16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821F7D99-310D-4104-A68A-0BE7E37855D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17" name="Graphic 18">
            <a:extLst>
              <a:ext uri="{FF2B5EF4-FFF2-40B4-BE49-F238E27FC236}">
                <a16:creationId xmlns:a16="http://schemas.microsoft.com/office/drawing/2014/main" id="{3F605AAE-18CF-433D-9E97-90AF1BE7990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6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8DF-0A10-4D32-BE90-F12653E89EBA}" type="datetimeFigureOut">
              <a:rPr lang="en-ID" smtClean="0"/>
              <a:t>26/04/2022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00858E2-6A81-49D5-A824-B7AC431E96A2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E88DF-0A10-4D32-BE90-F12653E89EBA}" type="datetimeFigureOut">
              <a:rPr lang="en-ID" smtClean="0"/>
              <a:pPr/>
              <a:t>26/04/2022</a:t>
            </a:fld>
            <a:endParaRPr lang="en-ID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DF8E1B5-FB8D-4830-807E-F582734668B3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1977FD-F3EF-4269-A169-5F2E82B4785B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10" name="Picture 9" descr="Logo, icon&#10;&#10;Description automatically generated">
            <a:extLst>
              <a:ext uri="{FF2B5EF4-FFF2-40B4-BE49-F238E27FC236}">
                <a16:creationId xmlns:a16="http://schemas.microsoft.com/office/drawing/2014/main" id="{A17993CA-4D12-4544-809A-F24A5DBC1A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3719"/>
            <a:ext cx="935612" cy="72000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F3B177AA-6D92-444B-8461-FF14208B4E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2" y="173719"/>
            <a:ext cx="1247774" cy="720000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4145CDD4-D4A7-44A0-9B2C-64673E2E4B78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35" y="173719"/>
            <a:ext cx="1304903" cy="720000"/>
          </a:xfrm>
          <a:prstGeom prst="rect">
            <a:avLst/>
          </a:prstGeom>
        </p:spPr>
      </p:pic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144B76E-5298-4C3A-B59A-97681A40E6D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929187" cy="72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E3498B5-BEAE-4372-BC11-D12A1A128950}"/>
              </a:ext>
            </a:extLst>
          </p:cNvPr>
          <p:cNvSpPr/>
          <p:nvPr userDrawn="1"/>
        </p:nvSpPr>
        <p:spPr>
          <a:xfrm>
            <a:off x="0" y="6347725"/>
            <a:ext cx="9144000" cy="510275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5" name="Graphic 14" descr="Icon&#10;&#10;Description automatically generated">
            <a:extLst>
              <a:ext uri="{FF2B5EF4-FFF2-40B4-BE49-F238E27FC236}">
                <a16:creationId xmlns:a16="http://schemas.microsoft.com/office/drawing/2014/main" id="{080F3A15-2757-4C08-922E-0F3CB732E8A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09856" y="6461990"/>
            <a:ext cx="243726" cy="244161"/>
          </a:xfrm>
          <a:prstGeom prst="rect">
            <a:avLst/>
          </a:prstGeom>
        </p:spPr>
      </p:pic>
      <p:pic>
        <p:nvPicPr>
          <p:cNvPr id="16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1EA1CCDE-5803-4E01-ADB8-DB088B05BC9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3451398" y="6465245"/>
            <a:ext cx="243726" cy="244162"/>
          </a:xfrm>
          <a:prstGeom prst="rect">
            <a:avLst/>
          </a:prstGeom>
        </p:spPr>
      </p:pic>
      <p:pic>
        <p:nvPicPr>
          <p:cNvPr id="17" name="Graphic 18">
            <a:extLst>
              <a:ext uri="{FF2B5EF4-FFF2-40B4-BE49-F238E27FC236}">
                <a16:creationId xmlns:a16="http://schemas.microsoft.com/office/drawing/2014/main" id="{FE6DDC53-BF9E-4180-8535-C9926E0EC56C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/>
          <a:stretch/>
        </p:blipFill>
        <p:spPr>
          <a:xfrm>
            <a:off x="268498" y="6484393"/>
            <a:ext cx="249479" cy="2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3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E88DF-0A10-4D32-BE90-F12653E89EBA}" type="datetimeFigureOut">
              <a:rPr lang="en-ID" smtClean="0"/>
              <a:t>26/04/2022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977FD-F3EF-4269-A169-5F2E82B478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074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44C5-1A81-4877-B23D-FFC4D088E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F39FF-61E5-468A-84CD-0ED9AFCFAC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Kharisma Monika Dian Pertiwi </a:t>
            </a:r>
            <a:r>
              <a:rPr lang="en-US" dirty="0" err="1"/>
              <a:t>S.Kom</a:t>
            </a:r>
            <a:r>
              <a:rPr lang="en-US" dirty="0"/>
              <a:t>., </a:t>
            </a:r>
            <a:r>
              <a:rPr lang="en-US" dirty="0" err="1"/>
              <a:t>M.Kom</a:t>
            </a:r>
            <a:endParaRPr lang="en-US" dirty="0"/>
          </a:p>
          <a:p>
            <a:r>
              <a:rPr lang="en-US" dirty="0"/>
              <a:t>INFORMATIKA</a:t>
            </a:r>
          </a:p>
          <a:p>
            <a:r>
              <a:rPr lang="en-US"/>
              <a:t>INSTITUT TEKNOLOGI TELKOM SURABAYA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5353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BFC72-A07B-4558-BC88-4F313D89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struct </a:t>
            </a:r>
            <a:r>
              <a:rPr lang="en-US" dirty="0" err="1"/>
              <a:t>untuk</a:t>
            </a:r>
            <a:r>
              <a:rPr lang="en-US" dirty="0"/>
              <a:t> node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FCD10-1AAE-499D-8D26-5760FEAA8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A61611-8FBA-4621-AD70-C3453C41C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2519362"/>
            <a:ext cx="40005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6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8DD1-1BF4-4570-BABF-513D3008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statis Node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86948-B3CE-4C1F-AAC0-6DEF3E24C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89F6A-3F60-480F-8834-70E850B30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91" y="2059699"/>
            <a:ext cx="63055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70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DDCF-30D4-4CE4-B136-1EDE2509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Traversal / Print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BDEA1-B3B0-4610-A609-531EBDF44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</a:t>
            </a:r>
            <a:r>
              <a:rPr lang="en-US" dirty="0" err="1"/>
              <a:t>dari</a:t>
            </a:r>
            <a:r>
              <a:rPr lang="en-US" dirty="0"/>
              <a:t> head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01D60-8C0E-449E-907B-33CC863E3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3" y="2716674"/>
            <a:ext cx="5878558" cy="346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38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9F70-5A68-43D7-A605-57D7862E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Create Node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0A99E-E4E9-470D-A086-7CD8CE819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3935D5-A51E-414D-BABC-EB3937531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546" y="2779259"/>
            <a:ext cx="58007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23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ED414-DA06-4759-B10C-11B13909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First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A881D-FA79-4258-8134-97A93036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81E1B-588C-423A-9F98-C39C5F80F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769" y="2536235"/>
            <a:ext cx="5343525" cy="2238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6451F6-37B2-4742-A134-DF6B805A8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106" y="5442770"/>
            <a:ext cx="5760004" cy="5077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1397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A777-B906-4375-B7C7-90EF2309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Last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5B2B3-F6F8-43CA-838A-EF9C59C74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EF55DC-0565-411F-A206-C813E0BBB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60" y="5720454"/>
            <a:ext cx="5698479" cy="4565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819F6E-1D50-4FD7-B34F-13A87C8AC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760" y="2534669"/>
            <a:ext cx="53340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72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2CD1-7876-45C2-86DE-702B9C693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After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CD880-6467-4DC2-B43A-E4BE4DCB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87171-A527-45A3-9E2C-C1C7EF9AC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044459"/>
            <a:ext cx="8058150" cy="3324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D9AF03-C8CA-46B7-B70B-FEFA4648B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247" y="5689016"/>
            <a:ext cx="4671033" cy="3834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5553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B4F5-9CE9-436F-A987-6A5CC9958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Before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4DB82-A8B0-4AA9-8E05-705128ED4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249D68-5749-4A99-AB0B-7BD559E7E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085" y="1976029"/>
            <a:ext cx="4929842" cy="35452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C19FBE-CE23-4209-A6C2-C9BB4DC44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290" y="5930043"/>
            <a:ext cx="5068637" cy="3834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7396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64CDF-927A-4222-A03E-2AF2CBFE7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First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0D746-5498-4500-8ADC-E98A61BCA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C6C0AA-638D-48DE-94FE-4E29F53E4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609" y="2576785"/>
            <a:ext cx="44481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13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5A53B-B8B8-42F1-8E63-D828FB336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Last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70DC0-BA8C-4146-994B-056D78B04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C3378F-D688-41C1-A2FC-38D6BC239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963" y="2553372"/>
            <a:ext cx="42767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4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F6F2-428C-4984-A0F8-E6BF2BDC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Kenapa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double/doubly 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D19E8-B52B-4FFC-AD48-5C3BC7CE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memiliki</a:t>
            </a:r>
            <a:r>
              <a:rPr lang="en-US" sz="2800" dirty="0"/>
              <a:t> 2 </a:t>
            </a:r>
            <a:r>
              <a:rPr lang="en-US" sz="2800" dirty="0" err="1"/>
              <a:t>buah</a:t>
            </a:r>
            <a:r>
              <a:rPr lang="en-US" sz="2800" dirty="0"/>
              <a:t> pointer </a:t>
            </a:r>
            <a:r>
              <a:rPr lang="en-US" sz="2800" dirty="0" err="1"/>
              <a:t>yaitu</a:t>
            </a:r>
            <a:r>
              <a:rPr lang="en-US" sz="2800" dirty="0"/>
              <a:t> pointer </a:t>
            </a:r>
            <a:r>
              <a:rPr lang="en-US" sz="2800" b="1" dirty="0">
                <a:solidFill>
                  <a:srgbClr val="FF0000"/>
                </a:solidFill>
              </a:rPr>
              <a:t>next</a:t>
            </a:r>
            <a:r>
              <a:rPr lang="en-US" sz="2800" dirty="0"/>
              <a:t> dan</a:t>
            </a:r>
            <a:r>
              <a:rPr lang="en-US" sz="2800" b="1" dirty="0">
                <a:solidFill>
                  <a:srgbClr val="FF0000"/>
                </a:solidFill>
              </a:rPr>
              <a:t> prev</a:t>
            </a:r>
            <a:r>
              <a:rPr lang="en-US" sz="2800" dirty="0"/>
              <a:t>. </a:t>
            </a:r>
          </a:p>
          <a:p>
            <a:r>
              <a:rPr lang="en-US" sz="2800" dirty="0"/>
              <a:t>Pointer next </a:t>
            </a:r>
            <a:r>
              <a:rPr lang="en-US" sz="2800" dirty="0" err="1"/>
              <a:t>menunjuk</a:t>
            </a:r>
            <a:r>
              <a:rPr lang="en-US" sz="2800" dirty="0"/>
              <a:t> pada node </a:t>
            </a:r>
            <a:r>
              <a:rPr lang="en-US" sz="2800" dirty="0" err="1"/>
              <a:t>setelahnya</a:t>
            </a:r>
            <a:r>
              <a:rPr lang="en-US" sz="2800" dirty="0"/>
              <a:t> </a:t>
            </a:r>
          </a:p>
          <a:p>
            <a:r>
              <a:rPr lang="en-US" sz="2800" dirty="0"/>
              <a:t>pointer </a:t>
            </a:r>
            <a:r>
              <a:rPr lang="en-US" sz="2800" dirty="0" err="1"/>
              <a:t>prev</a:t>
            </a:r>
            <a:r>
              <a:rPr lang="en-US" sz="2800" dirty="0"/>
              <a:t> </a:t>
            </a:r>
            <a:r>
              <a:rPr lang="en-US" sz="2800" dirty="0" err="1"/>
              <a:t>menunjuk</a:t>
            </a:r>
            <a:r>
              <a:rPr lang="en-US" sz="2800" dirty="0"/>
              <a:t> pada node </a:t>
            </a:r>
            <a:r>
              <a:rPr lang="en-US" sz="2800" dirty="0" err="1"/>
              <a:t>sebelumnya</a:t>
            </a:r>
            <a:r>
              <a:rPr lang="en-US" sz="2800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53906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D6F1-E7AF-4BD4-9711-E3BD2745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Nilai </a:t>
            </a:r>
            <a:r>
              <a:rPr lang="en-US" dirty="0" err="1"/>
              <a:t>Tertentu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9DFBD-5387-4A4B-B90F-F04E33BDF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7C34F-F27D-48A1-97F7-231056265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405" y="1907935"/>
            <a:ext cx="4345190" cy="3891779"/>
          </a:xfrm>
          <a:prstGeom prst="rect">
            <a:avLst/>
          </a:prstGeo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CEA565A9-8C7B-4A2F-B7E3-8DEA76028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635" y="5936238"/>
            <a:ext cx="3286125" cy="314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0773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8388-F14E-41F8-B4F5-70DDEBB2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SELESAI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50097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77023-4935-4E12-94B1-270E79FD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61BF-7663-4106-A0DF-64FEF7520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traversal/print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/tail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58884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8CAE-67C9-4833-8C82-59DE778C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F212A-5B0E-4400-B319-0BCABA897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Pengerjaan</a:t>
            </a:r>
            <a:r>
              <a:rPr lang="en-US" dirty="0"/>
              <a:t> via </a:t>
            </a:r>
            <a:r>
              <a:rPr lang="en-US" dirty="0" err="1"/>
              <a:t>elearning</a:t>
            </a:r>
            <a:endParaRPr lang="en-US" dirty="0"/>
          </a:p>
          <a:p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laptop</a:t>
            </a:r>
          </a:p>
          <a:p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hadir</a:t>
            </a:r>
            <a:r>
              <a:rPr lang="en-US" dirty="0"/>
              <a:t> di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ujian</a:t>
            </a:r>
            <a:endParaRPr lang="en-US" dirty="0"/>
          </a:p>
          <a:p>
            <a:r>
              <a:rPr lang="en-US" dirty="0" err="1"/>
              <a:t>Hadir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waktu</a:t>
            </a:r>
            <a:endParaRPr lang="en-US" dirty="0"/>
          </a:p>
          <a:p>
            <a:r>
              <a:rPr lang="en-US" dirty="0"/>
              <a:t>Waktu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 dan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berakhir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di set by system</a:t>
            </a:r>
          </a:p>
          <a:p>
            <a:r>
              <a:rPr lang="en-US" dirty="0"/>
              <a:t>@soal 1 – 1.5menit</a:t>
            </a:r>
          </a:p>
          <a:p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Ganda</a:t>
            </a:r>
          </a:p>
          <a:p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mahasiswa</a:t>
            </a: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7299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9F21-6FB7-46D5-98E2-30D768F8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Node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4115C-F7C2-4DA4-83D6-F371198EA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48944-668E-4D85-900D-0FFA8426A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711" y="3261128"/>
            <a:ext cx="3866738" cy="102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748B-A4FC-4E15-87AA-7C20313AD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83C12-2D9C-4F2C-A7A9-1170D663B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Setiap</a:t>
            </a:r>
            <a:r>
              <a:rPr lang="en-US" dirty="0"/>
              <a:t> node </a:t>
            </a:r>
            <a:r>
              <a:rPr lang="en-US" dirty="0" err="1"/>
              <a:t>mempunyai</a:t>
            </a:r>
            <a:r>
              <a:rPr lang="en-US" dirty="0"/>
              <a:t> field yang </a:t>
            </a:r>
            <a:r>
              <a:rPr lang="en-US" dirty="0" err="1"/>
              <a:t>berisi</a:t>
            </a:r>
            <a:r>
              <a:rPr lang="en-US" dirty="0"/>
              <a:t> data dan pointer </a:t>
            </a:r>
            <a:r>
              <a:rPr lang="en-US" dirty="0" err="1"/>
              <a:t>ke</a:t>
            </a:r>
            <a:r>
              <a:rPr lang="en-US" dirty="0"/>
              <a:t> node </a:t>
            </a:r>
            <a:r>
              <a:rPr lang="en-US" dirty="0" err="1"/>
              <a:t>berikutnya</a:t>
            </a:r>
            <a:r>
              <a:rPr lang="en-US" dirty="0"/>
              <a:t> &amp; </a:t>
            </a:r>
            <a:r>
              <a:rPr lang="en-US" dirty="0" err="1"/>
              <a:t>ke</a:t>
            </a:r>
            <a:r>
              <a:rPr lang="en-US" dirty="0"/>
              <a:t> node </a:t>
            </a:r>
            <a:r>
              <a:rPr lang="en-US" dirty="0" err="1"/>
              <a:t>sebelumnya</a:t>
            </a:r>
            <a:endParaRPr lang="en-US" dirty="0"/>
          </a:p>
          <a:p>
            <a:r>
              <a:rPr lang="en-US" dirty="0" err="1"/>
              <a:t>pembentukan</a:t>
            </a:r>
            <a:r>
              <a:rPr lang="en-US" dirty="0"/>
              <a:t> node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mulanya</a:t>
            </a:r>
            <a:r>
              <a:rPr lang="en-US" dirty="0"/>
              <a:t> pointer next dan </a:t>
            </a:r>
            <a:r>
              <a:rPr lang="en-US" dirty="0" err="1"/>
              <a:t>prev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menunjuk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NULL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42493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41CF-3BFA-487D-B2A8-8377C85B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Doubly Linked List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CD30A-31BE-49D8-B7BA-3B6A0849A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16">
            <a:extLst>
              <a:ext uri="{FF2B5EF4-FFF2-40B4-BE49-F238E27FC236}">
                <a16:creationId xmlns:a16="http://schemas.microsoft.com/office/drawing/2014/main" id="{C2239B12-ECD6-4723-96C1-5A902F542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37" y="3247953"/>
            <a:ext cx="7307590" cy="76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85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248FC-5672-46AF-8CFC-32C21AAC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Kelebihan</a:t>
            </a:r>
            <a:r>
              <a:rPr lang="en-US" dirty="0"/>
              <a:t> Doubly Linked List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53C17-E202-4C18-8708-18DCF9125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travers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maju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mundur</a:t>
            </a:r>
            <a:endParaRPr lang="en-US" dirty="0"/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node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node yang </a:t>
            </a:r>
            <a:r>
              <a:rPr lang="en-US" dirty="0" err="1"/>
              <a:t>diberikan</a:t>
            </a:r>
            <a:endParaRPr lang="en-US" dirty="0"/>
          </a:p>
          <a:p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(</a:t>
            </a:r>
            <a:r>
              <a:rPr lang="en-US" dirty="0" err="1"/>
              <a:t>dr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) </a:t>
            </a:r>
            <a:r>
              <a:rPr lang="en-US" dirty="0" err="1"/>
              <a:t>krn</a:t>
            </a:r>
            <a:r>
              <a:rPr lang="en-US" dirty="0"/>
              <a:t> </a:t>
            </a:r>
            <a:r>
              <a:rPr lang="en-US" dirty="0" err="1"/>
              <a:t>tdk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pointer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</a:t>
            </a:r>
            <a:r>
              <a:rPr lang="en-US" dirty="0"/>
              <a:t> node </a:t>
            </a:r>
            <a:r>
              <a:rPr lang="en-US" dirty="0" err="1"/>
              <a:t>sebelumnya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61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73A3D-CC84-460F-B5C6-234FCC7B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Kelemahan</a:t>
            </a:r>
            <a:r>
              <a:rPr lang="en-US" dirty="0"/>
              <a:t> double Linked List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DAE3-2910-4D76-B8A8-5BCFFF94E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Membutuhkan</a:t>
            </a:r>
            <a:r>
              <a:rPr lang="en-US" dirty="0"/>
              <a:t> extra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pointer yang </a:t>
            </a:r>
            <a:r>
              <a:rPr lang="en-US" dirty="0" err="1"/>
              <a:t>menunjuk</a:t>
            </a:r>
            <a:r>
              <a:rPr lang="en-US" dirty="0"/>
              <a:t> node </a:t>
            </a:r>
            <a:r>
              <a:rPr lang="en-US" dirty="0" err="1"/>
              <a:t>sebelumnya</a:t>
            </a:r>
            <a:endParaRPr lang="en-US" dirty="0"/>
          </a:p>
          <a:p>
            <a:r>
              <a:rPr lang="en-ID" dirty="0"/>
              <a:t>Pada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, </a:t>
            </a:r>
            <a:r>
              <a:rPr lang="en-ID" dirty="0" err="1"/>
              <a:t>membutuhkan</a:t>
            </a:r>
            <a:r>
              <a:rPr lang="en-ID" dirty="0"/>
              <a:t> step </a:t>
            </a:r>
            <a:r>
              <a:rPr lang="en-ID" dirty="0" err="1"/>
              <a:t>tambahan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pointer </a:t>
            </a:r>
            <a:r>
              <a:rPr lang="en-ID" dirty="0" err="1"/>
              <a:t>prev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0826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9E93F-4159-48DA-BBC7-F0E854DD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Doubly Linked List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57519-A09E-40DE-BE73-7A4E113E91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1656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A0DF-17B8-43D3-BD68-EAD42B8E6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CA5C8-DAA3-4B0F-835C-CD969DE2E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Pegang</a:t>
            </a:r>
            <a:r>
              <a:rPr lang="en-US" dirty="0"/>
              <a:t> Head</a:t>
            </a:r>
          </a:p>
          <a:p>
            <a:r>
              <a:rPr lang="en-US" dirty="0" err="1"/>
              <a:t>Urutan</a:t>
            </a:r>
            <a:r>
              <a:rPr lang="en-US" dirty="0"/>
              <a:t> proses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hasil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63207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Gold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DF6A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</TotalTime>
  <Words>245</Words>
  <Application>Microsoft Office PowerPoint</Application>
  <PresentationFormat>On-screen Show (4:3)</PresentationFormat>
  <Paragraphs>48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Georgia</vt:lpstr>
      <vt:lpstr>Times New Roman</vt:lpstr>
      <vt:lpstr>Office Theme</vt:lpstr>
      <vt:lpstr>Doubly Linked List</vt:lpstr>
      <vt:lpstr>Kenapa disebut double/doubly ?</vt:lpstr>
      <vt:lpstr>Ilustrasi Node</vt:lpstr>
      <vt:lpstr>Doubly Linked List</vt:lpstr>
      <vt:lpstr>Ilustrasi Doubly Linked List</vt:lpstr>
      <vt:lpstr>Kelebihan Doubly Linked List</vt:lpstr>
      <vt:lpstr>Kelemahan double Linked List</vt:lpstr>
      <vt:lpstr>Implementasi Doubly Linked List</vt:lpstr>
      <vt:lpstr>Kunci Implementasi</vt:lpstr>
      <vt:lpstr>Membuat struct untuk node</vt:lpstr>
      <vt:lpstr>Membuat statis Node</vt:lpstr>
      <vt:lpstr>Fungsi Traversal / Print</vt:lpstr>
      <vt:lpstr>Fungsi Create Node</vt:lpstr>
      <vt:lpstr>Insert First</vt:lpstr>
      <vt:lpstr>Insert Last</vt:lpstr>
      <vt:lpstr>Insert After</vt:lpstr>
      <vt:lpstr>Insert Before</vt:lpstr>
      <vt:lpstr>Delete First</vt:lpstr>
      <vt:lpstr>Delete Last</vt:lpstr>
      <vt:lpstr>Delete Nilai Tertentu</vt:lpstr>
      <vt:lpstr>SELESAI</vt:lpstr>
      <vt:lpstr>Latihan</vt:lpstr>
      <vt:lpstr>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Rizky Fenaldo Maulana</dc:creator>
  <cp:lastModifiedBy>Kharisma Monika</cp:lastModifiedBy>
  <cp:revision>48</cp:revision>
  <dcterms:created xsi:type="dcterms:W3CDTF">2021-07-13T01:37:28Z</dcterms:created>
  <dcterms:modified xsi:type="dcterms:W3CDTF">2022-04-26T16:24:41Z</dcterms:modified>
</cp:coreProperties>
</file>