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Saira" charset="1" panose="00000500000000000000"/>
      <p:regular r:id="rId17"/>
    </p:embeddedFont>
    <p:embeddedFont>
      <p:font typeface="Saira Bold" charset="1" panose="00000800000000000000"/>
      <p:regular r:id="rId18"/>
    </p:embeddedFont>
    <p:embeddedFont>
      <p:font typeface="Saira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sp>
        <p:nvSpPr>
          <p:cNvPr name="AutoShape 5" id="5"/>
          <p:cNvSpPr/>
          <p:nvPr/>
        </p:nvSpPr>
        <p:spPr>
          <a:xfrm flipV="true">
            <a:off x="6661838" y="8388070"/>
            <a:ext cx="4964323" cy="0"/>
          </a:xfrm>
          <a:prstGeom prst="line">
            <a:avLst/>
          </a:prstGeom>
          <a:ln cap="flat" w="28575">
            <a:solidFill>
              <a:srgbClr val="442D26"/>
            </a:solidFill>
            <a:prstDash val="lgDash"/>
            <a:headEnd type="none" len="sm" w="sm"/>
            <a:tailEnd type="none" len="sm" w="sm"/>
          </a:ln>
        </p:spPr>
      </p:sp>
      <p:sp>
        <p:nvSpPr>
          <p:cNvPr name="TextBox 6" id="6"/>
          <p:cNvSpPr txBox="true"/>
          <p:nvPr/>
        </p:nvSpPr>
        <p:spPr>
          <a:xfrm rot="0">
            <a:off x="645229" y="3488457"/>
            <a:ext cx="16997541" cy="2722732"/>
          </a:xfrm>
          <a:prstGeom prst="rect">
            <a:avLst/>
          </a:prstGeom>
        </p:spPr>
        <p:txBody>
          <a:bodyPr anchor="t" rtlCol="false" tIns="0" lIns="0" bIns="0" rIns="0">
            <a:spAutoFit/>
          </a:bodyPr>
          <a:lstStyle/>
          <a:p>
            <a:pPr algn="ctr">
              <a:lnSpc>
                <a:spcPts val="7069"/>
              </a:lnSpc>
            </a:pPr>
            <a:r>
              <a:rPr lang="en-US" sz="7069">
                <a:solidFill>
                  <a:srgbClr val="785042"/>
                </a:solidFill>
                <a:latin typeface="Saira"/>
                <a:ea typeface="Saira"/>
                <a:cs typeface="Saira"/>
                <a:sym typeface="Saira"/>
              </a:rPr>
              <a:t>KOMPARASI ALGORITMA LOGISTIC REGRESSION DAN SVC UNTUK KLASIFIKASI DATASET WINE</a:t>
            </a:r>
          </a:p>
        </p:txBody>
      </p:sp>
      <p:sp>
        <p:nvSpPr>
          <p:cNvPr name="TextBox 7" id="7"/>
          <p:cNvSpPr txBox="true"/>
          <p:nvPr/>
        </p:nvSpPr>
        <p:spPr>
          <a:xfrm rot="0">
            <a:off x="6260514" y="2118955"/>
            <a:ext cx="5766971" cy="783908"/>
          </a:xfrm>
          <a:prstGeom prst="rect">
            <a:avLst/>
          </a:prstGeom>
        </p:spPr>
        <p:txBody>
          <a:bodyPr anchor="t" rtlCol="false" tIns="0" lIns="0" bIns="0" rIns="0">
            <a:spAutoFit/>
          </a:bodyPr>
          <a:lstStyle/>
          <a:p>
            <a:pPr algn="l">
              <a:lnSpc>
                <a:spcPts val="5344"/>
              </a:lnSpc>
            </a:pPr>
            <a:r>
              <a:rPr lang="en-US" sz="7222" b="true">
                <a:solidFill>
                  <a:srgbClr val="442D26"/>
                </a:solidFill>
                <a:latin typeface="Saira Bold"/>
                <a:ea typeface="Saira Bold"/>
                <a:cs typeface="Saira Bold"/>
                <a:sym typeface="Saira Bold"/>
              </a:rPr>
              <a:t>PORTOFOLIO</a:t>
            </a:r>
          </a:p>
        </p:txBody>
      </p:sp>
      <p:sp>
        <p:nvSpPr>
          <p:cNvPr name="TextBox 8" id="8"/>
          <p:cNvSpPr txBox="true"/>
          <p:nvPr/>
        </p:nvSpPr>
        <p:spPr>
          <a:xfrm rot="0">
            <a:off x="7509255" y="8792883"/>
            <a:ext cx="3269489" cy="323215"/>
          </a:xfrm>
          <a:prstGeom prst="rect">
            <a:avLst/>
          </a:prstGeom>
        </p:spPr>
        <p:txBody>
          <a:bodyPr anchor="t" rtlCol="false" tIns="0" lIns="0" bIns="0" rIns="0">
            <a:spAutoFit/>
          </a:bodyPr>
          <a:lstStyle/>
          <a:p>
            <a:pPr algn="l">
              <a:lnSpc>
                <a:spcPts val="2659"/>
              </a:lnSpc>
            </a:pPr>
            <a:r>
              <a:rPr lang="en-US" sz="1899">
                <a:solidFill>
                  <a:srgbClr val="442D26"/>
                </a:solidFill>
                <a:latin typeface="Saira"/>
                <a:ea typeface="Saira"/>
                <a:cs typeface="Saira"/>
                <a:sym typeface="Saira"/>
              </a:rPr>
              <a:t>@arumiirvan5@gmail.com</a:t>
            </a:r>
          </a:p>
        </p:txBody>
      </p:sp>
      <p:sp>
        <p:nvSpPr>
          <p:cNvPr name="TextBox 9" id="9"/>
          <p:cNvSpPr txBox="true"/>
          <p:nvPr/>
        </p:nvSpPr>
        <p:spPr>
          <a:xfrm rot="0">
            <a:off x="16232336" y="1266062"/>
            <a:ext cx="1026964" cy="242193"/>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1</a:t>
            </a:r>
          </a:p>
        </p:txBody>
      </p:sp>
      <p:grpSp>
        <p:nvGrpSpPr>
          <p:cNvPr name="Group 10" id="10"/>
          <p:cNvGrpSpPr/>
          <p:nvPr/>
        </p:nvGrpSpPr>
        <p:grpSpPr>
          <a:xfrm rot="0">
            <a:off x="6661838" y="6933894"/>
            <a:ext cx="4964323" cy="1011264"/>
            <a:chOff x="0" y="0"/>
            <a:chExt cx="819224" cy="166881"/>
          </a:xfrm>
        </p:grpSpPr>
        <p:sp>
          <p:nvSpPr>
            <p:cNvPr name="Freeform 11" id="11"/>
            <p:cNvSpPr/>
            <p:nvPr/>
          </p:nvSpPr>
          <p:spPr>
            <a:xfrm flipH="false" flipV="false" rot="0">
              <a:off x="0" y="0"/>
              <a:ext cx="819224" cy="166881"/>
            </a:xfrm>
            <a:custGeom>
              <a:avLst/>
              <a:gdLst/>
              <a:ahLst/>
              <a:cxnLst/>
              <a:rect r="r" b="b" t="t" l="l"/>
              <a:pathLst>
                <a:path h="166881" w="819224">
                  <a:moveTo>
                    <a:pt x="23393" y="0"/>
                  </a:moveTo>
                  <a:lnTo>
                    <a:pt x="795831" y="0"/>
                  </a:lnTo>
                  <a:cubicBezTo>
                    <a:pt x="802035" y="0"/>
                    <a:pt x="807985" y="2465"/>
                    <a:pt x="812372" y="6852"/>
                  </a:cubicBezTo>
                  <a:cubicBezTo>
                    <a:pt x="816759" y="11239"/>
                    <a:pt x="819224" y="17189"/>
                    <a:pt x="819224" y="23393"/>
                  </a:cubicBezTo>
                  <a:lnTo>
                    <a:pt x="819224" y="143488"/>
                  </a:lnTo>
                  <a:cubicBezTo>
                    <a:pt x="819224" y="149692"/>
                    <a:pt x="816759" y="155642"/>
                    <a:pt x="812372" y="160029"/>
                  </a:cubicBezTo>
                  <a:cubicBezTo>
                    <a:pt x="807985" y="164416"/>
                    <a:pt x="802035" y="166881"/>
                    <a:pt x="795831" y="166881"/>
                  </a:cubicBezTo>
                  <a:lnTo>
                    <a:pt x="23393" y="166881"/>
                  </a:lnTo>
                  <a:cubicBezTo>
                    <a:pt x="10473" y="166881"/>
                    <a:pt x="0" y="156408"/>
                    <a:pt x="0" y="143488"/>
                  </a:cubicBezTo>
                  <a:lnTo>
                    <a:pt x="0" y="23393"/>
                  </a:lnTo>
                  <a:cubicBezTo>
                    <a:pt x="0" y="17189"/>
                    <a:pt x="2465" y="11239"/>
                    <a:pt x="6852" y="6852"/>
                  </a:cubicBezTo>
                  <a:cubicBezTo>
                    <a:pt x="11239" y="2465"/>
                    <a:pt x="17189" y="0"/>
                    <a:pt x="23393" y="0"/>
                  </a:cubicBezTo>
                  <a:close/>
                </a:path>
              </a:pathLst>
            </a:custGeom>
            <a:solidFill>
              <a:srgbClr val="442D26"/>
            </a:solidFill>
          </p:spPr>
        </p:sp>
        <p:sp>
          <p:nvSpPr>
            <p:cNvPr name="TextBox 12" id="12"/>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sp>
        <p:nvSpPr>
          <p:cNvPr name="TextBox 13" id="13"/>
          <p:cNvSpPr txBox="true"/>
          <p:nvPr/>
        </p:nvSpPr>
        <p:spPr>
          <a:xfrm rot="0">
            <a:off x="8120792" y="7330218"/>
            <a:ext cx="2046415" cy="371015"/>
          </a:xfrm>
          <a:prstGeom prst="rect">
            <a:avLst/>
          </a:prstGeom>
        </p:spPr>
        <p:txBody>
          <a:bodyPr anchor="t" rtlCol="false" tIns="0" lIns="0" bIns="0" rIns="0">
            <a:spAutoFit/>
          </a:bodyPr>
          <a:lstStyle/>
          <a:p>
            <a:pPr algn="r">
              <a:lnSpc>
                <a:spcPts val="2586"/>
              </a:lnSpc>
            </a:pPr>
            <a:r>
              <a:rPr lang="en-US" sz="3494">
                <a:solidFill>
                  <a:srgbClr val="ECDDD4"/>
                </a:solidFill>
                <a:latin typeface="Saira"/>
                <a:ea typeface="Saira"/>
                <a:cs typeface="Saira"/>
                <a:sym typeface="Saira"/>
              </a:rPr>
              <a:t>BY IRVAN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grpSp>
        <p:nvGrpSpPr>
          <p:cNvPr name="Group 5" id="5"/>
          <p:cNvGrpSpPr/>
          <p:nvPr/>
        </p:nvGrpSpPr>
        <p:grpSpPr>
          <a:xfrm rot="-5400000">
            <a:off x="-5039552" y="4614655"/>
            <a:ext cx="11107804" cy="1028700"/>
            <a:chOff x="0" y="0"/>
            <a:chExt cx="2925512" cy="270933"/>
          </a:xfrm>
        </p:grpSpPr>
        <p:sp>
          <p:nvSpPr>
            <p:cNvPr name="Freeform 6" id="6"/>
            <p:cNvSpPr/>
            <p:nvPr/>
          </p:nvSpPr>
          <p:spPr>
            <a:xfrm flipH="false" flipV="false" rot="0">
              <a:off x="0" y="0"/>
              <a:ext cx="2925512" cy="270933"/>
            </a:xfrm>
            <a:custGeom>
              <a:avLst/>
              <a:gdLst/>
              <a:ahLst/>
              <a:cxnLst/>
              <a:rect r="r" b="b" t="t" l="l"/>
              <a:pathLst>
                <a:path h="270933" w="2925512">
                  <a:moveTo>
                    <a:pt x="10455" y="0"/>
                  </a:moveTo>
                  <a:lnTo>
                    <a:pt x="2915058" y="0"/>
                  </a:lnTo>
                  <a:cubicBezTo>
                    <a:pt x="2920832" y="0"/>
                    <a:pt x="2925512" y="4681"/>
                    <a:pt x="2925512" y="10455"/>
                  </a:cubicBezTo>
                  <a:lnTo>
                    <a:pt x="2925512" y="260479"/>
                  </a:lnTo>
                  <a:cubicBezTo>
                    <a:pt x="2925512" y="263251"/>
                    <a:pt x="2924411" y="265911"/>
                    <a:pt x="2922450" y="267871"/>
                  </a:cubicBezTo>
                  <a:cubicBezTo>
                    <a:pt x="2920490" y="269832"/>
                    <a:pt x="2917830" y="270933"/>
                    <a:pt x="2915058" y="270933"/>
                  </a:cubicBezTo>
                  <a:lnTo>
                    <a:pt x="10455" y="270933"/>
                  </a:lnTo>
                  <a:cubicBezTo>
                    <a:pt x="4681" y="270933"/>
                    <a:pt x="0" y="266253"/>
                    <a:pt x="0" y="260479"/>
                  </a:cubicBezTo>
                  <a:lnTo>
                    <a:pt x="0" y="10455"/>
                  </a:lnTo>
                  <a:cubicBezTo>
                    <a:pt x="0" y="4681"/>
                    <a:pt x="4681" y="0"/>
                    <a:pt x="10455" y="0"/>
                  </a:cubicBezTo>
                  <a:close/>
                </a:path>
              </a:pathLst>
            </a:custGeom>
            <a:solidFill>
              <a:srgbClr val="442D26"/>
            </a:solidFill>
          </p:spPr>
        </p:sp>
        <p:sp>
          <p:nvSpPr>
            <p:cNvPr name="TextBox 7" id="7"/>
            <p:cNvSpPr txBox="true"/>
            <p:nvPr/>
          </p:nvSpPr>
          <p:spPr>
            <a:xfrm>
              <a:off x="0" y="85725"/>
              <a:ext cx="2925512" cy="185208"/>
            </a:xfrm>
            <a:prstGeom prst="rect">
              <a:avLst/>
            </a:prstGeom>
          </p:spPr>
          <p:txBody>
            <a:bodyPr anchor="ctr" rtlCol="false" tIns="50800" lIns="50800" bIns="50800" rIns="50800"/>
            <a:lstStyle/>
            <a:p>
              <a:pPr algn="ctr">
                <a:lnSpc>
                  <a:spcPts val="1620"/>
                </a:lnSpc>
              </a:pPr>
            </a:p>
          </p:txBody>
        </p:sp>
      </p:grpSp>
      <p:grpSp>
        <p:nvGrpSpPr>
          <p:cNvPr name="Group 8" id="8"/>
          <p:cNvGrpSpPr/>
          <p:nvPr/>
        </p:nvGrpSpPr>
        <p:grpSpPr>
          <a:xfrm rot="0">
            <a:off x="2059666" y="2466456"/>
            <a:ext cx="3542167" cy="721562"/>
            <a:chOff x="0" y="0"/>
            <a:chExt cx="819224" cy="166881"/>
          </a:xfrm>
        </p:grpSpPr>
        <p:sp>
          <p:nvSpPr>
            <p:cNvPr name="Freeform 9" id="9"/>
            <p:cNvSpPr/>
            <p:nvPr/>
          </p:nvSpPr>
          <p:spPr>
            <a:xfrm flipH="false" flipV="false" rot="0">
              <a:off x="0" y="0"/>
              <a:ext cx="819224" cy="166881"/>
            </a:xfrm>
            <a:custGeom>
              <a:avLst/>
              <a:gdLst/>
              <a:ahLst/>
              <a:cxnLst/>
              <a:rect r="r" b="b" t="t" l="l"/>
              <a:pathLst>
                <a:path h="166881" w="819224">
                  <a:moveTo>
                    <a:pt x="32785" y="0"/>
                  </a:moveTo>
                  <a:lnTo>
                    <a:pt x="786439" y="0"/>
                  </a:lnTo>
                  <a:cubicBezTo>
                    <a:pt x="795134" y="0"/>
                    <a:pt x="803473" y="3454"/>
                    <a:pt x="809621" y="9602"/>
                  </a:cubicBezTo>
                  <a:cubicBezTo>
                    <a:pt x="815770" y="15751"/>
                    <a:pt x="819224" y="24090"/>
                    <a:pt x="819224" y="32785"/>
                  </a:cubicBezTo>
                  <a:lnTo>
                    <a:pt x="819224" y="134096"/>
                  </a:lnTo>
                  <a:cubicBezTo>
                    <a:pt x="819224" y="142791"/>
                    <a:pt x="815770" y="151130"/>
                    <a:pt x="809621" y="157279"/>
                  </a:cubicBezTo>
                  <a:cubicBezTo>
                    <a:pt x="803473" y="163427"/>
                    <a:pt x="795134" y="166881"/>
                    <a:pt x="786439" y="166881"/>
                  </a:cubicBezTo>
                  <a:lnTo>
                    <a:pt x="32785" y="166881"/>
                  </a:lnTo>
                  <a:cubicBezTo>
                    <a:pt x="24090" y="166881"/>
                    <a:pt x="15751" y="163427"/>
                    <a:pt x="9602" y="157279"/>
                  </a:cubicBezTo>
                  <a:cubicBezTo>
                    <a:pt x="3454" y="151130"/>
                    <a:pt x="0" y="142791"/>
                    <a:pt x="0" y="134096"/>
                  </a:cubicBezTo>
                  <a:lnTo>
                    <a:pt x="0" y="32785"/>
                  </a:lnTo>
                  <a:cubicBezTo>
                    <a:pt x="0" y="24090"/>
                    <a:pt x="3454" y="15751"/>
                    <a:pt x="9602" y="9602"/>
                  </a:cubicBezTo>
                  <a:cubicBezTo>
                    <a:pt x="15751" y="3454"/>
                    <a:pt x="24090" y="0"/>
                    <a:pt x="32785" y="0"/>
                  </a:cubicBezTo>
                  <a:close/>
                </a:path>
              </a:pathLst>
            </a:custGeom>
            <a:solidFill>
              <a:srgbClr val="FF3131"/>
            </a:solidFill>
          </p:spPr>
        </p:sp>
        <p:sp>
          <p:nvSpPr>
            <p:cNvPr name="TextBox 10" id="10"/>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sp>
        <p:nvSpPr>
          <p:cNvPr name="Freeform 11" id="11"/>
          <p:cNvSpPr/>
          <p:nvPr/>
        </p:nvSpPr>
        <p:spPr>
          <a:xfrm flipH="false" flipV="false" rot="0">
            <a:off x="2059666" y="3683318"/>
            <a:ext cx="6324282" cy="5412270"/>
          </a:xfrm>
          <a:custGeom>
            <a:avLst/>
            <a:gdLst/>
            <a:ahLst/>
            <a:cxnLst/>
            <a:rect r="r" b="b" t="t" l="l"/>
            <a:pathLst>
              <a:path h="5412270" w="6324282">
                <a:moveTo>
                  <a:pt x="0" y="0"/>
                </a:moveTo>
                <a:lnTo>
                  <a:pt x="6324282" y="0"/>
                </a:lnTo>
                <a:lnTo>
                  <a:pt x="6324282" y="5412270"/>
                </a:lnTo>
                <a:lnTo>
                  <a:pt x="0" y="5412270"/>
                </a:lnTo>
                <a:lnTo>
                  <a:pt x="0" y="0"/>
                </a:lnTo>
                <a:close/>
              </a:path>
            </a:pathLst>
          </a:custGeom>
          <a:blipFill>
            <a:blip r:embed="rId2"/>
            <a:stretch>
              <a:fillRect l="-43" t="0" r="-43" b="0"/>
            </a:stretch>
          </a:blipFill>
        </p:spPr>
      </p:sp>
      <p:sp>
        <p:nvSpPr>
          <p:cNvPr name="Freeform 12" id="12"/>
          <p:cNvSpPr/>
          <p:nvPr/>
        </p:nvSpPr>
        <p:spPr>
          <a:xfrm flipH="false" flipV="false" rot="0">
            <a:off x="8762367" y="5479560"/>
            <a:ext cx="9525633" cy="3616027"/>
          </a:xfrm>
          <a:custGeom>
            <a:avLst/>
            <a:gdLst/>
            <a:ahLst/>
            <a:cxnLst/>
            <a:rect r="r" b="b" t="t" l="l"/>
            <a:pathLst>
              <a:path h="3616027" w="9525633">
                <a:moveTo>
                  <a:pt x="0" y="0"/>
                </a:moveTo>
                <a:lnTo>
                  <a:pt x="9525633" y="0"/>
                </a:lnTo>
                <a:lnTo>
                  <a:pt x="9525633" y="3616028"/>
                </a:lnTo>
                <a:lnTo>
                  <a:pt x="0" y="3616028"/>
                </a:lnTo>
                <a:lnTo>
                  <a:pt x="0" y="0"/>
                </a:lnTo>
                <a:close/>
              </a:path>
            </a:pathLst>
          </a:custGeom>
          <a:blipFill>
            <a:blip r:embed="rId3"/>
            <a:stretch>
              <a:fillRect l="-5974" t="0" r="0" b="0"/>
            </a:stretch>
          </a:blipFill>
        </p:spPr>
      </p:sp>
      <p:sp>
        <p:nvSpPr>
          <p:cNvPr name="TextBox 13" id="13"/>
          <p:cNvSpPr txBox="true"/>
          <p:nvPr/>
        </p:nvSpPr>
        <p:spPr>
          <a:xfrm rot="0">
            <a:off x="2059666" y="1294637"/>
            <a:ext cx="7084334" cy="846401"/>
          </a:xfrm>
          <a:prstGeom prst="rect">
            <a:avLst/>
          </a:prstGeom>
        </p:spPr>
        <p:txBody>
          <a:bodyPr anchor="t" rtlCol="false" tIns="0" lIns="0" bIns="0" rIns="0">
            <a:spAutoFit/>
          </a:bodyPr>
          <a:lstStyle/>
          <a:p>
            <a:pPr algn="l">
              <a:lnSpc>
                <a:spcPts val="6322"/>
              </a:lnSpc>
            </a:pPr>
            <a:r>
              <a:rPr lang="en-US" sz="6322" b="true">
                <a:solidFill>
                  <a:srgbClr val="442D26"/>
                </a:solidFill>
                <a:latin typeface="Saira Bold"/>
                <a:ea typeface="Saira Bold"/>
                <a:cs typeface="Saira Bold"/>
                <a:sym typeface="Saira Bold"/>
              </a:rPr>
              <a:t>Predict &amp; Evaluate</a:t>
            </a:r>
          </a:p>
        </p:txBody>
      </p:sp>
      <p:sp>
        <p:nvSpPr>
          <p:cNvPr name="TextBox 14" id="14"/>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10</a:t>
            </a:r>
          </a:p>
        </p:txBody>
      </p:sp>
      <p:sp>
        <p:nvSpPr>
          <p:cNvPr name="TextBox 15" id="15"/>
          <p:cNvSpPr txBox="true"/>
          <p:nvPr/>
        </p:nvSpPr>
        <p:spPr>
          <a:xfrm rot="0">
            <a:off x="3499099" y="2739028"/>
            <a:ext cx="663301" cy="290719"/>
          </a:xfrm>
          <a:prstGeom prst="rect">
            <a:avLst/>
          </a:prstGeom>
        </p:spPr>
        <p:txBody>
          <a:bodyPr anchor="t" rtlCol="false" tIns="0" lIns="0" bIns="0" rIns="0">
            <a:spAutoFit/>
          </a:bodyPr>
          <a:lstStyle/>
          <a:p>
            <a:pPr algn="r">
              <a:lnSpc>
                <a:spcPts val="1993"/>
              </a:lnSpc>
            </a:pPr>
            <a:r>
              <a:rPr lang="en-US" sz="2693">
                <a:solidFill>
                  <a:srgbClr val="ECDDD4"/>
                </a:solidFill>
                <a:latin typeface="Saira"/>
                <a:ea typeface="Saira"/>
                <a:cs typeface="Saira"/>
                <a:sym typeface="Saira"/>
              </a:rPr>
              <a:t>SVC</a:t>
            </a:r>
          </a:p>
        </p:txBody>
      </p:sp>
      <p:sp>
        <p:nvSpPr>
          <p:cNvPr name="TextBox 16" id="16"/>
          <p:cNvSpPr txBox="true"/>
          <p:nvPr/>
        </p:nvSpPr>
        <p:spPr>
          <a:xfrm rot="0">
            <a:off x="9412648" y="2806403"/>
            <a:ext cx="8456766" cy="1471931"/>
          </a:xfrm>
          <a:prstGeom prst="rect">
            <a:avLst/>
          </a:prstGeom>
        </p:spPr>
        <p:txBody>
          <a:bodyPr anchor="t" rtlCol="false" tIns="0" lIns="0" bIns="0" rIns="0">
            <a:spAutoFit/>
          </a:bodyPr>
          <a:lstStyle/>
          <a:p>
            <a:pPr algn="l">
              <a:lnSpc>
                <a:spcPts val="3919"/>
              </a:lnSpc>
            </a:pPr>
            <a:r>
              <a:rPr lang="en-US" sz="2799" b="true">
                <a:solidFill>
                  <a:srgbClr val="442D26"/>
                </a:solidFill>
                <a:latin typeface="Saira Bold"/>
                <a:ea typeface="Saira Bold"/>
                <a:cs typeface="Saira Bold"/>
                <a:sym typeface="Saira Bold"/>
              </a:rPr>
              <a:t>Hasil dari evaluasi menggunakan Algoritma Support Vector Classifier (SVC) pada data wine mendapatkan akurasi sebesar 81%.</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grpSp>
        <p:nvGrpSpPr>
          <p:cNvPr name="Group 5" id="5"/>
          <p:cNvGrpSpPr/>
          <p:nvPr/>
        </p:nvGrpSpPr>
        <p:grpSpPr>
          <a:xfrm rot="5400000">
            <a:off x="7588755" y="-4679129"/>
            <a:ext cx="3110490" cy="19645258"/>
            <a:chOff x="0" y="0"/>
            <a:chExt cx="819224" cy="5174060"/>
          </a:xfrm>
        </p:grpSpPr>
        <p:sp>
          <p:nvSpPr>
            <p:cNvPr name="Freeform 6" id="6"/>
            <p:cNvSpPr/>
            <p:nvPr/>
          </p:nvSpPr>
          <p:spPr>
            <a:xfrm flipH="false" flipV="false" rot="0">
              <a:off x="0" y="0"/>
              <a:ext cx="819224" cy="5174060"/>
            </a:xfrm>
            <a:custGeom>
              <a:avLst/>
              <a:gdLst/>
              <a:ahLst/>
              <a:cxnLst/>
              <a:rect r="r" b="b" t="t" l="l"/>
              <a:pathLst>
                <a:path h="5174060" w="819224">
                  <a:moveTo>
                    <a:pt x="37335" y="0"/>
                  </a:moveTo>
                  <a:lnTo>
                    <a:pt x="781889" y="0"/>
                  </a:lnTo>
                  <a:cubicBezTo>
                    <a:pt x="791791" y="0"/>
                    <a:pt x="801287" y="3933"/>
                    <a:pt x="808289" y="10935"/>
                  </a:cubicBezTo>
                  <a:cubicBezTo>
                    <a:pt x="815290" y="17937"/>
                    <a:pt x="819224" y="27433"/>
                    <a:pt x="819224" y="37335"/>
                  </a:cubicBezTo>
                  <a:lnTo>
                    <a:pt x="819224" y="5136725"/>
                  </a:lnTo>
                  <a:cubicBezTo>
                    <a:pt x="819224" y="5146627"/>
                    <a:pt x="815290" y="5156123"/>
                    <a:pt x="808289" y="5163125"/>
                  </a:cubicBezTo>
                  <a:cubicBezTo>
                    <a:pt x="801287" y="5170126"/>
                    <a:pt x="791791" y="5174060"/>
                    <a:pt x="781889" y="5174060"/>
                  </a:cubicBezTo>
                  <a:lnTo>
                    <a:pt x="37335" y="5174060"/>
                  </a:lnTo>
                  <a:cubicBezTo>
                    <a:pt x="16715" y="5174060"/>
                    <a:pt x="0" y="5157345"/>
                    <a:pt x="0" y="5136725"/>
                  </a:cubicBezTo>
                  <a:lnTo>
                    <a:pt x="0" y="37335"/>
                  </a:lnTo>
                  <a:cubicBezTo>
                    <a:pt x="0" y="27433"/>
                    <a:pt x="3933" y="17937"/>
                    <a:pt x="10935" y="10935"/>
                  </a:cubicBezTo>
                  <a:cubicBezTo>
                    <a:pt x="17937" y="3933"/>
                    <a:pt x="27433" y="0"/>
                    <a:pt x="37335" y="0"/>
                  </a:cubicBezTo>
                  <a:close/>
                </a:path>
              </a:pathLst>
            </a:custGeom>
            <a:solidFill>
              <a:srgbClr val="CFB09E"/>
            </a:solidFill>
          </p:spPr>
        </p:sp>
        <p:sp>
          <p:nvSpPr>
            <p:cNvPr name="TextBox 7" id="7"/>
            <p:cNvSpPr txBox="true"/>
            <p:nvPr/>
          </p:nvSpPr>
          <p:spPr>
            <a:xfrm>
              <a:off x="0" y="85725"/>
              <a:ext cx="819224" cy="5088335"/>
            </a:xfrm>
            <a:prstGeom prst="rect">
              <a:avLst/>
            </a:prstGeom>
          </p:spPr>
          <p:txBody>
            <a:bodyPr anchor="ctr" rtlCol="false" tIns="50800" lIns="50800" bIns="50800" rIns="50800"/>
            <a:lstStyle/>
            <a:p>
              <a:pPr algn="ctr">
                <a:lnSpc>
                  <a:spcPts val="1620"/>
                </a:lnSpc>
              </a:pPr>
            </a:p>
          </p:txBody>
        </p:sp>
      </p:grpSp>
      <p:sp>
        <p:nvSpPr>
          <p:cNvPr name="TextBox 8" id="8"/>
          <p:cNvSpPr txBox="true"/>
          <p:nvPr/>
        </p:nvSpPr>
        <p:spPr>
          <a:xfrm rot="0">
            <a:off x="4910027" y="4072029"/>
            <a:ext cx="8467946" cy="1613181"/>
          </a:xfrm>
          <a:prstGeom prst="rect">
            <a:avLst/>
          </a:prstGeom>
        </p:spPr>
        <p:txBody>
          <a:bodyPr anchor="t" rtlCol="false" tIns="0" lIns="0" bIns="0" rIns="0">
            <a:spAutoFit/>
          </a:bodyPr>
          <a:lstStyle/>
          <a:p>
            <a:pPr algn="ctr">
              <a:lnSpc>
                <a:spcPts val="12166"/>
              </a:lnSpc>
            </a:pPr>
            <a:r>
              <a:rPr lang="en-US" sz="12166" b="true">
                <a:solidFill>
                  <a:srgbClr val="785042"/>
                </a:solidFill>
                <a:latin typeface="Saira Heavy"/>
                <a:ea typeface="Saira Heavy"/>
                <a:cs typeface="Saira Heavy"/>
                <a:sym typeface="Saira Heavy"/>
              </a:rPr>
              <a:t>Thank You</a:t>
            </a:r>
          </a:p>
        </p:txBody>
      </p:sp>
      <p:sp>
        <p:nvSpPr>
          <p:cNvPr name="TextBox 9" id="9"/>
          <p:cNvSpPr txBox="true"/>
          <p:nvPr/>
        </p:nvSpPr>
        <p:spPr>
          <a:xfrm rot="0">
            <a:off x="6330501" y="5828085"/>
            <a:ext cx="5667059" cy="353869"/>
          </a:xfrm>
          <a:prstGeom prst="rect">
            <a:avLst/>
          </a:prstGeom>
        </p:spPr>
        <p:txBody>
          <a:bodyPr anchor="t" rtlCol="false" tIns="0" lIns="0" bIns="0" rIns="0">
            <a:spAutoFit/>
          </a:bodyPr>
          <a:lstStyle/>
          <a:p>
            <a:pPr algn="ctr">
              <a:lnSpc>
                <a:spcPts val="2431"/>
              </a:lnSpc>
            </a:pPr>
            <a:r>
              <a:rPr lang="en-US" sz="3285">
                <a:solidFill>
                  <a:srgbClr val="442D26"/>
                </a:solidFill>
                <a:latin typeface="Saira"/>
                <a:ea typeface="Saira"/>
                <a:cs typeface="Saira"/>
                <a:sym typeface="Saira"/>
              </a:rPr>
              <a:t>arumiirvan5@gmail.com</a:t>
            </a:r>
          </a:p>
        </p:txBody>
      </p:sp>
      <p:sp>
        <p:nvSpPr>
          <p:cNvPr name="TextBox 10" id="10"/>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11 </a:t>
            </a:r>
          </a:p>
        </p:txBody>
      </p:sp>
      <p:grpSp>
        <p:nvGrpSpPr>
          <p:cNvPr name="Group 11" id="11"/>
          <p:cNvGrpSpPr/>
          <p:nvPr/>
        </p:nvGrpSpPr>
        <p:grpSpPr>
          <a:xfrm rot="0">
            <a:off x="-678629" y="8624674"/>
            <a:ext cx="3306210" cy="633626"/>
            <a:chOff x="0" y="0"/>
            <a:chExt cx="870771" cy="166881"/>
          </a:xfrm>
        </p:grpSpPr>
        <p:sp>
          <p:nvSpPr>
            <p:cNvPr name="Freeform 12" id="12"/>
            <p:cNvSpPr/>
            <p:nvPr/>
          </p:nvSpPr>
          <p:spPr>
            <a:xfrm flipH="false" flipV="false" rot="0">
              <a:off x="0" y="0"/>
              <a:ext cx="870771" cy="166881"/>
            </a:xfrm>
            <a:custGeom>
              <a:avLst/>
              <a:gdLst/>
              <a:ahLst/>
              <a:cxnLst/>
              <a:rect r="r" b="b" t="t" l="l"/>
              <a:pathLst>
                <a:path h="166881" w="870771">
                  <a:moveTo>
                    <a:pt x="35124" y="0"/>
                  </a:moveTo>
                  <a:lnTo>
                    <a:pt x="835647" y="0"/>
                  </a:lnTo>
                  <a:cubicBezTo>
                    <a:pt x="844962" y="0"/>
                    <a:pt x="853896" y="3701"/>
                    <a:pt x="860484" y="10288"/>
                  </a:cubicBezTo>
                  <a:cubicBezTo>
                    <a:pt x="867071" y="16875"/>
                    <a:pt x="870771" y="25809"/>
                    <a:pt x="870771" y="35124"/>
                  </a:cubicBezTo>
                  <a:lnTo>
                    <a:pt x="870771" y="131757"/>
                  </a:lnTo>
                  <a:cubicBezTo>
                    <a:pt x="870771" y="141072"/>
                    <a:pt x="867071" y="150006"/>
                    <a:pt x="860484" y="156593"/>
                  </a:cubicBezTo>
                  <a:cubicBezTo>
                    <a:pt x="853896" y="163180"/>
                    <a:pt x="844962" y="166881"/>
                    <a:pt x="835647" y="166881"/>
                  </a:cubicBezTo>
                  <a:lnTo>
                    <a:pt x="35124" y="166881"/>
                  </a:lnTo>
                  <a:cubicBezTo>
                    <a:pt x="25809" y="166881"/>
                    <a:pt x="16875" y="163180"/>
                    <a:pt x="10288" y="156593"/>
                  </a:cubicBezTo>
                  <a:cubicBezTo>
                    <a:pt x="3701" y="150006"/>
                    <a:pt x="0" y="141072"/>
                    <a:pt x="0" y="131757"/>
                  </a:cubicBezTo>
                  <a:lnTo>
                    <a:pt x="0" y="35124"/>
                  </a:lnTo>
                  <a:cubicBezTo>
                    <a:pt x="0" y="25809"/>
                    <a:pt x="3701" y="16875"/>
                    <a:pt x="10288" y="10288"/>
                  </a:cubicBezTo>
                  <a:cubicBezTo>
                    <a:pt x="16875" y="3701"/>
                    <a:pt x="25809" y="0"/>
                    <a:pt x="35124" y="0"/>
                  </a:cubicBezTo>
                  <a:close/>
                </a:path>
              </a:pathLst>
            </a:custGeom>
            <a:solidFill>
              <a:srgbClr val="442D26"/>
            </a:solidFill>
            <a:ln cap="sq">
              <a:noFill/>
              <a:prstDash val="solid"/>
              <a:miter/>
            </a:ln>
          </p:spPr>
        </p:sp>
        <p:sp>
          <p:nvSpPr>
            <p:cNvPr name="TextBox 13" id="13"/>
            <p:cNvSpPr txBox="true"/>
            <p:nvPr/>
          </p:nvSpPr>
          <p:spPr>
            <a:xfrm>
              <a:off x="0" y="85725"/>
              <a:ext cx="870771" cy="81156"/>
            </a:xfrm>
            <a:prstGeom prst="rect">
              <a:avLst/>
            </a:prstGeom>
          </p:spPr>
          <p:txBody>
            <a:bodyPr anchor="ctr" rtlCol="false" tIns="50800" lIns="50800" bIns="50800" rIns="50800"/>
            <a:lstStyle/>
            <a:p>
              <a:pPr algn="ctr" marL="0" indent="0" lvl="0">
                <a:lnSpc>
                  <a:spcPts val="162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CDDD4"/>
        </a:solidFill>
      </p:bgPr>
    </p:bg>
    <p:spTree>
      <p:nvGrpSpPr>
        <p:cNvPr id="1" name=""/>
        <p:cNvGrpSpPr/>
        <p:nvPr/>
      </p:nvGrpSpPr>
      <p:grpSpPr>
        <a:xfrm>
          <a:off x="0" y="0"/>
          <a:ext cx="0" cy="0"/>
          <a:chOff x="0" y="0"/>
          <a:chExt cx="0" cy="0"/>
        </a:xfrm>
      </p:grpSpPr>
      <p:sp>
        <p:nvSpPr>
          <p:cNvPr name="AutoShape 2" id="2"/>
          <p:cNvSpPr/>
          <p:nvPr/>
        </p:nvSpPr>
        <p:spPr>
          <a:xfrm>
            <a:off x="16232336" y="10284934"/>
            <a:ext cx="1292010" cy="0"/>
          </a:xfrm>
          <a:prstGeom prst="line">
            <a:avLst/>
          </a:prstGeom>
          <a:ln cap="flat" w="9525">
            <a:solidFill>
              <a:srgbClr val="442D26"/>
            </a:solidFill>
            <a:prstDash val="solid"/>
            <a:headEnd type="none" len="sm" w="sm"/>
            <a:tailEnd type="none" len="sm" w="sm"/>
          </a:ln>
        </p:spPr>
      </p:sp>
      <p:grpSp>
        <p:nvGrpSpPr>
          <p:cNvPr name="Group 3" id="3"/>
          <p:cNvGrpSpPr/>
          <p:nvPr/>
        </p:nvGrpSpPr>
        <p:grpSpPr>
          <a:xfrm rot="0">
            <a:off x="2592518" y="3160561"/>
            <a:ext cx="4613312" cy="5583674"/>
            <a:chOff x="0" y="0"/>
            <a:chExt cx="812800" cy="983764"/>
          </a:xfrm>
        </p:grpSpPr>
        <p:sp>
          <p:nvSpPr>
            <p:cNvPr name="Freeform 4" id="4"/>
            <p:cNvSpPr/>
            <p:nvPr/>
          </p:nvSpPr>
          <p:spPr>
            <a:xfrm flipH="false" flipV="false" rot="0">
              <a:off x="0" y="0"/>
              <a:ext cx="812800" cy="983764"/>
            </a:xfrm>
            <a:custGeom>
              <a:avLst/>
              <a:gdLst/>
              <a:ahLst/>
              <a:cxnLst/>
              <a:rect r="r" b="b" t="t" l="l"/>
              <a:pathLst>
                <a:path h="983764" w="812800">
                  <a:moveTo>
                    <a:pt x="38598" y="0"/>
                  </a:moveTo>
                  <a:lnTo>
                    <a:pt x="774202" y="0"/>
                  </a:lnTo>
                  <a:cubicBezTo>
                    <a:pt x="784439" y="0"/>
                    <a:pt x="794256" y="4067"/>
                    <a:pt x="801495" y="11305"/>
                  </a:cubicBezTo>
                  <a:cubicBezTo>
                    <a:pt x="808733" y="18544"/>
                    <a:pt x="812800" y="28361"/>
                    <a:pt x="812800" y="38598"/>
                  </a:cubicBezTo>
                  <a:lnTo>
                    <a:pt x="812800" y="945166"/>
                  </a:lnTo>
                  <a:cubicBezTo>
                    <a:pt x="812800" y="955403"/>
                    <a:pt x="808733" y="965220"/>
                    <a:pt x="801495" y="972459"/>
                  </a:cubicBezTo>
                  <a:cubicBezTo>
                    <a:pt x="794256" y="979697"/>
                    <a:pt x="784439" y="983764"/>
                    <a:pt x="774202" y="983764"/>
                  </a:cubicBezTo>
                  <a:lnTo>
                    <a:pt x="38598" y="983764"/>
                  </a:lnTo>
                  <a:cubicBezTo>
                    <a:pt x="28361" y="983764"/>
                    <a:pt x="18544" y="979697"/>
                    <a:pt x="11305" y="972459"/>
                  </a:cubicBezTo>
                  <a:cubicBezTo>
                    <a:pt x="4067" y="965220"/>
                    <a:pt x="0" y="955403"/>
                    <a:pt x="0" y="945166"/>
                  </a:cubicBezTo>
                  <a:lnTo>
                    <a:pt x="0" y="38598"/>
                  </a:lnTo>
                  <a:cubicBezTo>
                    <a:pt x="0" y="28361"/>
                    <a:pt x="4067" y="18544"/>
                    <a:pt x="11305" y="11305"/>
                  </a:cubicBezTo>
                  <a:cubicBezTo>
                    <a:pt x="18544" y="4067"/>
                    <a:pt x="28361" y="0"/>
                    <a:pt x="38598" y="0"/>
                  </a:cubicBezTo>
                  <a:close/>
                </a:path>
              </a:pathLst>
            </a:custGeom>
            <a:blipFill>
              <a:blip r:embed="rId2"/>
              <a:stretch>
                <a:fillRect l="0" t="-12078" r="0" b="-12078"/>
              </a:stretch>
            </a:blipFill>
          </p:spPr>
        </p:sp>
      </p:grpSp>
      <p:sp>
        <p:nvSpPr>
          <p:cNvPr name="TextBox 5" id="5"/>
          <p:cNvSpPr txBox="true"/>
          <p:nvPr/>
        </p:nvSpPr>
        <p:spPr>
          <a:xfrm rot="0">
            <a:off x="7633919" y="3314063"/>
            <a:ext cx="4145007" cy="504512"/>
          </a:xfrm>
          <a:prstGeom prst="rect">
            <a:avLst/>
          </a:prstGeom>
        </p:spPr>
        <p:txBody>
          <a:bodyPr anchor="t" rtlCol="false" tIns="0" lIns="0" bIns="0" rIns="0">
            <a:spAutoFit/>
          </a:bodyPr>
          <a:lstStyle/>
          <a:p>
            <a:pPr algn="l">
              <a:lnSpc>
                <a:spcPts val="3494"/>
              </a:lnSpc>
            </a:pPr>
            <a:r>
              <a:rPr lang="en-US" sz="4722" b="true">
                <a:solidFill>
                  <a:srgbClr val="442D26"/>
                </a:solidFill>
                <a:latin typeface="Saira Bold"/>
                <a:ea typeface="Saira Bold"/>
                <a:cs typeface="Saira Bold"/>
                <a:sym typeface="Saira Bold"/>
              </a:rPr>
              <a:t>Tentang Saya</a:t>
            </a:r>
          </a:p>
        </p:txBody>
      </p:sp>
      <p:sp>
        <p:nvSpPr>
          <p:cNvPr name="TextBox 6" id="6"/>
          <p:cNvSpPr txBox="true"/>
          <p:nvPr/>
        </p:nvSpPr>
        <p:spPr>
          <a:xfrm rot="0">
            <a:off x="7633919" y="3942843"/>
            <a:ext cx="9890428" cy="5025771"/>
          </a:xfrm>
          <a:prstGeom prst="rect">
            <a:avLst/>
          </a:prstGeom>
        </p:spPr>
        <p:txBody>
          <a:bodyPr anchor="t" rtlCol="false" tIns="0" lIns="0" bIns="0" rIns="0">
            <a:spAutoFit/>
          </a:bodyPr>
          <a:lstStyle/>
          <a:p>
            <a:pPr algn="l">
              <a:lnSpc>
                <a:spcPts val="3612"/>
              </a:lnSpc>
            </a:pPr>
            <a:r>
              <a:rPr lang="en-US" sz="2800" spc="103">
                <a:solidFill>
                  <a:srgbClr val="442D26"/>
                </a:solidFill>
                <a:latin typeface="Saira"/>
                <a:ea typeface="Saira"/>
                <a:cs typeface="Saira"/>
                <a:sym typeface="Saira"/>
              </a:rPr>
              <a:t>Saya adalah mahasiswa Universitas Amikom Yogyakarta, jurusan Informatika yang memiliki minat besar dalam bidang data, khususnya Data Science. Saya sangat antusias dalam mempelajari, mengeksplorasi, dan mengembangkan keterampilan di dunia data, termasuk analisis, pemodelan, serta penerapan algoritma Machine Learning. Dengan semangat belajar yang tinggi, saya terus mengasah kemampuan saya melalui berbagai proyek dan pelatihan untuk memahami serta memanfaatkan data dalam pengambilan keputusan yang lebih baik.</a:t>
            </a:r>
          </a:p>
        </p:txBody>
      </p:sp>
      <p:sp>
        <p:nvSpPr>
          <p:cNvPr name="TextBox 7" id="7"/>
          <p:cNvSpPr txBox="true"/>
          <p:nvPr/>
        </p:nvSpPr>
        <p:spPr>
          <a:xfrm rot="0">
            <a:off x="2592518" y="1515746"/>
            <a:ext cx="12760982" cy="1144114"/>
          </a:xfrm>
          <a:prstGeom prst="rect">
            <a:avLst/>
          </a:prstGeom>
        </p:spPr>
        <p:txBody>
          <a:bodyPr anchor="t" rtlCol="false" tIns="0" lIns="0" bIns="0" rIns="0">
            <a:spAutoFit/>
          </a:bodyPr>
          <a:lstStyle/>
          <a:p>
            <a:pPr algn="l">
              <a:lnSpc>
                <a:spcPts val="8668"/>
              </a:lnSpc>
            </a:pPr>
            <a:r>
              <a:rPr lang="en-US" sz="8668" b="true">
                <a:solidFill>
                  <a:srgbClr val="785042"/>
                </a:solidFill>
                <a:latin typeface="Saira Heavy"/>
                <a:ea typeface="Saira Heavy"/>
                <a:cs typeface="Saira Heavy"/>
                <a:sym typeface="Saira Heavy"/>
              </a:rPr>
              <a:t>HALO, SAYA IRVAN</a:t>
            </a:r>
          </a:p>
        </p:txBody>
      </p:sp>
      <p:grpSp>
        <p:nvGrpSpPr>
          <p:cNvPr name="Group 8" id="8"/>
          <p:cNvGrpSpPr/>
          <p:nvPr/>
        </p:nvGrpSpPr>
        <p:grpSpPr>
          <a:xfrm rot="0">
            <a:off x="15353500" y="1028700"/>
            <a:ext cx="3110490" cy="633626"/>
            <a:chOff x="0" y="0"/>
            <a:chExt cx="819224" cy="166881"/>
          </a:xfrm>
        </p:grpSpPr>
        <p:sp>
          <p:nvSpPr>
            <p:cNvPr name="Freeform 9" id="9"/>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10" id="10"/>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sp>
        <p:nvSpPr>
          <p:cNvPr name="TextBox 11" id="11"/>
          <p:cNvSpPr txBox="true"/>
          <p:nvPr/>
        </p:nvSpPr>
        <p:spPr>
          <a:xfrm rot="0">
            <a:off x="16232336" y="1266062"/>
            <a:ext cx="1026964" cy="242193"/>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sp>
        <p:nvSpPr>
          <p:cNvPr name="TextBox 5" id="5"/>
          <p:cNvSpPr txBox="true"/>
          <p:nvPr/>
        </p:nvSpPr>
        <p:spPr>
          <a:xfrm rot="0">
            <a:off x="1028700" y="1767101"/>
            <a:ext cx="8466055" cy="1530814"/>
          </a:xfrm>
          <a:prstGeom prst="rect">
            <a:avLst/>
          </a:prstGeom>
        </p:spPr>
        <p:txBody>
          <a:bodyPr anchor="t" rtlCol="false" tIns="0" lIns="0" bIns="0" rIns="0">
            <a:spAutoFit/>
          </a:bodyPr>
          <a:lstStyle/>
          <a:p>
            <a:pPr algn="l">
              <a:lnSpc>
                <a:spcPts val="5893"/>
              </a:lnSpc>
            </a:pPr>
            <a:r>
              <a:rPr lang="en-US" sz="5893" b="true">
                <a:solidFill>
                  <a:srgbClr val="785042"/>
                </a:solidFill>
                <a:latin typeface="Saira Bold"/>
                <a:ea typeface="Saira Bold"/>
                <a:cs typeface="Saira Bold"/>
                <a:sym typeface="Saira Bold"/>
              </a:rPr>
              <a:t>DATASET </a:t>
            </a:r>
          </a:p>
          <a:p>
            <a:pPr algn="l">
              <a:lnSpc>
                <a:spcPts val="5893"/>
              </a:lnSpc>
            </a:pPr>
            <a:r>
              <a:rPr lang="en-US" b="true" sz="5893">
                <a:solidFill>
                  <a:srgbClr val="785042"/>
                </a:solidFill>
                <a:latin typeface="Saira Bold"/>
                <a:ea typeface="Saira Bold"/>
                <a:cs typeface="Saira Bold"/>
                <a:sym typeface="Saira Bold"/>
              </a:rPr>
              <a:t>WINE RECOGNITION</a:t>
            </a:r>
          </a:p>
        </p:txBody>
      </p:sp>
      <p:sp>
        <p:nvSpPr>
          <p:cNvPr name="AutoShape 6" id="6"/>
          <p:cNvSpPr/>
          <p:nvPr/>
        </p:nvSpPr>
        <p:spPr>
          <a:xfrm>
            <a:off x="4669953" y="2070947"/>
            <a:ext cx="13618047" cy="0"/>
          </a:xfrm>
          <a:prstGeom prst="line">
            <a:avLst/>
          </a:prstGeom>
          <a:ln cap="flat" w="38100">
            <a:solidFill>
              <a:srgbClr val="442D26"/>
            </a:solidFill>
            <a:prstDash val="lgDash"/>
            <a:headEnd type="none" len="sm" w="sm"/>
            <a:tailEnd type="none" len="sm" w="sm"/>
          </a:ln>
        </p:spPr>
      </p:sp>
      <p:sp>
        <p:nvSpPr>
          <p:cNvPr name="Freeform 7" id="7"/>
          <p:cNvSpPr/>
          <p:nvPr/>
        </p:nvSpPr>
        <p:spPr>
          <a:xfrm flipH="false" flipV="false" rot="0">
            <a:off x="9674719" y="4224842"/>
            <a:ext cx="8113969" cy="4721879"/>
          </a:xfrm>
          <a:custGeom>
            <a:avLst/>
            <a:gdLst/>
            <a:ahLst/>
            <a:cxnLst/>
            <a:rect r="r" b="b" t="t" l="l"/>
            <a:pathLst>
              <a:path h="4721879" w="8113969">
                <a:moveTo>
                  <a:pt x="0" y="0"/>
                </a:moveTo>
                <a:lnTo>
                  <a:pt x="8113969" y="0"/>
                </a:lnTo>
                <a:lnTo>
                  <a:pt x="8113969" y="4721879"/>
                </a:lnTo>
                <a:lnTo>
                  <a:pt x="0" y="4721879"/>
                </a:lnTo>
                <a:lnTo>
                  <a:pt x="0" y="0"/>
                </a:lnTo>
                <a:close/>
              </a:path>
            </a:pathLst>
          </a:custGeom>
          <a:blipFill>
            <a:blip r:embed="rId2"/>
            <a:stretch>
              <a:fillRect l="0" t="0" r="0" b="0"/>
            </a:stretch>
          </a:blipFill>
        </p:spPr>
      </p:sp>
      <p:sp>
        <p:nvSpPr>
          <p:cNvPr name="TextBox 8" id="8"/>
          <p:cNvSpPr txBox="true"/>
          <p:nvPr/>
        </p:nvSpPr>
        <p:spPr>
          <a:xfrm rot="0">
            <a:off x="1028700" y="4177217"/>
            <a:ext cx="8115300" cy="4742180"/>
          </a:xfrm>
          <a:prstGeom prst="rect">
            <a:avLst/>
          </a:prstGeom>
        </p:spPr>
        <p:txBody>
          <a:bodyPr anchor="t" rtlCol="false" tIns="0" lIns="0" bIns="0" rIns="0">
            <a:spAutoFit/>
          </a:bodyPr>
          <a:lstStyle/>
          <a:p>
            <a:pPr algn="l">
              <a:lnSpc>
                <a:spcPts val="3499"/>
              </a:lnSpc>
            </a:pPr>
            <a:r>
              <a:rPr lang="en-US" sz="2499">
                <a:solidFill>
                  <a:srgbClr val="442D26"/>
                </a:solidFill>
                <a:latin typeface="Saira"/>
                <a:ea typeface="Saira"/>
                <a:cs typeface="Saira"/>
                <a:sym typeface="Saira"/>
              </a:rPr>
              <a:t>Dataset </a:t>
            </a:r>
            <a:r>
              <a:rPr lang="en-US" sz="2499" b="true">
                <a:solidFill>
                  <a:srgbClr val="442D26"/>
                </a:solidFill>
                <a:latin typeface="Saira Bold"/>
                <a:ea typeface="Saira Bold"/>
                <a:cs typeface="Saira Bold"/>
                <a:sym typeface="Saira Bold"/>
              </a:rPr>
              <a:t>load_wine </a:t>
            </a:r>
            <a:r>
              <a:rPr lang="en-US" sz="2499">
                <a:solidFill>
                  <a:srgbClr val="442D26"/>
                </a:solidFill>
                <a:latin typeface="Saira"/>
                <a:ea typeface="Saira"/>
                <a:cs typeface="Saira"/>
                <a:sym typeface="Saira"/>
              </a:rPr>
              <a:t>dari </a:t>
            </a:r>
            <a:r>
              <a:rPr lang="en-US" sz="2499" b="true">
                <a:solidFill>
                  <a:srgbClr val="442D26"/>
                </a:solidFill>
                <a:latin typeface="Saira Bold"/>
                <a:ea typeface="Saira Bold"/>
                <a:cs typeface="Saira Bold"/>
                <a:sym typeface="Saira Bold"/>
              </a:rPr>
              <a:t>scikit-learn</a:t>
            </a:r>
            <a:r>
              <a:rPr lang="en-US" sz="2499">
                <a:solidFill>
                  <a:srgbClr val="442D26"/>
                </a:solidFill>
                <a:latin typeface="Saira"/>
                <a:ea typeface="Saira"/>
                <a:cs typeface="Saira"/>
                <a:sym typeface="Saira"/>
              </a:rPr>
              <a:t> dirancang untuk mengklasifikasikan minuman </a:t>
            </a:r>
            <a:r>
              <a:rPr lang="en-US" sz="2499" b="true">
                <a:solidFill>
                  <a:srgbClr val="442D26"/>
                </a:solidFill>
                <a:latin typeface="Saira Bold"/>
                <a:ea typeface="Saira Bold"/>
                <a:cs typeface="Saira Bold"/>
                <a:sym typeface="Saira Bold"/>
              </a:rPr>
              <a:t>anggur</a:t>
            </a:r>
            <a:r>
              <a:rPr lang="en-US" sz="2499">
                <a:solidFill>
                  <a:srgbClr val="442D26"/>
                </a:solidFill>
                <a:latin typeface="Saira"/>
                <a:ea typeface="Saira"/>
                <a:cs typeface="Saira"/>
                <a:sym typeface="Saira"/>
              </a:rPr>
              <a:t>. Data tersebut merupakan hasil analisis kimia anggur yang ditanam di wilayah yang sama di Italia oleh tiga petani berbeda. Ada tiga belas pengukuran berbeda yang dilakukan untuk berbagai konstituen yang ditemukan dalam tiga jenis anggur. Dataset ini terdiiri dari </a:t>
            </a:r>
            <a:r>
              <a:rPr lang="en-US" sz="2499" b="true">
                <a:solidFill>
                  <a:srgbClr val="442D26"/>
                </a:solidFill>
                <a:latin typeface="Saira Bold"/>
                <a:ea typeface="Saira Bold"/>
                <a:cs typeface="Saira Bold"/>
                <a:sym typeface="Saira Bold"/>
              </a:rPr>
              <a:t>178 baris data</a:t>
            </a:r>
            <a:r>
              <a:rPr lang="en-US" sz="2499">
                <a:solidFill>
                  <a:srgbClr val="442D26"/>
                </a:solidFill>
                <a:latin typeface="Saira"/>
                <a:ea typeface="Saira"/>
                <a:cs typeface="Saira"/>
                <a:sym typeface="Saira"/>
              </a:rPr>
              <a:t> dengan </a:t>
            </a:r>
            <a:r>
              <a:rPr lang="en-US" sz="2499" b="true">
                <a:solidFill>
                  <a:srgbClr val="442D26"/>
                </a:solidFill>
                <a:latin typeface="Saira Bold"/>
                <a:ea typeface="Saira Bold"/>
                <a:cs typeface="Saira Bold"/>
                <a:sym typeface="Saira Bold"/>
              </a:rPr>
              <a:t>13 atribut</a:t>
            </a:r>
            <a:r>
              <a:rPr lang="en-US" sz="2499">
                <a:solidFill>
                  <a:srgbClr val="442D26"/>
                </a:solidFill>
                <a:latin typeface="Saira"/>
                <a:ea typeface="Saira"/>
                <a:cs typeface="Saira"/>
                <a:sym typeface="Saira"/>
              </a:rPr>
              <a:t>. Dataset ini sering digunakan untuk mendemostrasikan algoritma pembelajaran mesin dalam tugas </a:t>
            </a:r>
            <a:r>
              <a:rPr lang="en-US" sz="2499" b="true">
                <a:solidFill>
                  <a:srgbClr val="442D26"/>
                </a:solidFill>
                <a:latin typeface="Saira Bold"/>
                <a:ea typeface="Saira Bold"/>
                <a:cs typeface="Saira Bold"/>
                <a:sym typeface="Saira Bold"/>
              </a:rPr>
              <a:t>klasifikasi</a:t>
            </a:r>
            <a:r>
              <a:rPr lang="en-US" sz="2499">
                <a:solidFill>
                  <a:srgbClr val="442D26"/>
                </a:solidFill>
                <a:latin typeface="Saira"/>
                <a:ea typeface="Saira"/>
                <a:cs typeface="Saira"/>
                <a:sym typeface="Saira"/>
              </a:rPr>
              <a:t>.</a:t>
            </a:r>
          </a:p>
          <a:p>
            <a:pPr algn="l">
              <a:lnSpc>
                <a:spcPts val="2939"/>
              </a:lnSpc>
            </a:pPr>
            <a:r>
              <a:rPr lang="en-US" sz="2099">
                <a:solidFill>
                  <a:srgbClr val="442D26"/>
                </a:solidFill>
                <a:latin typeface="Saira"/>
                <a:ea typeface="Saira"/>
                <a:cs typeface="Saira"/>
                <a:sym typeface="Saira"/>
              </a:rPr>
              <a:t> </a:t>
            </a:r>
          </a:p>
        </p:txBody>
      </p:sp>
      <p:sp>
        <p:nvSpPr>
          <p:cNvPr name="TextBox 9" id="9"/>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3</a:t>
            </a:r>
          </a:p>
        </p:txBody>
      </p:sp>
      <p:sp>
        <p:nvSpPr>
          <p:cNvPr name="TextBox 10" id="10"/>
          <p:cNvSpPr txBox="true"/>
          <p:nvPr/>
        </p:nvSpPr>
        <p:spPr>
          <a:xfrm rot="0">
            <a:off x="1028700" y="3285040"/>
            <a:ext cx="2720554" cy="748032"/>
          </a:xfrm>
          <a:prstGeom prst="rect">
            <a:avLst/>
          </a:prstGeom>
        </p:spPr>
        <p:txBody>
          <a:bodyPr anchor="t" rtlCol="false" tIns="0" lIns="0" bIns="0" rIns="0">
            <a:spAutoFit/>
          </a:bodyPr>
          <a:lstStyle/>
          <a:p>
            <a:pPr algn="l">
              <a:lnSpc>
                <a:spcPts val="6019"/>
              </a:lnSpc>
            </a:pPr>
            <a:r>
              <a:rPr lang="en-US" sz="4299" b="true">
                <a:solidFill>
                  <a:srgbClr val="442D26"/>
                </a:solidFill>
                <a:latin typeface="Saira Bold"/>
                <a:ea typeface="Saira Bold"/>
                <a:cs typeface="Saira Bold"/>
                <a:sym typeface="Saira Bold"/>
              </a:rPr>
              <a:t>Dataset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grpSp>
        <p:nvGrpSpPr>
          <p:cNvPr name="Group 5" id="5"/>
          <p:cNvGrpSpPr/>
          <p:nvPr/>
        </p:nvGrpSpPr>
        <p:grpSpPr>
          <a:xfrm rot="0">
            <a:off x="1413430" y="4571676"/>
            <a:ext cx="4252014" cy="837360"/>
            <a:chOff x="0" y="0"/>
            <a:chExt cx="1119872" cy="220539"/>
          </a:xfrm>
        </p:grpSpPr>
        <p:sp>
          <p:nvSpPr>
            <p:cNvPr name="Freeform 6" id="6"/>
            <p:cNvSpPr/>
            <p:nvPr/>
          </p:nvSpPr>
          <p:spPr>
            <a:xfrm flipH="false" flipV="false" rot="0">
              <a:off x="0" y="0"/>
              <a:ext cx="1119872" cy="220539"/>
            </a:xfrm>
            <a:custGeom>
              <a:avLst/>
              <a:gdLst/>
              <a:ahLst/>
              <a:cxnLst/>
              <a:rect r="r" b="b" t="t" l="l"/>
              <a:pathLst>
                <a:path h="220539" w="1119872">
                  <a:moveTo>
                    <a:pt x="27311" y="0"/>
                  </a:moveTo>
                  <a:lnTo>
                    <a:pt x="1092560" y="0"/>
                  </a:lnTo>
                  <a:cubicBezTo>
                    <a:pt x="1107644" y="0"/>
                    <a:pt x="1119872" y="12228"/>
                    <a:pt x="1119872" y="27311"/>
                  </a:cubicBezTo>
                  <a:lnTo>
                    <a:pt x="1119872" y="193228"/>
                  </a:lnTo>
                  <a:cubicBezTo>
                    <a:pt x="1119872" y="208311"/>
                    <a:pt x="1107644" y="220539"/>
                    <a:pt x="1092560" y="220539"/>
                  </a:cubicBezTo>
                  <a:lnTo>
                    <a:pt x="27311" y="220539"/>
                  </a:lnTo>
                  <a:cubicBezTo>
                    <a:pt x="12228" y="220539"/>
                    <a:pt x="0" y="208311"/>
                    <a:pt x="0" y="193228"/>
                  </a:cubicBezTo>
                  <a:lnTo>
                    <a:pt x="0" y="27311"/>
                  </a:lnTo>
                  <a:cubicBezTo>
                    <a:pt x="0" y="12228"/>
                    <a:pt x="12228" y="0"/>
                    <a:pt x="27311" y="0"/>
                  </a:cubicBezTo>
                  <a:close/>
                </a:path>
              </a:pathLst>
            </a:custGeom>
            <a:solidFill>
              <a:srgbClr val="FF3131"/>
            </a:solidFill>
          </p:spPr>
        </p:sp>
        <p:sp>
          <p:nvSpPr>
            <p:cNvPr name="TextBox 7" id="7"/>
            <p:cNvSpPr txBox="true"/>
            <p:nvPr/>
          </p:nvSpPr>
          <p:spPr>
            <a:xfrm>
              <a:off x="0" y="114300"/>
              <a:ext cx="1119872" cy="106239"/>
            </a:xfrm>
            <a:prstGeom prst="rect">
              <a:avLst/>
            </a:prstGeom>
          </p:spPr>
          <p:txBody>
            <a:bodyPr anchor="ctr" rtlCol="false" tIns="88900" lIns="88900" bIns="88900" rIns="88900"/>
            <a:lstStyle/>
            <a:p>
              <a:pPr algn="ctr">
                <a:lnSpc>
                  <a:spcPts val="1916"/>
                </a:lnSpc>
              </a:pPr>
            </a:p>
          </p:txBody>
        </p:sp>
      </p:grpSp>
      <p:sp>
        <p:nvSpPr>
          <p:cNvPr name="TextBox 8" id="8"/>
          <p:cNvSpPr txBox="true"/>
          <p:nvPr/>
        </p:nvSpPr>
        <p:spPr>
          <a:xfrm rot="0">
            <a:off x="3799878" y="1910037"/>
            <a:ext cx="10688244" cy="787864"/>
          </a:xfrm>
          <a:prstGeom prst="rect">
            <a:avLst/>
          </a:prstGeom>
        </p:spPr>
        <p:txBody>
          <a:bodyPr anchor="t" rtlCol="false" tIns="0" lIns="0" bIns="0" rIns="0">
            <a:spAutoFit/>
          </a:bodyPr>
          <a:lstStyle/>
          <a:p>
            <a:pPr algn="ctr">
              <a:lnSpc>
                <a:spcPts val="5893"/>
              </a:lnSpc>
            </a:pPr>
            <a:r>
              <a:rPr lang="en-US" b="true" sz="5893">
                <a:solidFill>
                  <a:srgbClr val="785042"/>
                </a:solidFill>
                <a:latin typeface="Saira Bold"/>
                <a:ea typeface="Saira Bold"/>
                <a:cs typeface="Saira Bold"/>
                <a:sym typeface="Saira Bold"/>
              </a:rPr>
              <a:t>ALUR PENELITIAN</a:t>
            </a:r>
          </a:p>
        </p:txBody>
      </p:sp>
      <p:sp>
        <p:nvSpPr>
          <p:cNvPr name="TextBox 9" id="9"/>
          <p:cNvSpPr txBox="true"/>
          <p:nvPr/>
        </p:nvSpPr>
        <p:spPr>
          <a:xfrm rot="0">
            <a:off x="11270007" y="6873560"/>
            <a:ext cx="2283047" cy="306705"/>
          </a:xfrm>
          <a:prstGeom prst="rect">
            <a:avLst/>
          </a:prstGeom>
        </p:spPr>
        <p:txBody>
          <a:bodyPr anchor="t" rtlCol="false" tIns="0" lIns="0" bIns="0" rIns="0">
            <a:spAutoFit/>
          </a:bodyPr>
          <a:lstStyle/>
          <a:p>
            <a:pPr algn="ctr">
              <a:lnSpc>
                <a:spcPts val="2520"/>
              </a:lnSpc>
            </a:pPr>
            <a:r>
              <a:rPr lang="en-US" sz="1800">
                <a:solidFill>
                  <a:srgbClr val="ECDDD4"/>
                </a:solidFill>
                <a:latin typeface="Saira"/>
                <a:ea typeface="Saira"/>
                <a:cs typeface="Saira"/>
                <a:sym typeface="Saira"/>
              </a:rPr>
              <a:t>Clear Goals</a:t>
            </a:r>
          </a:p>
        </p:txBody>
      </p:sp>
      <p:sp>
        <p:nvSpPr>
          <p:cNvPr name="TextBox 10" id="10"/>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4</a:t>
            </a:r>
          </a:p>
        </p:txBody>
      </p:sp>
      <p:grpSp>
        <p:nvGrpSpPr>
          <p:cNvPr name="Group 11" id="11"/>
          <p:cNvGrpSpPr/>
          <p:nvPr/>
        </p:nvGrpSpPr>
        <p:grpSpPr>
          <a:xfrm rot="0">
            <a:off x="3750463" y="6761586"/>
            <a:ext cx="4252014" cy="837360"/>
            <a:chOff x="0" y="0"/>
            <a:chExt cx="1119872" cy="220539"/>
          </a:xfrm>
        </p:grpSpPr>
        <p:sp>
          <p:nvSpPr>
            <p:cNvPr name="Freeform 12" id="12"/>
            <p:cNvSpPr/>
            <p:nvPr/>
          </p:nvSpPr>
          <p:spPr>
            <a:xfrm flipH="false" flipV="false" rot="0">
              <a:off x="0" y="0"/>
              <a:ext cx="1119872" cy="220539"/>
            </a:xfrm>
            <a:custGeom>
              <a:avLst/>
              <a:gdLst/>
              <a:ahLst/>
              <a:cxnLst/>
              <a:rect r="r" b="b" t="t" l="l"/>
              <a:pathLst>
                <a:path h="220539" w="1119872">
                  <a:moveTo>
                    <a:pt x="27311" y="0"/>
                  </a:moveTo>
                  <a:lnTo>
                    <a:pt x="1092560" y="0"/>
                  </a:lnTo>
                  <a:cubicBezTo>
                    <a:pt x="1107644" y="0"/>
                    <a:pt x="1119872" y="12228"/>
                    <a:pt x="1119872" y="27311"/>
                  </a:cubicBezTo>
                  <a:lnTo>
                    <a:pt x="1119872" y="193228"/>
                  </a:lnTo>
                  <a:cubicBezTo>
                    <a:pt x="1119872" y="208311"/>
                    <a:pt x="1107644" y="220539"/>
                    <a:pt x="1092560" y="220539"/>
                  </a:cubicBezTo>
                  <a:lnTo>
                    <a:pt x="27311" y="220539"/>
                  </a:lnTo>
                  <a:cubicBezTo>
                    <a:pt x="12228" y="220539"/>
                    <a:pt x="0" y="208311"/>
                    <a:pt x="0" y="193228"/>
                  </a:cubicBezTo>
                  <a:lnTo>
                    <a:pt x="0" y="27311"/>
                  </a:lnTo>
                  <a:cubicBezTo>
                    <a:pt x="0" y="12228"/>
                    <a:pt x="12228" y="0"/>
                    <a:pt x="27311" y="0"/>
                  </a:cubicBezTo>
                  <a:close/>
                </a:path>
              </a:pathLst>
            </a:custGeom>
            <a:solidFill>
              <a:srgbClr val="0097B2"/>
            </a:solidFill>
          </p:spPr>
        </p:sp>
        <p:sp>
          <p:nvSpPr>
            <p:cNvPr name="TextBox 13" id="13"/>
            <p:cNvSpPr txBox="true"/>
            <p:nvPr/>
          </p:nvSpPr>
          <p:spPr>
            <a:xfrm>
              <a:off x="0" y="114300"/>
              <a:ext cx="1119872" cy="106239"/>
            </a:xfrm>
            <a:prstGeom prst="rect">
              <a:avLst/>
            </a:prstGeom>
          </p:spPr>
          <p:txBody>
            <a:bodyPr anchor="ctr" rtlCol="false" tIns="88900" lIns="88900" bIns="88900" rIns="88900"/>
            <a:lstStyle/>
            <a:p>
              <a:pPr algn="ctr">
                <a:lnSpc>
                  <a:spcPts val="1916"/>
                </a:lnSpc>
              </a:pPr>
            </a:p>
          </p:txBody>
        </p:sp>
      </p:grpSp>
      <p:sp>
        <p:nvSpPr>
          <p:cNvPr name="TextBox 14" id="14"/>
          <p:cNvSpPr txBox="true"/>
          <p:nvPr/>
        </p:nvSpPr>
        <p:spPr>
          <a:xfrm rot="0">
            <a:off x="2054984" y="4718893"/>
            <a:ext cx="2965979" cy="495301"/>
          </a:xfrm>
          <a:prstGeom prst="rect">
            <a:avLst/>
          </a:prstGeom>
        </p:spPr>
        <p:txBody>
          <a:bodyPr anchor="t" rtlCol="false" tIns="0" lIns="0" bIns="0" rIns="0">
            <a:spAutoFit/>
          </a:bodyPr>
          <a:lstStyle/>
          <a:p>
            <a:pPr algn="ctr">
              <a:lnSpc>
                <a:spcPts val="4199"/>
              </a:lnSpc>
            </a:pPr>
            <a:r>
              <a:rPr lang="en-US" sz="2999">
                <a:solidFill>
                  <a:srgbClr val="ECDDD4"/>
                </a:solidFill>
                <a:latin typeface="Saira"/>
                <a:ea typeface="Saira"/>
                <a:cs typeface="Saira"/>
                <a:sym typeface="Saira"/>
              </a:rPr>
              <a:t>Import Library</a:t>
            </a:r>
          </a:p>
        </p:txBody>
      </p:sp>
      <p:grpSp>
        <p:nvGrpSpPr>
          <p:cNvPr name="Group 15" id="15"/>
          <p:cNvGrpSpPr/>
          <p:nvPr/>
        </p:nvGrpSpPr>
        <p:grpSpPr>
          <a:xfrm rot="0">
            <a:off x="10285524" y="6761586"/>
            <a:ext cx="4252014" cy="837360"/>
            <a:chOff x="0" y="0"/>
            <a:chExt cx="1119872" cy="220539"/>
          </a:xfrm>
        </p:grpSpPr>
        <p:sp>
          <p:nvSpPr>
            <p:cNvPr name="Freeform 16" id="16"/>
            <p:cNvSpPr/>
            <p:nvPr/>
          </p:nvSpPr>
          <p:spPr>
            <a:xfrm flipH="false" flipV="false" rot="0">
              <a:off x="0" y="0"/>
              <a:ext cx="1119872" cy="220539"/>
            </a:xfrm>
            <a:custGeom>
              <a:avLst/>
              <a:gdLst/>
              <a:ahLst/>
              <a:cxnLst/>
              <a:rect r="r" b="b" t="t" l="l"/>
              <a:pathLst>
                <a:path h="220539" w="1119872">
                  <a:moveTo>
                    <a:pt x="27311" y="0"/>
                  </a:moveTo>
                  <a:lnTo>
                    <a:pt x="1092560" y="0"/>
                  </a:lnTo>
                  <a:cubicBezTo>
                    <a:pt x="1107644" y="0"/>
                    <a:pt x="1119872" y="12228"/>
                    <a:pt x="1119872" y="27311"/>
                  </a:cubicBezTo>
                  <a:lnTo>
                    <a:pt x="1119872" y="193228"/>
                  </a:lnTo>
                  <a:cubicBezTo>
                    <a:pt x="1119872" y="208311"/>
                    <a:pt x="1107644" y="220539"/>
                    <a:pt x="1092560" y="220539"/>
                  </a:cubicBezTo>
                  <a:lnTo>
                    <a:pt x="27311" y="220539"/>
                  </a:lnTo>
                  <a:cubicBezTo>
                    <a:pt x="12228" y="220539"/>
                    <a:pt x="0" y="208311"/>
                    <a:pt x="0" y="193228"/>
                  </a:cubicBezTo>
                  <a:lnTo>
                    <a:pt x="0" y="27311"/>
                  </a:lnTo>
                  <a:cubicBezTo>
                    <a:pt x="0" y="12228"/>
                    <a:pt x="12228" y="0"/>
                    <a:pt x="27311" y="0"/>
                  </a:cubicBezTo>
                  <a:close/>
                </a:path>
              </a:pathLst>
            </a:custGeom>
            <a:solidFill>
              <a:srgbClr val="7ED957"/>
            </a:solidFill>
          </p:spPr>
        </p:sp>
        <p:sp>
          <p:nvSpPr>
            <p:cNvPr name="TextBox 17" id="17"/>
            <p:cNvSpPr txBox="true"/>
            <p:nvPr/>
          </p:nvSpPr>
          <p:spPr>
            <a:xfrm>
              <a:off x="0" y="114300"/>
              <a:ext cx="1119872" cy="106239"/>
            </a:xfrm>
            <a:prstGeom prst="rect">
              <a:avLst/>
            </a:prstGeom>
          </p:spPr>
          <p:txBody>
            <a:bodyPr anchor="ctr" rtlCol="false" tIns="88900" lIns="88900" bIns="88900" rIns="88900"/>
            <a:lstStyle/>
            <a:p>
              <a:pPr algn="ctr">
                <a:lnSpc>
                  <a:spcPts val="1916"/>
                </a:lnSpc>
              </a:pPr>
            </a:p>
          </p:txBody>
        </p:sp>
      </p:grpSp>
      <p:sp>
        <p:nvSpPr>
          <p:cNvPr name="TextBox 18" id="18"/>
          <p:cNvSpPr txBox="true"/>
          <p:nvPr/>
        </p:nvSpPr>
        <p:spPr>
          <a:xfrm rot="0">
            <a:off x="4350797" y="6908803"/>
            <a:ext cx="3051346" cy="495301"/>
          </a:xfrm>
          <a:prstGeom prst="rect">
            <a:avLst/>
          </a:prstGeom>
        </p:spPr>
        <p:txBody>
          <a:bodyPr anchor="t" rtlCol="false" tIns="0" lIns="0" bIns="0" rIns="0">
            <a:spAutoFit/>
          </a:bodyPr>
          <a:lstStyle/>
          <a:p>
            <a:pPr algn="ctr">
              <a:lnSpc>
                <a:spcPts val="4199"/>
              </a:lnSpc>
            </a:pPr>
            <a:r>
              <a:rPr lang="en-US" sz="2999">
                <a:solidFill>
                  <a:srgbClr val="ECDDD4"/>
                </a:solidFill>
                <a:latin typeface="Saira"/>
                <a:ea typeface="Saira"/>
                <a:cs typeface="Saira"/>
                <a:sym typeface="Saira"/>
              </a:rPr>
              <a:t>Train the Model</a:t>
            </a:r>
          </a:p>
        </p:txBody>
      </p:sp>
      <p:grpSp>
        <p:nvGrpSpPr>
          <p:cNvPr name="Group 19" id="19"/>
          <p:cNvGrpSpPr/>
          <p:nvPr/>
        </p:nvGrpSpPr>
        <p:grpSpPr>
          <a:xfrm rot="0">
            <a:off x="7023617" y="4571676"/>
            <a:ext cx="4252014" cy="837360"/>
            <a:chOff x="0" y="0"/>
            <a:chExt cx="1119872" cy="220539"/>
          </a:xfrm>
        </p:grpSpPr>
        <p:sp>
          <p:nvSpPr>
            <p:cNvPr name="Freeform 20" id="20"/>
            <p:cNvSpPr/>
            <p:nvPr/>
          </p:nvSpPr>
          <p:spPr>
            <a:xfrm flipH="false" flipV="false" rot="0">
              <a:off x="0" y="0"/>
              <a:ext cx="1119872" cy="220539"/>
            </a:xfrm>
            <a:custGeom>
              <a:avLst/>
              <a:gdLst/>
              <a:ahLst/>
              <a:cxnLst/>
              <a:rect r="r" b="b" t="t" l="l"/>
              <a:pathLst>
                <a:path h="220539" w="1119872">
                  <a:moveTo>
                    <a:pt x="27311" y="0"/>
                  </a:moveTo>
                  <a:lnTo>
                    <a:pt x="1092560" y="0"/>
                  </a:lnTo>
                  <a:cubicBezTo>
                    <a:pt x="1107644" y="0"/>
                    <a:pt x="1119872" y="12228"/>
                    <a:pt x="1119872" y="27311"/>
                  </a:cubicBezTo>
                  <a:lnTo>
                    <a:pt x="1119872" y="193228"/>
                  </a:lnTo>
                  <a:cubicBezTo>
                    <a:pt x="1119872" y="208311"/>
                    <a:pt x="1107644" y="220539"/>
                    <a:pt x="1092560" y="220539"/>
                  </a:cubicBezTo>
                  <a:lnTo>
                    <a:pt x="27311" y="220539"/>
                  </a:lnTo>
                  <a:cubicBezTo>
                    <a:pt x="12228" y="220539"/>
                    <a:pt x="0" y="208311"/>
                    <a:pt x="0" y="193228"/>
                  </a:cubicBezTo>
                  <a:lnTo>
                    <a:pt x="0" y="27311"/>
                  </a:lnTo>
                  <a:cubicBezTo>
                    <a:pt x="0" y="12228"/>
                    <a:pt x="12228" y="0"/>
                    <a:pt x="27311" y="0"/>
                  </a:cubicBezTo>
                  <a:close/>
                </a:path>
              </a:pathLst>
            </a:custGeom>
            <a:solidFill>
              <a:srgbClr val="004AAD"/>
            </a:solidFill>
          </p:spPr>
        </p:sp>
        <p:sp>
          <p:nvSpPr>
            <p:cNvPr name="TextBox 21" id="21"/>
            <p:cNvSpPr txBox="true"/>
            <p:nvPr/>
          </p:nvSpPr>
          <p:spPr>
            <a:xfrm>
              <a:off x="0" y="114300"/>
              <a:ext cx="1119872" cy="106239"/>
            </a:xfrm>
            <a:prstGeom prst="rect">
              <a:avLst/>
            </a:prstGeom>
          </p:spPr>
          <p:txBody>
            <a:bodyPr anchor="ctr" rtlCol="false" tIns="88900" lIns="88900" bIns="88900" rIns="88900"/>
            <a:lstStyle/>
            <a:p>
              <a:pPr algn="ctr">
                <a:lnSpc>
                  <a:spcPts val="1916"/>
                </a:lnSpc>
              </a:pPr>
            </a:p>
          </p:txBody>
        </p:sp>
      </p:grpSp>
      <p:sp>
        <p:nvSpPr>
          <p:cNvPr name="TextBox 22" id="22"/>
          <p:cNvSpPr txBox="true"/>
          <p:nvPr/>
        </p:nvSpPr>
        <p:spPr>
          <a:xfrm rot="0">
            <a:off x="7609723" y="4709368"/>
            <a:ext cx="3079801" cy="514350"/>
          </a:xfrm>
          <a:prstGeom prst="rect">
            <a:avLst/>
          </a:prstGeom>
        </p:spPr>
        <p:txBody>
          <a:bodyPr anchor="t" rtlCol="false" tIns="0" lIns="0" bIns="0" rIns="0">
            <a:spAutoFit/>
          </a:bodyPr>
          <a:lstStyle/>
          <a:p>
            <a:pPr algn="ctr">
              <a:lnSpc>
                <a:spcPts val="4200"/>
              </a:lnSpc>
            </a:pPr>
            <a:r>
              <a:rPr lang="en-US" sz="3000">
                <a:solidFill>
                  <a:srgbClr val="ECDDD4"/>
                </a:solidFill>
                <a:latin typeface="Saira"/>
                <a:ea typeface="Saira"/>
                <a:cs typeface="Saira"/>
                <a:sym typeface="Saira"/>
              </a:rPr>
              <a:t>Read Dataset</a:t>
            </a:r>
          </a:p>
        </p:txBody>
      </p:sp>
      <p:grpSp>
        <p:nvGrpSpPr>
          <p:cNvPr name="Group 23" id="23"/>
          <p:cNvGrpSpPr/>
          <p:nvPr/>
        </p:nvGrpSpPr>
        <p:grpSpPr>
          <a:xfrm rot="0">
            <a:off x="12622557" y="4571676"/>
            <a:ext cx="4252014" cy="837360"/>
            <a:chOff x="0" y="0"/>
            <a:chExt cx="1119872" cy="220539"/>
          </a:xfrm>
        </p:grpSpPr>
        <p:sp>
          <p:nvSpPr>
            <p:cNvPr name="Freeform 24" id="24"/>
            <p:cNvSpPr/>
            <p:nvPr/>
          </p:nvSpPr>
          <p:spPr>
            <a:xfrm flipH="false" flipV="false" rot="0">
              <a:off x="0" y="0"/>
              <a:ext cx="1119872" cy="220539"/>
            </a:xfrm>
            <a:custGeom>
              <a:avLst/>
              <a:gdLst/>
              <a:ahLst/>
              <a:cxnLst/>
              <a:rect r="r" b="b" t="t" l="l"/>
              <a:pathLst>
                <a:path h="220539" w="1119872">
                  <a:moveTo>
                    <a:pt x="27311" y="0"/>
                  </a:moveTo>
                  <a:lnTo>
                    <a:pt x="1092560" y="0"/>
                  </a:lnTo>
                  <a:cubicBezTo>
                    <a:pt x="1107644" y="0"/>
                    <a:pt x="1119872" y="12228"/>
                    <a:pt x="1119872" y="27311"/>
                  </a:cubicBezTo>
                  <a:lnTo>
                    <a:pt x="1119872" y="193228"/>
                  </a:lnTo>
                  <a:cubicBezTo>
                    <a:pt x="1119872" y="208311"/>
                    <a:pt x="1107644" y="220539"/>
                    <a:pt x="1092560" y="220539"/>
                  </a:cubicBezTo>
                  <a:lnTo>
                    <a:pt x="27311" y="220539"/>
                  </a:lnTo>
                  <a:cubicBezTo>
                    <a:pt x="12228" y="220539"/>
                    <a:pt x="0" y="208311"/>
                    <a:pt x="0" y="193228"/>
                  </a:cubicBezTo>
                  <a:lnTo>
                    <a:pt x="0" y="27311"/>
                  </a:lnTo>
                  <a:cubicBezTo>
                    <a:pt x="0" y="12228"/>
                    <a:pt x="12228" y="0"/>
                    <a:pt x="27311" y="0"/>
                  </a:cubicBezTo>
                  <a:close/>
                </a:path>
              </a:pathLst>
            </a:custGeom>
            <a:solidFill>
              <a:srgbClr val="CB6CE6"/>
            </a:solidFill>
          </p:spPr>
        </p:sp>
        <p:sp>
          <p:nvSpPr>
            <p:cNvPr name="TextBox 25" id="25"/>
            <p:cNvSpPr txBox="true"/>
            <p:nvPr/>
          </p:nvSpPr>
          <p:spPr>
            <a:xfrm>
              <a:off x="0" y="114300"/>
              <a:ext cx="1119872" cy="106239"/>
            </a:xfrm>
            <a:prstGeom prst="rect">
              <a:avLst/>
            </a:prstGeom>
          </p:spPr>
          <p:txBody>
            <a:bodyPr anchor="ctr" rtlCol="false" tIns="88900" lIns="88900" bIns="88900" rIns="88900"/>
            <a:lstStyle/>
            <a:p>
              <a:pPr algn="ctr">
                <a:lnSpc>
                  <a:spcPts val="1916"/>
                </a:lnSpc>
              </a:pPr>
            </a:p>
          </p:txBody>
        </p:sp>
      </p:grpSp>
      <p:sp>
        <p:nvSpPr>
          <p:cNvPr name="TextBox 26" id="26"/>
          <p:cNvSpPr txBox="true"/>
          <p:nvPr/>
        </p:nvSpPr>
        <p:spPr>
          <a:xfrm rot="0">
            <a:off x="13396014" y="4728417"/>
            <a:ext cx="2283047" cy="495301"/>
          </a:xfrm>
          <a:prstGeom prst="rect">
            <a:avLst/>
          </a:prstGeom>
        </p:spPr>
        <p:txBody>
          <a:bodyPr anchor="t" rtlCol="false" tIns="0" lIns="0" bIns="0" rIns="0">
            <a:spAutoFit/>
          </a:bodyPr>
          <a:lstStyle/>
          <a:p>
            <a:pPr algn="ctr">
              <a:lnSpc>
                <a:spcPts val="4199"/>
              </a:lnSpc>
            </a:pPr>
            <a:r>
              <a:rPr lang="en-US" sz="2999">
                <a:solidFill>
                  <a:srgbClr val="ECDDD4"/>
                </a:solidFill>
                <a:latin typeface="Saira"/>
                <a:ea typeface="Saira"/>
                <a:cs typeface="Saira"/>
                <a:sym typeface="Saira"/>
              </a:rPr>
              <a:t>Split Data</a:t>
            </a:r>
          </a:p>
        </p:txBody>
      </p:sp>
      <p:sp>
        <p:nvSpPr>
          <p:cNvPr name="TextBox 27" id="27"/>
          <p:cNvSpPr txBox="true"/>
          <p:nvPr/>
        </p:nvSpPr>
        <p:spPr>
          <a:xfrm rot="0">
            <a:off x="10602565" y="6899278"/>
            <a:ext cx="3617931" cy="514350"/>
          </a:xfrm>
          <a:prstGeom prst="rect">
            <a:avLst/>
          </a:prstGeom>
        </p:spPr>
        <p:txBody>
          <a:bodyPr anchor="t" rtlCol="false" tIns="0" lIns="0" bIns="0" rIns="0">
            <a:spAutoFit/>
          </a:bodyPr>
          <a:lstStyle/>
          <a:p>
            <a:pPr algn="ctr">
              <a:lnSpc>
                <a:spcPts val="4200"/>
              </a:lnSpc>
            </a:pPr>
            <a:r>
              <a:rPr lang="en-US" sz="3000">
                <a:solidFill>
                  <a:srgbClr val="ECDDD4"/>
                </a:solidFill>
                <a:latin typeface="Saira"/>
                <a:ea typeface="Saira"/>
                <a:cs typeface="Saira"/>
                <a:sym typeface="Saira"/>
              </a:rPr>
              <a:t>Predict &amp; Evaluate</a:t>
            </a:r>
          </a:p>
        </p:txBody>
      </p:sp>
      <p:sp>
        <p:nvSpPr>
          <p:cNvPr name="AutoShape 28" id="28"/>
          <p:cNvSpPr/>
          <p:nvPr/>
        </p:nvSpPr>
        <p:spPr>
          <a:xfrm>
            <a:off x="0" y="3117001"/>
            <a:ext cx="18288000" cy="0"/>
          </a:xfrm>
          <a:prstGeom prst="line">
            <a:avLst/>
          </a:prstGeom>
          <a:ln cap="flat" w="38100">
            <a:solidFill>
              <a:srgbClr val="442D26"/>
            </a:solidFill>
            <a:prstDash val="lgDash"/>
            <a:headEnd type="none" len="sm" w="sm"/>
            <a:tailEnd type="none" len="sm" w="sm"/>
          </a:ln>
        </p:spPr>
      </p:sp>
      <p:sp>
        <p:nvSpPr>
          <p:cNvPr name="AutoShape 29" id="29"/>
          <p:cNvSpPr/>
          <p:nvPr/>
        </p:nvSpPr>
        <p:spPr>
          <a:xfrm flipV="true">
            <a:off x="5665310" y="4990356"/>
            <a:ext cx="1358307" cy="28528"/>
          </a:xfrm>
          <a:prstGeom prst="line">
            <a:avLst/>
          </a:prstGeom>
          <a:ln cap="flat" w="38100">
            <a:solidFill>
              <a:srgbClr val="442D26"/>
            </a:solidFill>
            <a:prstDash val="solid"/>
            <a:headEnd type="none" len="sm" w="sm"/>
            <a:tailEnd type="arrow" len="sm" w="med"/>
          </a:ln>
        </p:spPr>
      </p:sp>
      <p:sp>
        <p:nvSpPr>
          <p:cNvPr name="AutoShape 30" id="30"/>
          <p:cNvSpPr/>
          <p:nvPr/>
        </p:nvSpPr>
        <p:spPr>
          <a:xfrm>
            <a:off x="11275631" y="4964074"/>
            <a:ext cx="1346926" cy="26282"/>
          </a:xfrm>
          <a:prstGeom prst="line">
            <a:avLst/>
          </a:prstGeom>
          <a:ln cap="flat" w="38100">
            <a:solidFill>
              <a:srgbClr val="442D26"/>
            </a:solidFill>
            <a:prstDash val="solid"/>
            <a:headEnd type="none" len="sm" w="sm"/>
            <a:tailEnd type="arrow" len="sm" w="med"/>
          </a:ln>
        </p:spPr>
      </p:sp>
      <p:sp>
        <p:nvSpPr>
          <p:cNvPr name="AutoShape 31" id="31"/>
          <p:cNvSpPr/>
          <p:nvPr/>
        </p:nvSpPr>
        <p:spPr>
          <a:xfrm flipH="true">
            <a:off x="12411530" y="5428048"/>
            <a:ext cx="2268507" cy="1333538"/>
          </a:xfrm>
          <a:prstGeom prst="line">
            <a:avLst/>
          </a:prstGeom>
          <a:ln cap="flat" w="38100">
            <a:solidFill>
              <a:srgbClr val="442D26"/>
            </a:solidFill>
            <a:prstDash val="solid"/>
            <a:headEnd type="none" len="sm" w="sm"/>
            <a:tailEnd type="arrow" len="sm" w="med"/>
          </a:ln>
        </p:spPr>
      </p:sp>
      <p:sp>
        <p:nvSpPr>
          <p:cNvPr name="AutoShape 32" id="32"/>
          <p:cNvSpPr/>
          <p:nvPr/>
        </p:nvSpPr>
        <p:spPr>
          <a:xfrm flipH="true" flipV="true">
            <a:off x="8002476" y="7180265"/>
            <a:ext cx="2305456" cy="16172"/>
          </a:xfrm>
          <a:prstGeom prst="line">
            <a:avLst/>
          </a:prstGeom>
          <a:ln cap="flat" w="38100">
            <a:solidFill>
              <a:srgbClr val="442D26"/>
            </a:solidFill>
            <a:prstDash val="solid"/>
            <a:headEnd type="none" len="sm" w="sm"/>
            <a:tailEnd type="arrow" len="sm" w="med"/>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grpSp>
        <p:nvGrpSpPr>
          <p:cNvPr name="Group 5" id="5"/>
          <p:cNvGrpSpPr/>
          <p:nvPr/>
        </p:nvGrpSpPr>
        <p:grpSpPr>
          <a:xfrm rot="-5400000">
            <a:off x="-5039552" y="4614655"/>
            <a:ext cx="11107804" cy="1028700"/>
            <a:chOff x="0" y="0"/>
            <a:chExt cx="2925512" cy="270933"/>
          </a:xfrm>
        </p:grpSpPr>
        <p:sp>
          <p:nvSpPr>
            <p:cNvPr name="Freeform 6" id="6"/>
            <p:cNvSpPr/>
            <p:nvPr/>
          </p:nvSpPr>
          <p:spPr>
            <a:xfrm flipH="false" flipV="false" rot="0">
              <a:off x="0" y="0"/>
              <a:ext cx="2925512" cy="270933"/>
            </a:xfrm>
            <a:custGeom>
              <a:avLst/>
              <a:gdLst/>
              <a:ahLst/>
              <a:cxnLst/>
              <a:rect r="r" b="b" t="t" l="l"/>
              <a:pathLst>
                <a:path h="270933" w="2925512">
                  <a:moveTo>
                    <a:pt x="10455" y="0"/>
                  </a:moveTo>
                  <a:lnTo>
                    <a:pt x="2915058" y="0"/>
                  </a:lnTo>
                  <a:cubicBezTo>
                    <a:pt x="2920832" y="0"/>
                    <a:pt x="2925512" y="4681"/>
                    <a:pt x="2925512" y="10455"/>
                  </a:cubicBezTo>
                  <a:lnTo>
                    <a:pt x="2925512" y="260479"/>
                  </a:lnTo>
                  <a:cubicBezTo>
                    <a:pt x="2925512" y="263251"/>
                    <a:pt x="2924411" y="265911"/>
                    <a:pt x="2922450" y="267871"/>
                  </a:cubicBezTo>
                  <a:cubicBezTo>
                    <a:pt x="2920490" y="269832"/>
                    <a:pt x="2917830" y="270933"/>
                    <a:pt x="2915058" y="270933"/>
                  </a:cubicBezTo>
                  <a:lnTo>
                    <a:pt x="10455" y="270933"/>
                  </a:lnTo>
                  <a:cubicBezTo>
                    <a:pt x="4681" y="270933"/>
                    <a:pt x="0" y="266253"/>
                    <a:pt x="0" y="260479"/>
                  </a:cubicBezTo>
                  <a:lnTo>
                    <a:pt x="0" y="10455"/>
                  </a:lnTo>
                  <a:cubicBezTo>
                    <a:pt x="0" y="4681"/>
                    <a:pt x="4681" y="0"/>
                    <a:pt x="10455" y="0"/>
                  </a:cubicBezTo>
                  <a:close/>
                </a:path>
              </a:pathLst>
            </a:custGeom>
            <a:solidFill>
              <a:srgbClr val="442D26"/>
            </a:solidFill>
          </p:spPr>
        </p:sp>
        <p:sp>
          <p:nvSpPr>
            <p:cNvPr name="TextBox 7" id="7"/>
            <p:cNvSpPr txBox="true"/>
            <p:nvPr/>
          </p:nvSpPr>
          <p:spPr>
            <a:xfrm>
              <a:off x="0" y="85725"/>
              <a:ext cx="2925512" cy="185208"/>
            </a:xfrm>
            <a:prstGeom prst="rect">
              <a:avLst/>
            </a:prstGeom>
          </p:spPr>
          <p:txBody>
            <a:bodyPr anchor="ctr" rtlCol="false" tIns="50800" lIns="50800" bIns="50800" rIns="50800"/>
            <a:lstStyle/>
            <a:p>
              <a:pPr algn="ctr">
                <a:lnSpc>
                  <a:spcPts val="1620"/>
                </a:lnSpc>
              </a:pPr>
            </a:p>
          </p:txBody>
        </p:sp>
      </p:grpSp>
      <p:sp>
        <p:nvSpPr>
          <p:cNvPr name="TextBox 8" id="8"/>
          <p:cNvSpPr txBox="true"/>
          <p:nvPr/>
        </p:nvSpPr>
        <p:spPr>
          <a:xfrm rot="0">
            <a:off x="2059666" y="1294637"/>
            <a:ext cx="5908440" cy="846401"/>
          </a:xfrm>
          <a:prstGeom prst="rect">
            <a:avLst/>
          </a:prstGeom>
        </p:spPr>
        <p:txBody>
          <a:bodyPr anchor="t" rtlCol="false" tIns="0" lIns="0" bIns="0" rIns="0">
            <a:spAutoFit/>
          </a:bodyPr>
          <a:lstStyle/>
          <a:p>
            <a:pPr algn="l">
              <a:lnSpc>
                <a:spcPts val="6322"/>
              </a:lnSpc>
            </a:pPr>
            <a:r>
              <a:rPr lang="en-US" sz="6322" b="true">
                <a:solidFill>
                  <a:srgbClr val="442D26"/>
                </a:solidFill>
                <a:latin typeface="Saira Bold"/>
                <a:ea typeface="Saira Bold"/>
                <a:cs typeface="Saira Bold"/>
                <a:sym typeface="Saira Bold"/>
              </a:rPr>
              <a:t>Import Library</a:t>
            </a:r>
          </a:p>
        </p:txBody>
      </p:sp>
      <p:sp>
        <p:nvSpPr>
          <p:cNvPr name="TextBox 9" id="9"/>
          <p:cNvSpPr txBox="true"/>
          <p:nvPr/>
        </p:nvSpPr>
        <p:spPr>
          <a:xfrm rot="0">
            <a:off x="2059666" y="2342727"/>
            <a:ext cx="11203815" cy="481331"/>
          </a:xfrm>
          <a:prstGeom prst="rect">
            <a:avLst/>
          </a:prstGeom>
        </p:spPr>
        <p:txBody>
          <a:bodyPr anchor="t" rtlCol="false" tIns="0" lIns="0" bIns="0" rIns="0">
            <a:spAutoFit/>
          </a:bodyPr>
          <a:lstStyle/>
          <a:p>
            <a:pPr algn="just">
              <a:lnSpc>
                <a:spcPts val="3919"/>
              </a:lnSpc>
            </a:pPr>
            <a:r>
              <a:rPr lang="en-US" sz="2799">
                <a:solidFill>
                  <a:srgbClr val="442D26"/>
                </a:solidFill>
                <a:latin typeface="Saira"/>
                <a:ea typeface="Saira"/>
                <a:cs typeface="Saira"/>
                <a:sym typeface="Saira"/>
              </a:rPr>
              <a:t>Beberapa library yang digunakan dalam  model klasifikasi ini</a:t>
            </a:r>
          </a:p>
        </p:txBody>
      </p:sp>
      <p:sp>
        <p:nvSpPr>
          <p:cNvPr name="TextBox 10" id="10"/>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5</a:t>
            </a:r>
          </a:p>
        </p:txBody>
      </p:sp>
      <p:grpSp>
        <p:nvGrpSpPr>
          <p:cNvPr name="Group 11" id="11"/>
          <p:cNvGrpSpPr/>
          <p:nvPr/>
        </p:nvGrpSpPr>
        <p:grpSpPr>
          <a:xfrm rot="0">
            <a:off x="2066083" y="1345513"/>
            <a:ext cx="14166253" cy="6309767"/>
            <a:chOff x="0" y="0"/>
            <a:chExt cx="2194723" cy="977548"/>
          </a:xfrm>
        </p:grpSpPr>
        <p:sp>
          <p:nvSpPr>
            <p:cNvPr name="Freeform 12" id="12"/>
            <p:cNvSpPr/>
            <p:nvPr/>
          </p:nvSpPr>
          <p:spPr>
            <a:xfrm flipH="false" flipV="false" rot="0">
              <a:off x="0" y="0"/>
              <a:ext cx="2194723" cy="977548"/>
            </a:xfrm>
            <a:custGeom>
              <a:avLst/>
              <a:gdLst/>
              <a:ahLst/>
              <a:cxnLst/>
              <a:rect r="r" b="b" t="t" l="l"/>
              <a:pathLst>
                <a:path h="977548" w="2194723">
                  <a:moveTo>
                    <a:pt x="12570" y="0"/>
                  </a:moveTo>
                  <a:lnTo>
                    <a:pt x="2182154" y="0"/>
                  </a:lnTo>
                  <a:cubicBezTo>
                    <a:pt x="2189096" y="0"/>
                    <a:pt x="2194723" y="5628"/>
                    <a:pt x="2194723" y="12570"/>
                  </a:cubicBezTo>
                  <a:lnTo>
                    <a:pt x="2194723" y="964978"/>
                  </a:lnTo>
                  <a:cubicBezTo>
                    <a:pt x="2194723" y="971920"/>
                    <a:pt x="2189096" y="977548"/>
                    <a:pt x="2182154" y="977548"/>
                  </a:cubicBezTo>
                  <a:lnTo>
                    <a:pt x="12570" y="977548"/>
                  </a:lnTo>
                  <a:cubicBezTo>
                    <a:pt x="5628" y="977548"/>
                    <a:pt x="0" y="971920"/>
                    <a:pt x="0" y="964978"/>
                  </a:cubicBezTo>
                  <a:lnTo>
                    <a:pt x="0" y="12570"/>
                  </a:lnTo>
                  <a:cubicBezTo>
                    <a:pt x="0" y="5628"/>
                    <a:pt x="5628" y="0"/>
                    <a:pt x="12570" y="0"/>
                  </a:cubicBezTo>
                  <a:close/>
                </a:path>
              </a:pathLst>
            </a:custGeom>
            <a:blipFill>
              <a:blip r:embed="rId2"/>
              <a:stretch>
                <a:fillRect l="0" t="-15283" r="-12359" b="16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grpSp>
        <p:nvGrpSpPr>
          <p:cNvPr name="Group 5" id="5"/>
          <p:cNvGrpSpPr/>
          <p:nvPr/>
        </p:nvGrpSpPr>
        <p:grpSpPr>
          <a:xfrm rot="-5400000">
            <a:off x="-5039552" y="4614655"/>
            <a:ext cx="11107804" cy="1028700"/>
            <a:chOff x="0" y="0"/>
            <a:chExt cx="2925512" cy="270933"/>
          </a:xfrm>
        </p:grpSpPr>
        <p:sp>
          <p:nvSpPr>
            <p:cNvPr name="Freeform 6" id="6"/>
            <p:cNvSpPr/>
            <p:nvPr/>
          </p:nvSpPr>
          <p:spPr>
            <a:xfrm flipH="false" flipV="false" rot="0">
              <a:off x="0" y="0"/>
              <a:ext cx="2925512" cy="270933"/>
            </a:xfrm>
            <a:custGeom>
              <a:avLst/>
              <a:gdLst/>
              <a:ahLst/>
              <a:cxnLst/>
              <a:rect r="r" b="b" t="t" l="l"/>
              <a:pathLst>
                <a:path h="270933" w="2925512">
                  <a:moveTo>
                    <a:pt x="10455" y="0"/>
                  </a:moveTo>
                  <a:lnTo>
                    <a:pt x="2915058" y="0"/>
                  </a:lnTo>
                  <a:cubicBezTo>
                    <a:pt x="2920832" y="0"/>
                    <a:pt x="2925512" y="4681"/>
                    <a:pt x="2925512" y="10455"/>
                  </a:cubicBezTo>
                  <a:lnTo>
                    <a:pt x="2925512" y="260479"/>
                  </a:lnTo>
                  <a:cubicBezTo>
                    <a:pt x="2925512" y="263251"/>
                    <a:pt x="2924411" y="265911"/>
                    <a:pt x="2922450" y="267871"/>
                  </a:cubicBezTo>
                  <a:cubicBezTo>
                    <a:pt x="2920490" y="269832"/>
                    <a:pt x="2917830" y="270933"/>
                    <a:pt x="2915058" y="270933"/>
                  </a:cubicBezTo>
                  <a:lnTo>
                    <a:pt x="10455" y="270933"/>
                  </a:lnTo>
                  <a:cubicBezTo>
                    <a:pt x="4681" y="270933"/>
                    <a:pt x="0" y="266253"/>
                    <a:pt x="0" y="260479"/>
                  </a:cubicBezTo>
                  <a:lnTo>
                    <a:pt x="0" y="10455"/>
                  </a:lnTo>
                  <a:cubicBezTo>
                    <a:pt x="0" y="4681"/>
                    <a:pt x="4681" y="0"/>
                    <a:pt x="10455" y="0"/>
                  </a:cubicBezTo>
                  <a:close/>
                </a:path>
              </a:pathLst>
            </a:custGeom>
            <a:solidFill>
              <a:srgbClr val="442D26"/>
            </a:solidFill>
          </p:spPr>
        </p:sp>
        <p:sp>
          <p:nvSpPr>
            <p:cNvPr name="TextBox 7" id="7"/>
            <p:cNvSpPr txBox="true"/>
            <p:nvPr/>
          </p:nvSpPr>
          <p:spPr>
            <a:xfrm>
              <a:off x="0" y="85725"/>
              <a:ext cx="2925512" cy="185208"/>
            </a:xfrm>
            <a:prstGeom prst="rect">
              <a:avLst/>
            </a:prstGeom>
          </p:spPr>
          <p:txBody>
            <a:bodyPr anchor="ctr" rtlCol="false" tIns="50800" lIns="50800" bIns="50800" rIns="50800"/>
            <a:lstStyle/>
            <a:p>
              <a:pPr algn="ctr">
                <a:lnSpc>
                  <a:spcPts val="1620"/>
                </a:lnSpc>
              </a:pPr>
            </a:p>
          </p:txBody>
        </p:sp>
      </p:grpSp>
      <p:sp>
        <p:nvSpPr>
          <p:cNvPr name="TextBox 8" id="8"/>
          <p:cNvSpPr txBox="true"/>
          <p:nvPr/>
        </p:nvSpPr>
        <p:spPr>
          <a:xfrm rot="0">
            <a:off x="2059666" y="1294637"/>
            <a:ext cx="5908440" cy="846401"/>
          </a:xfrm>
          <a:prstGeom prst="rect">
            <a:avLst/>
          </a:prstGeom>
        </p:spPr>
        <p:txBody>
          <a:bodyPr anchor="t" rtlCol="false" tIns="0" lIns="0" bIns="0" rIns="0">
            <a:spAutoFit/>
          </a:bodyPr>
          <a:lstStyle/>
          <a:p>
            <a:pPr algn="l">
              <a:lnSpc>
                <a:spcPts val="6322"/>
              </a:lnSpc>
            </a:pPr>
            <a:r>
              <a:rPr lang="en-US" sz="6322" b="true">
                <a:solidFill>
                  <a:srgbClr val="442D26"/>
                </a:solidFill>
                <a:latin typeface="Saira Bold"/>
                <a:ea typeface="Saira Bold"/>
                <a:cs typeface="Saira Bold"/>
                <a:sym typeface="Saira Bold"/>
              </a:rPr>
              <a:t>Read Dataset</a:t>
            </a:r>
          </a:p>
        </p:txBody>
      </p:sp>
      <p:sp>
        <p:nvSpPr>
          <p:cNvPr name="TextBox 9" id="9"/>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6</a:t>
            </a:r>
          </a:p>
        </p:txBody>
      </p:sp>
      <p:grpSp>
        <p:nvGrpSpPr>
          <p:cNvPr name="Group 10" id="10"/>
          <p:cNvGrpSpPr/>
          <p:nvPr/>
        </p:nvGrpSpPr>
        <p:grpSpPr>
          <a:xfrm rot="0">
            <a:off x="2059666" y="3111276"/>
            <a:ext cx="14166253" cy="6147024"/>
            <a:chOff x="0" y="0"/>
            <a:chExt cx="2194723" cy="952335"/>
          </a:xfrm>
        </p:grpSpPr>
        <p:sp>
          <p:nvSpPr>
            <p:cNvPr name="Freeform 11" id="11"/>
            <p:cNvSpPr/>
            <p:nvPr/>
          </p:nvSpPr>
          <p:spPr>
            <a:xfrm flipH="false" flipV="false" rot="0">
              <a:off x="0" y="0"/>
              <a:ext cx="2194723" cy="952335"/>
            </a:xfrm>
            <a:custGeom>
              <a:avLst/>
              <a:gdLst/>
              <a:ahLst/>
              <a:cxnLst/>
              <a:rect r="r" b="b" t="t" l="l"/>
              <a:pathLst>
                <a:path h="952335" w="2194723">
                  <a:moveTo>
                    <a:pt x="12570" y="0"/>
                  </a:moveTo>
                  <a:lnTo>
                    <a:pt x="2182154" y="0"/>
                  </a:lnTo>
                  <a:cubicBezTo>
                    <a:pt x="2189096" y="0"/>
                    <a:pt x="2194723" y="5628"/>
                    <a:pt x="2194723" y="12570"/>
                  </a:cubicBezTo>
                  <a:lnTo>
                    <a:pt x="2194723" y="939765"/>
                  </a:lnTo>
                  <a:cubicBezTo>
                    <a:pt x="2194723" y="946707"/>
                    <a:pt x="2189096" y="952335"/>
                    <a:pt x="2182154" y="952335"/>
                  </a:cubicBezTo>
                  <a:lnTo>
                    <a:pt x="12570" y="952335"/>
                  </a:lnTo>
                  <a:cubicBezTo>
                    <a:pt x="5628" y="952335"/>
                    <a:pt x="0" y="946707"/>
                    <a:pt x="0" y="939765"/>
                  </a:cubicBezTo>
                  <a:lnTo>
                    <a:pt x="0" y="12570"/>
                  </a:lnTo>
                  <a:cubicBezTo>
                    <a:pt x="0" y="5628"/>
                    <a:pt x="5628" y="0"/>
                    <a:pt x="12570" y="0"/>
                  </a:cubicBezTo>
                  <a:close/>
                </a:path>
              </a:pathLst>
            </a:custGeom>
            <a:blipFill>
              <a:blip r:embed="rId2"/>
              <a:stretch>
                <a:fillRect l="0" t="-72" r="0" b="-72"/>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grpSp>
        <p:nvGrpSpPr>
          <p:cNvPr name="Group 5" id="5"/>
          <p:cNvGrpSpPr/>
          <p:nvPr/>
        </p:nvGrpSpPr>
        <p:grpSpPr>
          <a:xfrm rot="-5400000">
            <a:off x="-5039552" y="4614655"/>
            <a:ext cx="11107804" cy="1028700"/>
            <a:chOff x="0" y="0"/>
            <a:chExt cx="2925512" cy="270933"/>
          </a:xfrm>
        </p:grpSpPr>
        <p:sp>
          <p:nvSpPr>
            <p:cNvPr name="Freeform 6" id="6"/>
            <p:cNvSpPr/>
            <p:nvPr/>
          </p:nvSpPr>
          <p:spPr>
            <a:xfrm flipH="false" flipV="false" rot="0">
              <a:off x="0" y="0"/>
              <a:ext cx="2925512" cy="270933"/>
            </a:xfrm>
            <a:custGeom>
              <a:avLst/>
              <a:gdLst/>
              <a:ahLst/>
              <a:cxnLst/>
              <a:rect r="r" b="b" t="t" l="l"/>
              <a:pathLst>
                <a:path h="270933" w="2925512">
                  <a:moveTo>
                    <a:pt x="10455" y="0"/>
                  </a:moveTo>
                  <a:lnTo>
                    <a:pt x="2915058" y="0"/>
                  </a:lnTo>
                  <a:cubicBezTo>
                    <a:pt x="2920832" y="0"/>
                    <a:pt x="2925512" y="4681"/>
                    <a:pt x="2925512" y="10455"/>
                  </a:cubicBezTo>
                  <a:lnTo>
                    <a:pt x="2925512" y="260479"/>
                  </a:lnTo>
                  <a:cubicBezTo>
                    <a:pt x="2925512" y="263251"/>
                    <a:pt x="2924411" y="265911"/>
                    <a:pt x="2922450" y="267871"/>
                  </a:cubicBezTo>
                  <a:cubicBezTo>
                    <a:pt x="2920490" y="269832"/>
                    <a:pt x="2917830" y="270933"/>
                    <a:pt x="2915058" y="270933"/>
                  </a:cubicBezTo>
                  <a:lnTo>
                    <a:pt x="10455" y="270933"/>
                  </a:lnTo>
                  <a:cubicBezTo>
                    <a:pt x="4681" y="270933"/>
                    <a:pt x="0" y="266253"/>
                    <a:pt x="0" y="260479"/>
                  </a:cubicBezTo>
                  <a:lnTo>
                    <a:pt x="0" y="10455"/>
                  </a:lnTo>
                  <a:cubicBezTo>
                    <a:pt x="0" y="4681"/>
                    <a:pt x="4681" y="0"/>
                    <a:pt x="10455" y="0"/>
                  </a:cubicBezTo>
                  <a:close/>
                </a:path>
              </a:pathLst>
            </a:custGeom>
            <a:solidFill>
              <a:srgbClr val="442D26"/>
            </a:solidFill>
          </p:spPr>
        </p:sp>
        <p:sp>
          <p:nvSpPr>
            <p:cNvPr name="TextBox 7" id="7"/>
            <p:cNvSpPr txBox="true"/>
            <p:nvPr/>
          </p:nvSpPr>
          <p:spPr>
            <a:xfrm>
              <a:off x="0" y="85725"/>
              <a:ext cx="2925512" cy="185208"/>
            </a:xfrm>
            <a:prstGeom prst="rect">
              <a:avLst/>
            </a:prstGeom>
          </p:spPr>
          <p:txBody>
            <a:bodyPr anchor="ctr" rtlCol="false" tIns="50800" lIns="50800" bIns="50800" rIns="50800"/>
            <a:lstStyle/>
            <a:p>
              <a:pPr algn="ctr">
                <a:lnSpc>
                  <a:spcPts val="1620"/>
                </a:lnSpc>
              </a:pPr>
            </a:p>
          </p:txBody>
        </p:sp>
      </p:grpSp>
      <p:sp>
        <p:nvSpPr>
          <p:cNvPr name="Freeform 8" id="8"/>
          <p:cNvSpPr/>
          <p:nvPr/>
        </p:nvSpPr>
        <p:spPr>
          <a:xfrm flipH="false" flipV="false" rot="0">
            <a:off x="2059666" y="3025680"/>
            <a:ext cx="15853093" cy="2117820"/>
          </a:xfrm>
          <a:custGeom>
            <a:avLst/>
            <a:gdLst/>
            <a:ahLst/>
            <a:cxnLst/>
            <a:rect r="r" b="b" t="t" l="l"/>
            <a:pathLst>
              <a:path h="2117820" w="15853093">
                <a:moveTo>
                  <a:pt x="0" y="0"/>
                </a:moveTo>
                <a:lnTo>
                  <a:pt x="15853093" y="0"/>
                </a:lnTo>
                <a:lnTo>
                  <a:pt x="15853093" y="2117820"/>
                </a:lnTo>
                <a:lnTo>
                  <a:pt x="0" y="2117820"/>
                </a:lnTo>
                <a:lnTo>
                  <a:pt x="0" y="0"/>
                </a:lnTo>
                <a:close/>
              </a:path>
            </a:pathLst>
          </a:custGeom>
          <a:blipFill>
            <a:blip r:embed="rId2"/>
            <a:stretch>
              <a:fillRect l="0" t="-3490" r="0" b="-7579"/>
            </a:stretch>
          </a:blipFill>
        </p:spPr>
      </p:sp>
      <p:sp>
        <p:nvSpPr>
          <p:cNvPr name="TextBox 9" id="9"/>
          <p:cNvSpPr txBox="true"/>
          <p:nvPr/>
        </p:nvSpPr>
        <p:spPr>
          <a:xfrm rot="0">
            <a:off x="2059666" y="1294637"/>
            <a:ext cx="5908440" cy="846401"/>
          </a:xfrm>
          <a:prstGeom prst="rect">
            <a:avLst/>
          </a:prstGeom>
        </p:spPr>
        <p:txBody>
          <a:bodyPr anchor="t" rtlCol="false" tIns="0" lIns="0" bIns="0" rIns="0">
            <a:spAutoFit/>
          </a:bodyPr>
          <a:lstStyle/>
          <a:p>
            <a:pPr algn="l">
              <a:lnSpc>
                <a:spcPts val="6322"/>
              </a:lnSpc>
            </a:pPr>
            <a:r>
              <a:rPr lang="en-US" sz="6322" b="true">
                <a:solidFill>
                  <a:srgbClr val="442D26"/>
                </a:solidFill>
                <a:latin typeface="Saira Bold"/>
                <a:ea typeface="Saira Bold"/>
                <a:cs typeface="Saira Bold"/>
                <a:sym typeface="Saira Bold"/>
              </a:rPr>
              <a:t>Split Data</a:t>
            </a:r>
          </a:p>
        </p:txBody>
      </p:sp>
      <p:sp>
        <p:nvSpPr>
          <p:cNvPr name="TextBox 10" id="10"/>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7</a:t>
            </a:r>
          </a:p>
        </p:txBody>
      </p:sp>
      <p:sp>
        <p:nvSpPr>
          <p:cNvPr name="TextBox 11" id="11"/>
          <p:cNvSpPr txBox="true"/>
          <p:nvPr/>
        </p:nvSpPr>
        <p:spPr>
          <a:xfrm rot="0">
            <a:off x="2059666" y="5972175"/>
            <a:ext cx="10221008" cy="2462531"/>
          </a:xfrm>
          <a:prstGeom prst="rect">
            <a:avLst/>
          </a:prstGeom>
        </p:spPr>
        <p:txBody>
          <a:bodyPr anchor="t" rtlCol="false" tIns="0" lIns="0" bIns="0" rIns="0">
            <a:spAutoFit/>
          </a:bodyPr>
          <a:lstStyle/>
          <a:p>
            <a:pPr algn="l">
              <a:lnSpc>
                <a:spcPts val="3919"/>
              </a:lnSpc>
            </a:pPr>
            <a:r>
              <a:rPr lang="en-US" sz="2799" b="true">
                <a:solidFill>
                  <a:srgbClr val="442D26"/>
                </a:solidFill>
                <a:latin typeface="Saira Bold"/>
                <a:ea typeface="Saira Bold"/>
                <a:cs typeface="Saira Bold"/>
                <a:sym typeface="Saira Bold"/>
              </a:rPr>
              <a:t>Membagi dataset menjadi data latih (train) dan data uji (test)</a:t>
            </a:r>
            <a:r>
              <a:rPr lang="en-US" sz="2799">
                <a:solidFill>
                  <a:srgbClr val="442D26"/>
                </a:solidFill>
                <a:latin typeface="Saira"/>
                <a:ea typeface="Saira"/>
                <a:cs typeface="Saira"/>
                <a:sym typeface="Saira"/>
              </a:rPr>
              <a:t> dalam machine learning agar model bisa diuji sebelum digunakan pada data baru. penggunaan </a:t>
            </a:r>
            <a:r>
              <a:rPr lang="en-US" sz="2799" b="true">
                <a:solidFill>
                  <a:srgbClr val="442D26"/>
                </a:solidFill>
                <a:latin typeface="Saira Bold"/>
                <a:ea typeface="Saira Bold"/>
                <a:cs typeface="Saira Bold"/>
                <a:sym typeface="Saira Bold"/>
              </a:rPr>
              <a:t>random _state=42</a:t>
            </a:r>
            <a:r>
              <a:rPr lang="en-US" sz="2799">
                <a:solidFill>
                  <a:srgbClr val="442D26"/>
                </a:solidFill>
                <a:latin typeface="Saira"/>
                <a:ea typeface="Saira"/>
                <a:cs typeface="Saira"/>
                <a:sym typeface="Saira"/>
              </a:rPr>
              <a:t>, memastikan bahwa hasil pembagian tetap konsisten setiap kali dijalankan.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grpSp>
        <p:nvGrpSpPr>
          <p:cNvPr name="Group 5" id="5"/>
          <p:cNvGrpSpPr/>
          <p:nvPr/>
        </p:nvGrpSpPr>
        <p:grpSpPr>
          <a:xfrm rot="-5400000">
            <a:off x="-5039552" y="4614655"/>
            <a:ext cx="11107804" cy="1028700"/>
            <a:chOff x="0" y="0"/>
            <a:chExt cx="2925512" cy="270933"/>
          </a:xfrm>
        </p:grpSpPr>
        <p:sp>
          <p:nvSpPr>
            <p:cNvPr name="Freeform 6" id="6"/>
            <p:cNvSpPr/>
            <p:nvPr/>
          </p:nvSpPr>
          <p:spPr>
            <a:xfrm flipH="false" flipV="false" rot="0">
              <a:off x="0" y="0"/>
              <a:ext cx="2925512" cy="270933"/>
            </a:xfrm>
            <a:custGeom>
              <a:avLst/>
              <a:gdLst/>
              <a:ahLst/>
              <a:cxnLst/>
              <a:rect r="r" b="b" t="t" l="l"/>
              <a:pathLst>
                <a:path h="270933" w="2925512">
                  <a:moveTo>
                    <a:pt x="10455" y="0"/>
                  </a:moveTo>
                  <a:lnTo>
                    <a:pt x="2915058" y="0"/>
                  </a:lnTo>
                  <a:cubicBezTo>
                    <a:pt x="2920832" y="0"/>
                    <a:pt x="2925512" y="4681"/>
                    <a:pt x="2925512" y="10455"/>
                  </a:cubicBezTo>
                  <a:lnTo>
                    <a:pt x="2925512" y="260479"/>
                  </a:lnTo>
                  <a:cubicBezTo>
                    <a:pt x="2925512" y="263251"/>
                    <a:pt x="2924411" y="265911"/>
                    <a:pt x="2922450" y="267871"/>
                  </a:cubicBezTo>
                  <a:cubicBezTo>
                    <a:pt x="2920490" y="269832"/>
                    <a:pt x="2917830" y="270933"/>
                    <a:pt x="2915058" y="270933"/>
                  </a:cubicBezTo>
                  <a:lnTo>
                    <a:pt x="10455" y="270933"/>
                  </a:lnTo>
                  <a:cubicBezTo>
                    <a:pt x="4681" y="270933"/>
                    <a:pt x="0" y="266253"/>
                    <a:pt x="0" y="260479"/>
                  </a:cubicBezTo>
                  <a:lnTo>
                    <a:pt x="0" y="10455"/>
                  </a:lnTo>
                  <a:cubicBezTo>
                    <a:pt x="0" y="4681"/>
                    <a:pt x="4681" y="0"/>
                    <a:pt x="10455" y="0"/>
                  </a:cubicBezTo>
                  <a:close/>
                </a:path>
              </a:pathLst>
            </a:custGeom>
            <a:solidFill>
              <a:srgbClr val="442D26"/>
            </a:solidFill>
          </p:spPr>
        </p:sp>
        <p:sp>
          <p:nvSpPr>
            <p:cNvPr name="TextBox 7" id="7"/>
            <p:cNvSpPr txBox="true"/>
            <p:nvPr/>
          </p:nvSpPr>
          <p:spPr>
            <a:xfrm>
              <a:off x="0" y="85725"/>
              <a:ext cx="2925512" cy="185208"/>
            </a:xfrm>
            <a:prstGeom prst="rect">
              <a:avLst/>
            </a:prstGeom>
          </p:spPr>
          <p:txBody>
            <a:bodyPr anchor="ctr" rtlCol="false" tIns="50800" lIns="50800" bIns="50800" rIns="50800"/>
            <a:lstStyle/>
            <a:p>
              <a:pPr algn="ctr">
                <a:lnSpc>
                  <a:spcPts val="1620"/>
                </a:lnSpc>
              </a:pPr>
            </a:p>
          </p:txBody>
        </p:sp>
      </p:grpSp>
      <p:sp>
        <p:nvSpPr>
          <p:cNvPr name="Freeform 8" id="8"/>
          <p:cNvSpPr/>
          <p:nvPr/>
        </p:nvSpPr>
        <p:spPr>
          <a:xfrm flipH="false" flipV="false" rot="0">
            <a:off x="2133046" y="2527283"/>
            <a:ext cx="7010954" cy="5203442"/>
          </a:xfrm>
          <a:custGeom>
            <a:avLst/>
            <a:gdLst/>
            <a:ahLst/>
            <a:cxnLst/>
            <a:rect r="r" b="b" t="t" l="l"/>
            <a:pathLst>
              <a:path h="5203442" w="7010954">
                <a:moveTo>
                  <a:pt x="0" y="0"/>
                </a:moveTo>
                <a:lnTo>
                  <a:pt x="7010954" y="0"/>
                </a:lnTo>
                <a:lnTo>
                  <a:pt x="7010954" y="5203443"/>
                </a:lnTo>
                <a:lnTo>
                  <a:pt x="0" y="5203443"/>
                </a:lnTo>
                <a:lnTo>
                  <a:pt x="0" y="0"/>
                </a:lnTo>
                <a:close/>
              </a:path>
            </a:pathLst>
          </a:custGeom>
          <a:blipFill>
            <a:blip r:embed="rId2"/>
            <a:stretch>
              <a:fillRect l="0" t="0" r="0" b="0"/>
            </a:stretch>
          </a:blipFill>
        </p:spPr>
      </p:sp>
      <p:sp>
        <p:nvSpPr>
          <p:cNvPr name="Freeform 9" id="9"/>
          <p:cNvSpPr/>
          <p:nvPr/>
        </p:nvSpPr>
        <p:spPr>
          <a:xfrm flipH="false" flipV="false" rot="0">
            <a:off x="8305271" y="5143500"/>
            <a:ext cx="9807695" cy="4250759"/>
          </a:xfrm>
          <a:custGeom>
            <a:avLst/>
            <a:gdLst/>
            <a:ahLst/>
            <a:cxnLst/>
            <a:rect r="r" b="b" t="t" l="l"/>
            <a:pathLst>
              <a:path h="4250759" w="9807695">
                <a:moveTo>
                  <a:pt x="0" y="0"/>
                </a:moveTo>
                <a:lnTo>
                  <a:pt x="9807694" y="0"/>
                </a:lnTo>
                <a:lnTo>
                  <a:pt x="9807694" y="4250759"/>
                </a:lnTo>
                <a:lnTo>
                  <a:pt x="0" y="4250759"/>
                </a:lnTo>
                <a:lnTo>
                  <a:pt x="0" y="0"/>
                </a:lnTo>
                <a:close/>
              </a:path>
            </a:pathLst>
          </a:custGeom>
          <a:blipFill>
            <a:blip r:embed="rId3"/>
            <a:stretch>
              <a:fillRect l="0" t="-1164" r="0" b="-1164"/>
            </a:stretch>
          </a:blipFill>
        </p:spPr>
      </p:sp>
      <p:sp>
        <p:nvSpPr>
          <p:cNvPr name="TextBox 10" id="10"/>
          <p:cNvSpPr txBox="true"/>
          <p:nvPr/>
        </p:nvSpPr>
        <p:spPr>
          <a:xfrm rot="0">
            <a:off x="2059666" y="1294637"/>
            <a:ext cx="6420640" cy="846401"/>
          </a:xfrm>
          <a:prstGeom prst="rect">
            <a:avLst/>
          </a:prstGeom>
        </p:spPr>
        <p:txBody>
          <a:bodyPr anchor="t" rtlCol="false" tIns="0" lIns="0" bIns="0" rIns="0">
            <a:spAutoFit/>
          </a:bodyPr>
          <a:lstStyle/>
          <a:p>
            <a:pPr algn="l">
              <a:lnSpc>
                <a:spcPts val="6322"/>
              </a:lnSpc>
            </a:pPr>
            <a:r>
              <a:rPr lang="en-US" sz="6322" b="true">
                <a:solidFill>
                  <a:srgbClr val="442D26"/>
                </a:solidFill>
                <a:latin typeface="Saira Bold"/>
                <a:ea typeface="Saira Bold"/>
                <a:cs typeface="Saira Bold"/>
                <a:sym typeface="Saira Bold"/>
              </a:rPr>
              <a:t>Train the Model</a:t>
            </a:r>
          </a:p>
        </p:txBody>
      </p:sp>
      <p:sp>
        <p:nvSpPr>
          <p:cNvPr name="TextBox 11" id="11"/>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8</a:t>
            </a:r>
          </a:p>
        </p:txBody>
      </p:sp>
      <p:grpSp>
        <p:nvGrpSpPr>
          <p:cNvPr name="Group 12" id="12"/>
          <p:cNvGrpSpPr/>
          <p:nvPr/>
        </p:nvGrpSpPr>
        <p:grpSpPr>
          <a:xfrm rot="0">
            <a:off x="1450114" y="7730726"/>
            <a:ext cx="3110490" cy="633626"/>
            <a:chOff x="0" y="0"/>
            <a:chExt cx="819224" cy="166881"/>
          </a:xfrm>
        </p:grpSpPr>
        <p:sp>
          <p:nvSpPr>
            <p:cNvPr name="Freeform 13" id="1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FF3131"/>
            </a:solidFill>
          </p:spPr>
        </p:sp>
        <p:sp>
          <p:nvSpPr>
            <p:cNvPr name="TextBox 14" id="1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sp>
        <p:nvSpPr>
          <p:cNvPr name="TextBox 15" id="15"/>
          <p:cNvSpPr txBox="true"/>
          <p:nvPr/>
        </p:nvSpPr>
        <p:spPr>
          <a:xfrm rot="0">
            <a:off x="1889532" y="7969286"/>
            <a:ext cx="223165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Regresi Logistic</a:t>
            </a:r>
          </a:p>
        </p:txBody>
      </p:sp>
      <p:grpSp>
        <p:nvGrpSpPr>
          <p:cNvPr name="Group 16" id="16"/>
          <p:cNvGrpSpPr/>
          <p:nvPr/>
        </p:nvGrpSpPr>
        <p:grpSpPr>
          <a:xfrm rot="0">
            <a:off x="7378982" y="9077445"/>
            <a:ext cx="3110490" cy="633626"/>
            <a:chOff x="0" y="0"/>
            <a:chExt cx="819224" cy="166881"/>
          </a:xfrm>
        </p:grpSpPr>
        <p:sp>
          <p:nvSpPr>
            <p:cNvPr name="Freeform 17" id="17"/>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FF3131"/>
            </a:solidFill>
          </p:spPr>
        </p:sp>
        <p:sp>
          <p:nvSpPr>
            <p:cNvPr name="TextBox 18" id="18"/>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sp>
        <p:nvSpPr>
          <p:cNvPr name="TextBox 19" id="19"/>
          <p:cNvSpPr txBox="true"/>
          <p:nvPr/>
        </p:nvSpPr>
        <p:spPr>
          <a:xfrm rot="0">
            <a:off x="8480305" y="9316006"/>
            <a:ext cx="663695"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SVC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CDDD4"/>
        </a:solidFill>
      </p:bgPr>
    </p:bg>
    <p:spTree>
      <p:nvGrpSpPr>
        <p:cNvPr id="1" name=""/>
        <p:cNvGrpSpPr/>
        <p:nvPr/>
      </p:nvGrpSpPr>
      <p:grpSpPr>
        <a:xfrm>
          <a:off x="0" y="0"/>
          <a:ext cx="0" cy="0"/>
          <a:chOff x="0" y="0"/>
          <a:chExt cx="0" cy="0"/>
        </a:xfrm>
      </p:grpSpPr>
      <p:grpSp>
        <p:nvGrpSpPr>
          <p:cNvPr name="Group 2" id="2"/>
          <p:cNvGrpSpPr/>
          <p:nvPr/>
        </p:nvGrpSpPr>
        <p:grpSpPr>
          <a:xfrm rot="0">
            <a:off x="15353500" y="1028700"/>
            <a:ext cx="3110490" cy="633626"/>
            <a:chOff x="0" y="0"/>
            <a:chExt cx="819224" cy="166881"/>
          </a:xfrm>
        </p:grpSpPr>
        <p:sp>
          <p:nvSpPr>
            <p:cNvPr name="Freeform 3" id="3"/>
            <p:cNvSpPr/>
            <p:nvPr/>
          </p:nvSpPr>
          <p:spPr>
            <a:xfrm flipH="false" flipV="false" rot="0">
              <a:off x="0" y="0"/>
              <a:ext cx="819224" cy="166881"/>
            </a:xfrm>
            <a:custGeom>
              <a:avLst/>
              <a:gdLst/>
              <a:ahLst/>
              <a:cxnLst/>
              <a:rect r="r" b="b" t="t" l="l"/>
              <a:pathLst>
                <a:path h="166881" w="819224">
                  <a:moveTo>
                    <a:pt x="37335" y="0"/>
                  </a:moveTo>
                  <a:lnTo>
                    <a:pt x="781889" y="0"/>
                  </a:lnTo>
                  <a:cubicBezTo>
                    <a:pt x="791791" y="0"/>
                    <a:pt x="801287" y="3933"/>
                    <a:pt x="808289" y="10935"/>
                  </a:cubicBezTo>
                  <a:cubicBezTo>
                    <a:pt x="815290" y="17937"/>
                    <a:pt x="819224" y="27433"/>
                    <a:pt x="819224" y="37335"/>
                  </a:cubicBezTo>
                  <a:lnTo>
                    <a:pt x="819224" y="129546"/>
                  </a:lnTo>
                  <a:cubicBezTo>
                    <a:pt x="819224" y="139448"/>
                    <a:pt x="815290" y="148944"/>
                    <a:pt x="808289" y="155946"/>
                  </a:cubicBezTo>
                  <a:cubicBezTo>
                    <a:pt x="801287" y="162948"/>
                    <a:pt x="791791" y="166881"/>
                    <a:pt x="781889" y="166881"/>
                  </a:cubicBezTo>
                  <a:lnTo>
                    <a:pt x="37335" y="166881"/>
                  </a:lnTo>
                  <a:cubicBezTo>
                    <a:pt x="16715" y="166881"/>
                    <a:pt x="0" y="150166"/>
                    <a:pt x="0" y="129546"/>
                  </a:cubicBezTo>
                  <a:lnTo>
                    <a:pt x="0" y="37335"/>
                  </a:lnTo>
                  <a:cubicBezTo>
                    <a:pt x="0" y="27433"/>
                    <a:pt x="3933" y="17937"/>
                    <a:pt x="10935" y="10935"/>
                  </a:cubicBezTo>
                  <a:cubicBezTo>
                    <a:pt x="17937" y="3933"/>
                    <a:pt x="27433" y="0"/>
                    <a:pt x="37335" y="0"/>
                  </a:cubicBezTo>
                  <a:close/>
                </a:path>
              </a:pathLst>
            </a:custGeom>
            <a:solidFill>
              <a:srgbClr val="442D26"/>
            </a:solidFill>
          </p:spPr>
        </p:sp>
        <p:sp>
          <p:nvSpPr>
            <p:cNvPr name="TextBox 4" id="4"/>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grpSp>
        <p:nvGrpSpPr>
          <p:cNvPr name="Group 5" id="5"/>
          <p:cNvGrpSpPr/>
          <p:nvPr/>
        </p:nvGrpSpPr>
        <p:grpSpPr>
          <a:xfrm rot="-5400000">
            <a:off x="-5039552" y="4614655"/>
            <a:ext cx="11107804" cy="1028700"/>
            <a:chOff x="0" y="0"/>
            <a:chExt cx="2925512" cy="270933"/>
          </a:xfrm>
        </p:grpSpPr>
        <p:sp>
          <p:nvSpPr>
            <p:cNvPr name="Freeform 6" id="6"/>
            <p:cNvSpPr/>
            <p:nvPr/>
          </p:nvSpPr>
          <p:spPr>
            <a:xfrm flipH="false" flipV="false" rot="0">
              <a:off x="0" y="0"/>
              <a:ext cx="2925512" cy="270933"/>
            </a:xfrm>
            <a:custGeom>
              <a:avLst/>
              <a:gdLst/>
              <a:ahLst/>
              <a:cxnLst/>
              <a:rect r="r" b="b" t="t" l="l"/>
              <a:pathLst>
                <a:path h="270933" w="2925512">
                  <a:moveTo>
                    <a:pt x="10455" y="0"/>
                  </a:moveTo>
                  <a:lnTo>
                    <a:pt x="2915058" y="0"/>
                  </a:lnTo>
                  <a:cubicBezTo>
                    <a:pt x="2920832" y="0"/>
                    <a:pt x="2925512" y="4681"/>
                    <a:pt x="2925512" y="10455"/>
                  </a:cubicBezTo>
                  <a:lnTo>
                    <a:pt x="2925512" y="260479"/>
                  </a:lnTo>
                  <a:cubicBezTo>
                    <a:pt x="2925512" y="263251"/>
                    <a:pt x="2924411" y="265911"/>
                    <a:pt x="2922450" y="267871"/>
                  </a:cubicBezTo>
                  <a:cubicBezTo>
                    <a:pt x="2920490" y="269832"/>
                    <a:pt x="2917830" y="270933"/>
                    <a:pt x="2915058" y="270933"/>
                  </a:cubicBezTo>
                  <a:lnTo>
                    <a:pt x="10455" y="270933"/>
                  </a:lnTo>
                  <a:cubicBezTo>
                    <a:pt x="4681" y="270933"/>
                    <a:pt x="0" y="266253"/>
                    <a:pt x="0" y="260479"/>
                  </a:cubicBezTo>
                  <a:lnTo>
                    <a:pt x="0" y="10455"/>
                  </a:lnTo>
                  <a:cubicBezTo>
                    <a:pt x="0" y="4681"/>
                    <a:pt x="4681" y="0"/>
                    <a:pt x="10455" y="0"/>
                  </a:cubicBezTo>
                  <a:close/>
                </a:path>
              </a:pathLst>
            </a:custGeom>
            <a:solidFill>
              <a:srgbClr val="442D26"/>
            </a:solidFill>
          </p:spPr>
        </p:sp>
        <p:sp>
          <p:nvSpPr>
            <p:cNvPr name="TextBox 7" id="7"/>
            <p:cNvSpPr txBox="true"/>
            <p:nvPr/>
          </p:nvSpPr>
          <p:spPr>
            <a:xfrm>
              <a:off x="0" y="85725"/>
              <a:ext cx="2925512" cy="185208"/>
            </a:xfrm>
            <a:prstGeom prst="rect">
              <a:avLst/>
            </a:prstGeom>
          </p:spPr>
          <p:txBody>
            <a:bodyPr anchor="ctr" rtlCol="false" tIns="50800" lIns="50800" bIns="50800" rIns="50800"/>
            <a:lstStyle/>
            <a:p>
              <a:pPr algn="ctr">
                <a:lnSpc>
                  <a:spcPts val="1620"/>
                </a:lnSpc>
              </a:pPr>
            </a:p>
          </p:txBody>
        </p:sp>
      </p:grpSp>
      <p:grpSp>
        <p:nvGrpSpPr>
          <p:cNvPr name="Group 8" id="8"/>
          <p:cNvGrpSpPr/>
          <p:nvPr/>
        </p:nvGrpSpPr>
        <p:grpSpPr>
          <a:xfrm rot="0">
            <a:off x="2059666" y="2466456"/>
            <a:ext cx="3542167" cy="721562"/>
            <a:chOff x="0" y="0"/>
            <a:chExt cx="819224" cy="166881"/>
          </a:xfrm>
        </p:grpSpPr>
        <p:sp>
          <p:nvSpPr>
            <p:cNvPr name="Freeform 9" id="9"/>
            <p:cNvSpPr/>
            <p:nvPr/>
          </p:nvSpPr>
          <p:spPr>
            <a:xfrm flipH="false" flipV="false" rot="0">
              <a:off x="0" y="0"/>
              <a:ext cx="819224" cy="166881"/>
            </a:xfrm>
            <a:custGeom>
              <a:avLst/>
              <a:gdLst/>
              <a:ahLst/>
              <a:cxnLst/>
              <a:rect r="r" b="b" t="t" l="l"/>
              <a:pathLst>
                <a:path h="166881" w="819224">
                  <a:moveTo>
                    <a:pt x="32785" y="0"/>
                  </a:moveTo>
                  <a:lnTo>
                    <a:pt x="786439" y="0"/>
                  </a:lnTo>
                  <a:cubicBezTo>
                    <a:pt x="795134" y="0"/>
                    <a:pt x="803473" y="3454"/>
                    <a:pt x="809621" y="9602"/>
                  </a:cubicBezTo>
                  <a:cubicBezTo>
                    <a:pt x="815770" y="15751"/>
                    <a:pt x="819224" y="24090"/>
                    <a:pt x="819224" y="32785"/>
                  </a:cubicBezTo>
                  <a:lnTo>
                    <a:pt x="819224" y="134096"/>
                  </a:lnTo>
                  <a:cubicBezTo>
                    <a:pt x="819224" y="142791"/>
                    <a:pt x="815770" y="151130"/>
                    <a:pt x="809621" y="157279"/>
                  </a:cubicBezTo>
                  <a:cubicBezTo>
                    <a:pt x="803473" y="163427"/>
                    <a:pt x="795134" y="166881"/>
                    <a:pt x="786439" y="166881"/>
                  </a:cubicBezTo>
                  <a:lnTo>
                    <a:pt x="32785" y="166881"/>
                  </a:lnTo>
                  <a:cubicBezTo>
                    <a:pt x="24090" y="166881"/>
                    <a:pt x="15751" y="163427"/>
                    <a:pt x="9602" y="157279"/>
                  </a:cubicBezTo>
                  <a:cubicBezTo>
                    <a:pt x="3454" y="151130"/>
                    <a:pt x="0" y="142791"/>
                    <a:pt x="0" y="134096"/>
                  </a:cubicBezTo>
                  <a:lnTo>
                    <a:pt x="0" y="32785"/>
                  </a:lnTo>
                  <a:cubicBezTo>
                    <a:pt x="0" y="24090"/>
                    <a:pt x="3454" y="15751"/>
                    <a:pt x="9602" y="9602"/>
                  </a:cubicBezTo>
                  <a:cubicBezTo>
                    <a:pt x="15751" y="3454"/>
                    <a:pt x="24090" y="0"/>
                    <a:pt x="32785" y="0"/>
                  </a:cubicBezTo>
                  <a:close/>
                </a:path>
              </a:pathLst>
            </a:custGeom>
            <a:solidFill>
              <a:srgbClr val="FF3131"/>
            </a:solidFill>
          </p:spPr>
        </p:sp>
        <p:sp>
          <p:nvSpPr>
            <p:cNvPr name="TextBox 10" id="10"/>
            <p:cNvSpPr txBox="true"/>
            <p:nvPr/>
          </p:nvSpPr>
          <p:spPr>
            <a:xfrm>
              <a:off x="0" y="85725"/>
              <a:ext cx="819224" cy="81156"/>
            </a:xfrm>
            <a:prstGeom prst="rect">
              <a:avLst/>
            </a:prstGeom>
          </p:spPr>
          <p:txBody>
            <a:bodyPr anchor="ctr" rtlCol="false" tIns="50800" lIns="50800" bIns="50800" rIns="50800"/>
            <a:lstStyle/>
            <a:p>
              <a:pPr algn="ctr">
                <a:lnSpc>
                  <a:spcPts val="1620"/>
                </a:lnSpc>
              </a:pPr>
            </a:p>
          </p:txBody>
        </p:sp>
      </p:grpSp>
      <p:sp>
        <p:nvSpPr>
          <p:cNvPr name="Freeform 11" id="11"/>
          <p:cNvSpPr/>
          <p:nvPr/>
        </p:nvSpPr>
        <p:spPr>
          <a:xfrm flipH="false" flipV="false" rot="0">
            <a:off x="2059666" y="3683318"/>
            <a:ext cx="6324282" cy="5412270"/>
          </a:xfrm>
          <a:custGeom>
            <a:avLst/>
            <a:gdLst/>
            <a:ahLst/>
            <a:cxnLst/>
            <a:rect r="r" b="b" t="t" l="l"/>
            <a:pathLst>
              <a:path h="5412270" w="6324282">
                <a:moveTo>
                  <a:pt x="0" y="0"/>
                </a:moveTo>
                <a:lnTo>
                  <a:pt x="6324282" y="0"/>
                </a:lnTo>
                <a:lnTo>
                  <a:pt x="6324282" y="5412270"/>
                </a:lnTo>
                <a:lnTo>
                  <a:pt x="0" y="5412270"/>
                </a:lnTo>
                <a:lnTo>
                  <a:pt x="0" y="0"/>
                </a:lnTo>
                <a:close/>
              </a:path>
            </a:pathLst>
          </a:custGeom>
          <a:blipFill>
            <a:blip r:embed="rId2"/>
            <a:stretch>
              <a:fillRect l="0" t="0" r="0" b="0"/>
            </a:stretch>
          </a:blipFill>
        </p:spPr>
      </p:sp>
      <p:sp>
        <p:nvSpPr>
          <p:cNvPr name="Freeform 12" id="12"/>
          <p:cNvSpPr/>
          <p:nvPr/>
        </p:nvSpPr>
        <p:spPr>
          <a:xfrm flipH="false" flipV="false" rot="0">
            <a:off x="8656419" y="5213111"/>
            <a:ext cx="9631581" cy="3882477"/>
          </a:xfrm>
          <a:custGeom>
            <a:avLst/>
            <a:gdLst/>
            <a:ahLst/>
            <a:cxnLst/>
            <a:rect r="r" b="b" t="t" l="l"/>
            <a:pathLst>
              <a:path h="3882477" w="9631581">
                <a:moveTo>
                  <a:pt x="0" y="0"/>
                </a:moveTo>
                <a:lnTo>
                  <a:pt x="9631581" y="0"/>
                </a:lnTo>
                <a:lnTo>
                  <a:pt x="9631581" y="3882477"/>
                </a:lnTo>
                <a:lnTo>
                  <a:pt x="0" y="3882477"/>
                </a:lnTo>
                <a:lnTo>
                  <a:pt x="0" y="0"/>
                </a:lnTo>
                <a:close/>
              </a:path>
            </a:pathLst>
          </a:custGeom>
          <a:blipFill>
            <a:blip r:embed="rId3"/>
            <a:stretch>
              <a:fillRect l="-5459" t="0" r="0" b="0"/>
            </a:stretch>
          </a:blipFill>
        </p:spPr>
      </p:sp>
      <p:sp>
        <p:nvSpPr>
          <p:cNvPr name="TextBox 13" id="13"/>
          <p:cNvSpPr txBox="true"/>
          <p:nvPr/>
        </p:nvSpPr>
        <p:spPr>
          <a:xfrm rot="0">
            <a:off x="2059666" y="1294637"/>
            <a:ext cx="7084334" cy="846401"/>
          </a:xfrm>
          <a:prstGeom prst="rect">
            <a:avLst/>
          </a:prstGeom>
        </p:spPr>
        <p:txBody>
          <a:bodyPr anchor="t" rtlCol="false" tIns="0" lIns="0" bIns="0" rIns="0">
            <a:spAutoFit/>
          </a:bodyPr>
          <a:lstStyle/>
          <a:p>
            <a:pPr algn="l">
              <a:lnSpc>
                <a:spcPts val="6322"/>
              </a:lnSpc>
            </a:pPr>
            <a:r>
              <a:rPr lang="en-US" sz="6322" b="true">
                <a:solidFill>
                  <a:srgbClr val="442D26"/>
                </a:solidFill>
                <a:latin typeface="Saira Bold"/>
                <a:ea typeface="Saira Bold"/>
                <a:cs typeface="Saira Bold"/>
                <a:sym typeface="Saira Bold"/>
              </a:rPr>
              <a:t>Predict &amp; Evaluate</a:t>
            </a:r>
          </a:p>
        </p:txBody>
      </p:sp>
      <p:sp>
        <p:nvSpPr>
          <p:cNvPr name="TextBox 14" id="14"/>
          <p:cNvSpPr txBox="true"/>
          <p:nvPr/>
        </p:nvSpPr>
        <p:spPr>
          <a:xfrm rot="0">
            <a:off x="16232336" y="1266062"/>
            <a:ext cx="1026964" cy="242231"/>
          </a:xfrm>
          <a:prstGeom prst="rect">
            <a:avLst/>
          </a:prstGeom>
        </p:spPr>
        <p:txBody>
          <a:bodyPr anchor="t" rtlCol="false" tIns="0" lIns="0" bIns="0" rIns="0">
            <a:spAutoFit/>
          </a:bodyPr>
          <a:lstStyle/>
          <a:p>
            <a:pPr algn="r">
              <a:lnSpc>
                <a:spcPts val="1620"/>
              </a:lnSpc>
            </a:pPr>
            <a:r>
              <a:rPr lang="en-US" sz="2189">
                <a:solidFill>
                  <a:srgbClr val="ECDDD4"/>
                </a:solidFill>
                <a:latin typeface="Saira"/>
                <a:ea typeface="Saira"/>
                <a:cs typeface="Saira"/>
                <a:sym typeface="Saira"/>
              </a:rPr>
              <a:t>Page 9</a:t>
            </a:r>
          </a:p>
        </p:txBody>
      </p:sp>
      <p:sp>
        <p:nvSpPr>
          <p:cNvPr name="TextBox 15" id="15"/>
          <p:cNvSpPr txBox="true"/>
          <p:nvPr/>
        </p:nvSpPr>
        <p:spPr>
          <a:xfrm rot="0">
            <a:off x="2560067" y="2754802"/>
            <a:ext cx="2541365" cy="290719"/>
          </a:xfrm>
          <a:prstGeom prst="rect">
            <a:avLst/>
          </a:prstGeom>
        </p:spPr>
        <p:txBody>
          <a:bodyPr anchor="t" rtlCol="false" tIns="0" lIns="0" bIns="0" rIns="0">
            <a:spAutoFit/>
          </a:bodyPr>
          <a:lstStyle/>
          <a:p>
            <a:pPr algn="r">
              <a:lnSpc>
                <a:spcPts val="1993"/>
              </a:lnSpc>
            </a:pPr>
            <a:r>
              <a:rPr lang="en-US" sz="2693">
                <a:solidFill>
                  <a:srgbClr val="ECDDD4"/>
                </a:solidFill>
                <a:latin typeface="Saira"/>
                <a:ea typeface="Saira"/>
                <a:cs typeface="Saira"/>
                <a:sym typeface="Saira"/>
              </a:rPr>
              <a:t>Regresi Logistic</a:t>
            </a:r>
          </a:p>
        </p:txBody>
      </p:sp>
      <p:sp>
        <p:nvSpPr>
          <p:cNvPr name="TextBox 16" id="16"/>
          <p:cNvSpPr txBox="true"/>
          <p:nvPr/>
        </p:nvSpPr>
        <p:spPr>
          <a:xfrm rot="0">
            <a:off x="9412648" y="2673178"/>
            <a:ext cx="8456766" cy="1471931"/>
          </a:xfrm>
          <a:prstGeom prst="rect">
            <a:avLst/>
          </a:prstGeom>
        </p:spPr>
        <p:txBody>
          <a:bodyPr anchor="t" rtlCol="false" tIns="0" lIns="0" bIns="0" rIns="0">
            <a:spAutoFit/>
          </a:bodyPr>
          <a:lstStyle/>
          <a:p>
            <a:pPr algn="l">
              <a:lnSpc>
                <a:spcPts val="3919"/>
              </a:lnSpc>
            </a:pPr>
            <a:r>
              <a:rPr lang="en-US" sz="2799" b="true">
                <a:solidFill>
                  <a:srgbClr val="442D26"/>
                </a:solidFill>
                <a:latin typeface="Saira Bold"/>
                <a:ea typeface="Saira Bold"/>
                <a:cs typeface="Saira Bold"/>
                <a:sym typeface="Saira Bold"/>
              </a:rPr>
              <a:t>Hasil dari evaluasi menggunakan Algoritma Regresi Logistic pada data wine mendapatkan akurasi sebesar 97%.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DAGgMsg7UpM</dc:identifier>
  <dcterms:modified xsi:type="dcterms:W3CDTF">2011-08-01T06:04:30Z</dcterms:modified>
  <cp:revision>1</cp:revision>
  <dc:title>Klasifikasi</dc:title>
</cp:coreProperties>
</file>