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51" r:id="rId8"/>
    <p:sldId id="2432" r:id="rId9"/>
    <p:sldId id="2433" r:id="rId10"/>
    <p:sldId id="2450" r:id="rId11"/>
    <p:sldId id="260" r:id="rId12"/>
    <p:sldId id="2457" r:id="rId13"/>
    <p:sldId id="2463" r:id="rId14"/>
    <p:sldId id="2453" r:id="rId15"/>
    <p:sldId id="2456"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5033" autoAdjust="0"/>
  </p:normalViewPr>
  <p:slideViewPr>
    <p:cSldViewPr snapToGrid="0">
      <p:cViewPr>
        <p:scale>
          <a:sx n="85" d="100"/>
          <a:sy n="85" d="100"/>
        </p:scale>
        <p:origin x="-328" y="28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hian Ramon" userId="afed1c1e99dc6590" providerId="LiveId" clId="{4CB6511F-9A34-4980-8D36-13E459BD17F8}"/>
    <pc:docChg chg="custSel modSld">
      <pc:chgData name="Brahian Ramon" userId="afed1c1e99dc6590" providerId="LiveId" clId="{4CB6511F-9A34-4980-8D36-13E459BD17F8}" dt="2022-04-25T18:08:51.566" v="3" actId="123"/>
      <pc:docMkLst>
        <pc:docMk/>
      </pc:docMkLst>
      <pc:sldChg chg="modSp mod">
        <pc:chgData name="Brahian Ramon" userId="afed1c1e99dc6590" providerId="LiveId" clId="{4CB6511F-9A34-4980-8D36-13E459BD17F8}" dt="2022-04-25T18:08:51.566" v="3" actId="123"/>
        <pc:sldMkLst>
          <pc:docMk/>
          <pc:sldMk cId="3516891798" sldId="2456"/>
        </pc:sldMkLst>
        <pc:spChg chg="mod">
          <ac:chgData name="Brahian Ramon" userId="afed1c1e99dc6590" providerId="LiveId" clId="{4CB6511F-9A34-4980-8D36-13E459BD17F8}" dt="2022-04-25T18:08:51.566" v="3" actId="123"/>
          <ac:spMkLst>
            <pc:docMk/>
            <pc:sldMk cId="3516891798" sldId="2456"/>
            <ac:spMk id="14" creationId="{79248A72-A597-48DF-A270-3389F5D209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4/25/2022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914401"/>
            <a:ext cx="11490325" cy="1475873"/>
          </a:xfrm>
        </p:spPr>
        <p:txBody>
          <a:bodyPr/>
          <a:lstStyle/>
          <a:p>
            <a:r>
              <a:rPr lang="en-US" dirty="0"/>
              <a:t>ICP presentation two</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4804642"/>
            <a:ext cx="5167313" cy="1636293"/>
          </a:xfrm>
        </p:spPr>
        <p:txBody>
          <a:bodyPr/>
          <a:lstStyle/>
          <a:p>
            <a:r>
              <a:rPr lang="en-US" dirty="0" err="1"/>
              <a:t>Alanzi</a:t>
            </a:r>
            <a:r>
              <a:rPr lang="en-US" dirty="0"/>
              <a:t>, </a:t>
            </a:r>
            <a:r>
              <a:rPr lang="en-US" dirty="0" err="1"/>
              <a:t>Ahmed,MS</a:t>
            </a:r>
            <a:endParaRPr lang="en-US" dirty="0"/>
          </a:p>
          <a:p>
            <a:r>
              <a:rPr lang="en-US" dirty="0"/>
              <a:t>University of Missouri-Kansas City</a:t>
            </a:r>
          </a:p>
          <a:p>
            <a:r>
              <a:rPr lang="en-US" dirty="0"/>
              <a:t>Kansas City, MO, USA.</a:t>
            </a:r>
          </a:p>
          <a:p>
            <a:endParaRPr lang="en-US" dirty="0"/>
          </a:p>
          <a:p>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390275"/>
            <a:ext cx="4114800" cy="1636293"/>
          </a:xfrm>
        </p:spPr>
        <p:txBody>
          <a:bodyPr/>
          <a:lstStyle/>
          <a:p>
            <a:r>
              <a:rPr lang="en-US" dirty="0"/>
              <a:t>Group 4 </a:t>
            </a:r>
          </a:p>
          <a:p>
            <a:pPr marL="342900" indent="-342900">
              <a:buAutoNum type="arabicPeriod"/>
            </a:pPr>
            <a:r>
              <a:rPr lang="en-US" dirty="0"/>
              <a:t>Brahian </a:t>
            </a:r>
            <a:r>
              <a:rPr lang="en-US" dirty="0" err="1"/>
              <a:t>ramon</a:t>
            </a:r>
            <a:endParaRPr lang="en-US" dirty="0"/>
          </a:p>
          <a:p>
            <a:pPr marL="342900" indent="-342900">
              <a:buAutoNum type="arabicPeriod"/>
            </a:pPr>
            <a:r>
              <a:rPr lang="en-US" dirty="0"/>
              <a:t> Irvin </a:t>
            </a:r>
            <a:r>
              <a:rPr lang="en-US" dirty="0" err="1"/>
              <a:t>jimenez</a:t>
            </a:r>
            <a:endParaRPr lang="en-US"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C09061F-6442-446C-A645-0CB381380CAA}"/>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nSpc>
                <a:spcPct val="90000"/>
              </a:lnSpc>
            </a:pPr>
            <a:r>
              <a:rPr lang="en-US" sz="3200" kern="1200">
                <a:solidFill>
                  <a:srgbClr val="FFFFFF"/>
                </a:solidFill>
                <a:latin typeface="+mj-lt"/>
                <a:ea typeface="+mj-ea"/>
                <a:cs typeface="+mj-cs"/>
              </a:rPr>
              <a:t>java</a:t>
            </a:r>
          </a:p>
        </p:txBody>
      </p:sp>
      <p:pic>
        <p:nvPicPr>
          <p:cNvPr id="7" name="Picture 6" descr="Graphical user interface, text, application&#10;&#10;Description automatically generated">
            <a:extLst>
              <a:ext uri="{FF2B5EF4-FFF2-40B4-BE49-F238E27FC236}">
                <a16:creationId xmlns:a16="http://schemas.microsoft.com/office/drawing/2014/main" id="{576797E4-5FFA-4E7D-BF3F-361E266092A2}"/>
              </a:ext>
            </a:extLst>
          </p:cNvPr>
          <p:cNvPicPr>
            <a:picLocks noChangeAspect="1"/>
          </p:cNvPicPr>
          <p:nvPr/>
        </p:nvPicPr>
        <p:blipFill>
          <a:blip r:embed="rId2"/>
          <a:stretch>
            <a:fillRect/>
          </a:stretch>
        </p:blipFill>
        <p:spPr>
          <a:xfrm>
            <a:off x="4207933" y="734518"/>
            <a:ext cx="7347537" cy="5349266"/>
          </a:xfrm>
          <a:prstGeom prst="rect">
            <a:avLst/>
          </a:prstGeom>
        </p:spPr>
      </p:pic>
      <p:sp>
        <p:nvSpPr>
          <p:cNvPr id="5" name="Slide Number Placeholder 4">
            <a:extLst>
              <a:ext uri="{FF2B5EF4-FFF2-40B4-BE49-F238E27FC236}">
                <a16:creationId xmlns:a16="http://schemas.microsoft.com/office/drawing/2014/main" id="{B54C77FB-F142-4C61-98AF-26512887B33D}"/>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fld id="{8C2E478F-E849-4A8C-AF1F-CBCC78A7CBFA}" type="slidenum">
              <a:rPr lang="en-US" smtClean="0"/>
              <a:pPr algn="l">
                <a:spcAft>
                  <a:spcPts val="600"/>
                </a:spcAft>
              </a:pPr>
              <a:t>10</a:t>
            </a:fld>
            <a:endParaRPr lang="en-US"/>
          </a:p>
        </p:txBody>
      </p:sp>
    </p:spTree>
    <p:extLst>
      <p:ext uri="{BB962C8B-B14F-4D97-AF65-F5344CB8AC3E}">
        <p14:creationId xmlns:p14="http://schemas.microsoft.com/office/powerpoint/2010/main" val="2778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3300" kern="1200" dirty="0">
                <a:solidFill>
                  <a:srgbClr val="FFFFFF"/>
                </a:solidFill>
                <a:latin typeface="+mj-lt"/>
                <a:ea typeface="+mj-ea"/>
                <a:cs typeface="+mj-cs"/>
              </a:rPr>
              <a:t>UI</a:t>
            </a:r>
          </a:p>
        </p:txBody>
      </p:sp>
      <p:pic>
        <p:nvPicPr>
          <p:cNvPr id="3" name="Picture 2" descr="Graphical user interface, application&#10;&#10;Description automatically generated">
            <a:extLst>
              <a:ext uri="{FF2B5EF4-FFF2-40B4-BE49-F238E27FC236}">
                <a16:creationId xmlns:a16="http://schemas.microsoft.com/office/drawing/2014/main" id="{C3F82FA7-0D1F-4ABB-A9C3-7B178D551E15}"/>
              </a:ext>
            </a:extLst>
          </p:cNvPr>
          <p:cNvPicPr>
            <a:picLocks noChangeAspect="1"/>
          </p:cNvPicPr>
          <p:nvPr/>
        </p:nvPicPr>
        <p:blipFill>
          <a:blip r:embed="rId2"/>
          <a:stretch>
            <a:fillRect/>
          </a:stretch>
        </p:blipFill>
        <p:spPr>
          <a:xfrm>
            <a:off x="5966086" y="599606"/>
            <a:ext cx="3858280" cy="6018551"/>
          </a:xfrm>
          <a:prstGeom prst="rect">
            <a:avLst/>
          </a:prstGeom>
        </p:spPr>
      </p:pic>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212910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Conclusion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a:bodyPr>
          <a:lstStyle/>
          <a:p>
            <a:pPr algn="just"/>
            <a:r>
              <a:rPr lang="en-US" dirty="0"/>
              <a:t>In this ICP presentation we covered two ICPs, ICP9 and ICP10. We chose this ICPs based on our interest for each particular ICP, We found for ourselves that these two ICPs were really interesting and taught us some interesting skills. Furthermore, ICP9 required of us to build a food application with the topic of our preferences, and we decided for a pizza order application. </a:t>
            </a:r>
          </a:p>
          <a:p>
            <a:pPr algn="just"/>
            <a:r>
              <a:rPr lang="en-US" dirty="0"/>
              <a:t>Also, in ICP10 we updated dependencies to include retrofit and convert-</a:t>
            </a:r>
            <a:r>
              <a:rPr lang="en-US" dirty="0" err="1"/>
              <a:t>Json</a:t>
            </a:r>
            <a:r>
              <a:rPr lang="en-US" dirty="0"/>
              <a:t> and created an interface to do our API call. </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30240" y="3130398"/>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4633924" y="3946451"/>
            <a:ext cx="2924149" cy="957632"/>
          </a:xfrm>
        </p:spPr>
        <p:txBody>
          <a:bodyPr/>
          <a:lstStyle/>
          <a:p>
            <a:r>
              <a:rPr lang="en-US" dirty="0"/>
              <a:t>Brahian Ramon &amp; Irvin Jimenez</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Web and Mobile development</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 </a:t>
            </a:r>
          </a:p>
          <a:p>
            <a:r>
              <a:rPr lang="en-US" dirty="0"/>
              <a:t>ICP9</a:t>
            </a:r>
          </a:p>
          <a:p>
            <a:r>
              <a:rPr lang="en-US" dirty="0"/>
              <a:t>ICP10</a:t>
            </a:r>
          </a:p>
          <a:p>
            <a:r>
              <a:rPr lang="en-US" dirty="0"/>
              <a:t>Conclusion</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Mobile development</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799617"/>
            <a:ext cx="3750645" cy="2301772"/>
          </a:xfrm>
        </p:spPr>
        <p:txBody>
          <a:bodyPr>
            <a:normAutofit/>
          </a:bodyPr>
          <a:lstStyle/>
          <a:p>
            <a:pPr marL="0" indent="0">
              <a:lnSpc>
                <a:spcPct val="100000"/>
              </a:lnSpc>
              <a:buNone/>
            </a:pPr>
            <a:r>
              <a:rPr lang="en-US" dirty="0">
                <a:cs typeface="Biome Light" panose="020B0303030204020804" pitchFamily="34" charset="0"/>
              </a:rPr>
              <a:t>In this ICP presentation we are going to cover two ICPs regarding the different mobile lessons, the purpose is to show our understanding of each lesson. Dominant topics in this presentation are the following : android studio, XML, Java, UI.</a:t>
            </a:r>
          </a:p>
          <a:p>
            <a:pPr marL="0" indent="0">
              <a:lnSpc>
                <a:spcPct val="100000"/>
              </a:lnSpc>
              <a:buNone/>
            </a:pPr>
            <a:r>
              <a:rPr lang="en-US" dirty="0">
                <a:cs typeface="Biome Light" panose="020B0303030204020804" pitchFamily="34" charset="0"/>
              </a:rPr>
              <a:t>ICP9, ICP10 will be covered.  </a:t>
            </a:r>
          </a:p>
          <a:p>
            <a:pPr marL="0" indent="0">
              <a:lnSpc>
                <a:spcPct val="100000"/>
              </a:lnSpc>
              <a:buNone/>
            </a:pPr>
            <a:endParaRPr lang="en-US" sz="1600" dirty="0">
              <a:cs typeface="Biome Light" panose="020B0303030204020804" pitchFamily="34"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2262871"/>
            <a:ext cx="3423385" cy="971217"/>
          </a:xfrm>
        </p:spPr>
        <p:txBody>
          <a:bodyPr>
            <a:normAutofit fontScale="90000"/>
          </a:bodyPr>
          <a:lstStyle/>
          <a:p>
            <a:r>
              <a:rPr lang="en-US" dirty="0"/>
              <a:t>ICP9</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79" y="3623914"/>
            <a:ext cx="3239703" cy="1535228"/>
          </a:xfrm>
        </p:spPr>
        <p:txBody>
          <a:bodyPr/>
          <a:lstStyle/>
          <a:p>
            <a:r>
              <a:rPr lang="en-US" sz="1800" dirty="0"/>
              <a:t>Food application using android</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3600" kern="1200" dirty="0">
                <a:solidFill>
                  <a:srgbClr val="FFFFFF"/>
                </a:solidFill>
                <a:latin typeface="+mj-lt"/>
                <a:ea typeface="+mj-ea"/>
                <a:cs typeface="+mj-cs"/>
              </a:rPr>
              <a:t>ICP9</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5</a:t>
            </a:fld>
            <a:endParaRPr lang="en-US">
              <a:solidFill>
                <a:schemeClr val="tx1">
                  <a:alpha val="80000"/>
                </a:schemeClr>
              </a:solidFill>
            </a:endParaRPr>
          </a:p>
        </p:txBody>
      </p:sp>
      <p:pic>
        <p:nvPicPr>
          <p:cNvPr id="8" name="Picture 7" descr="Graphical user interface, text, application, email&#10;&#10;Description automatically generated">
            <a:extLst>
              <a:ext uri="{FF2B5EF4-FFF2-40B4-BE49-F238E27FC236}">
                <a16:creationId xmlns:a16="http://schemas.microsoft.com/office/drawing/2014/main" id="{3F27C7DC-C673-46A3-8BDA-74F4E7DDA7C5}"/>
              </a:ext>
            </a:extLst>
          </p:cNvPr>
          <p:cNvPicPr>
            <a:picLocks noChangeAspect="1"/>
          </p:cNvPicPr>
          <p:nvPr/>
        </p:nvPicPr>
        <p:blipFill>
          <a:blip r:embed="rId2"/>
          <a:stretch>
            <a:fillRect/>
          </a:stretch>
        </p:blipFill>
        <p:spPr>
          <a:xfrm>
            <a:off x="4744388" y="1967266"/>
            <a:ext cx="5984514" cy="4486000"/>
          </a:xfrm>
          <a:prstGeom prst="rect">
            <a:avLst/>
          </a:prstGeom>
        </p:spPr>
      </p:pic>
      <p:graphicFrame>
        <p:nvGraphicFramePr>
          <p:cNvPr id="9" name="Table 8">
            <a:extLst>
              <a:ext uri="{FF2B5EF4-FFF2-40B4-BE49-F238E27FC236}">
                <a16:creationId xmlns:a16="http://schemas.microsoft.com/office/drawing/2014/main" id="{C41C6620-34E1-4A2B-8DA2-E6C0B134CEBA}"/>
              </a:ext>
            </a:extLst>
          </p:cNvPr>
          <p:cNvGraphicFramePr>
            <a:graphicFrameLocks noGrp="1"/>
          </p:cNvGraphicFramePr>
          <p:nvPr>
            <p:extLst>
              <p:ext uri="{D42A27DB-BD31-4B8C-83A1-F6EECF244321}">
                <p14:modId xmlns:p14="http://schemas.microsoft.com/office/powerpoint/2010/main" val="4113279822"/>
              </p:ext>
            </p:extLst>
          </p:nvPr>
        </p:nvGraphicFramePr>
        <p:xfrm>
          <a:off x="7210268" y="1208259"/>
          <a:ext cx="1663909" cy="365760"/>
        </p:xfrm>
        <a:graphic>
          <a:graphicData uri="http://schemas.openxmlformats.org/drawingml/2006/table">
            <a:tbl>
              <a:tblPr/>
              <a:tblGrid>
                <a:gridCol w="1663909">
                  <a:extLst>
                    <a:ext uri="{9D8B030D-6E8A-4147-A177-3AD203B41FA5}">
                      <a16:colId xmlns:a16="http://schemas.microsoft.com/office/drawing/2014/main" val="3768811855"/>
                    </a:ext>
                  </a:extLst>
                </a:gridCol>
              </a:tblGrid>
              <a:tr h="187377">
                <a:tc>
                  <a:txBody>
                    <a:bodyPr/>
                    <a:lstStyle/>
                    <a:p>
                      <a:pPr algn="ctr"/>
                      <a:r>
                        <a:rPr lang="en-US" dirty="0"/>
                        <a:t>JAVA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06865248"/>
                  </a:ext>
                </a:extLst>
              </a:tr>
            </a:tbl>
          </a:graphicData>
        </a:graphic>
      </p:graphicFrame>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3600" kern="1200" dirty="0">
                <a:solidFill>
                  <a:srgbClr val="FFFFFF"/>
                </a:solidFill>
                <a:latin typeface="+mj-lt"/>
                <a:ea typeface="+mj-ea"/>
                <a:cs typeface="+mj-cs"/>
              </a:rPr>
              <a:t>ICP9 cont’d</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6</a:t>
            </a:fld>
            <a:endParaRPr lang="en-US">
              <a:solidFill>
                <a:schemeClr val="tx1">
                  <a:alpha val="80000"/>
                </a:schemeClr>
              </a:solidFill>
            </a:endParaRPr>
          </a:p>
        </p:txBody>
      </p:sp>
      <p:graphicFrame>
        <p:nvGraphicFramePr>
          <p:cNvPr id="14" name="Table 13">
            <a:extLst>
              <a:ext uri="{FF2B5EF4-FFF2-40B4-BE49-F238E27FC236}">
                <a16:creationId xmlns:a16="http://schemas.microsoft.com/office/drawing/2014/main" id="{67242880-61F1-4E77-A58D-69164C95D337}"/>
              </a:ext>
            </a:extLst>
          </p:cNvPr>
          <p:cNvGraphicFramePr>
            <a:graphicFrameLocks noGrp="1"/>
          </p:cNvGraphicFramePr>
          <p:nvPr>
            <p:extLst>
              <p:ext uri="{D42A27DB-BD31-4B8C-83A1-F6EECF244321}">
                <p14:modId xmlns:p14="http://schemas.microsoft.com/office/powerpoint/2010/main" val="4185765919"/>
              </p:ext>
            </p:extLst>
          </p:nvPr>
        </p:nvGraphicFramePr>
        <p:xfrm>
          <a:off x="6655633" y="891915"/>
          <a:ext cx="2728210" cy="457200"/>
        </p:xfrm>
        <a:graphic>
          <a:graphicData uri="http://schemas.openxmlformats.org/drawingml/2006/table">
            <a:tbl>
              <a:tblPr/>
              <a:tblGrid>
                <a:gridCol w="2728210">
                  <a:extLst>
                    <a:ext uri="{9D8B030D-6E8A-4147-A177-3AD203B41FA5}">
                      <a16:colId xmlns:a16="http://schemas.microsoft.com/office/drawing/2014/main" val="4072701857"/>
                    </a:ext>
                  </a:extLst>
                </a:gridCol>
              </a:tblGrid>
              <a:tr h="337278">
                <a:tc>
                  <a:txBody>
                    <a:bodyPr/>
                    <a:lstStyle/>
                    <a:p>
                      <a:pPr algn="ctr"/>
                      <a:r>
                        <a:rPr lang="en-US" sz="2400" dirty="0"/>
                        <a:t>XML</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342757431"/>
                  </a:ext>
                </a:extLst>
              </a:tr>
            </a:tbl>
          </a:graphicData>
        </a:graphic>
      </p:graphicFrame>
      <p:pic>
        <p:nvPicPr>
          <p:cNvPr id="16" name="Picture 15" descr="Text&#10;&#10;Description automatically generated with low confidence">
            <a:extLst>
              <a:ext uri="{FF2B5EF4-FFF2-40B4-BE49-F238E27FC236}">
                <a16:creationId xmlns:a16="http://schemas.microsoft.com/office/drawing/2014/main" id="{E180B90C-77C1-44FD-B139-CBE2BABD3022}"/>
              </a:ext>
            </a:extLst>
          </p:cNvPr>
          <p:cNvPicPr>
            <a:picLocks noChangeAspect="1"/>
          </p:cNvPicPr>
          <p:nvPr/>
        </p:nvPicPr>
        <p:blipFill>
          <a:blip r:embed="rId2"/>
          <a:stretch>
            <a:fillRect/>
          </a:stretch>
        </p:blipFill>
        <p:spPr>
          <a:xfrm>
            <a:off x="5801194" y="1574019"/>
            <a:ext cx="4377128" cy="4782331"/>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4" name="Title 3">
            <a:extLst>
              <a:ext uri="{FF2B5EF4-FFF2-40B4-BE49-F238E27FC236}">
                <a16:creationId xmlns:a16="http://schemas.microsoft.com/office/drawing/2014/main" id="{B57E5E5D-3DAE-43FD-8228-79D78F9296D8}"/>
              </a:ext>
            </a:extLst>
          </p:cNvPr>
          <p:cNvSpPr>
            <a:spLocks noGrp="1"/>
          </p:cNvSpPr>
          <p:nvPr>
            <p:ph type="title"/>
          </p:nvPr>
        </p:nvSpPr>
        <p:spPr>
          <a:xfrm>
            <a:off x="4953401" y="603026"/>
            <a:ext cx="2285198" cy="716435"/>
          </a:xfrm>
        </p:spPr>
        <p:txBody>
          <a:bodyPr/>
          <a:lstStyle/>
          <a:p>
            <a:r>
              <a:rPr lang="en-US" sz="3600" dirty="0"/>
              <a:t>UI</a:t>
            </a:r>
          </a:p>
        </p:txBody>
      </p:sp>
      <p:pic>
        <p:nvPicPr>
          <p:cNvPr id="12" name="Picture 11" descr="A picture containing graphical user interface&#10;&#10;Description automatically generated">
            <a:extLst>
              <a:ext uri="{FF2B5EF4-FFF2-40B4-BE49-F238E27FC236}">
                <a16:creationId xmlns:a16="http://schemas.microsoft.com/office/drawing/2014/main" id="{3293A925-2D2E-41C9-A3D0-E78B30851005}"/>
              </a:ext>
            </a:extLst>
          </p:cNvPr>
          <p:cNvPicPr>
            <a:picLocks noChangeAspect="1"/>
          </p:cNvPicPr>
          <p:nvPr/>
        </p:nvPicPr>
        <p:blipFill>
          <a:blip r:embed="rId4"/>
          <a:stretch>
            <a:fillRect/>
          </a:stretch>
        </p:blipFill>
        <p:spPr>
          <a:xfrm>
            <a:off x="1784588" y="1922487"/>
            <a:ext cx="3168813" cy="4534133"/>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D70CAF5A-3C61-455B-A345-C682C9AB4292}"/>
              </a:ext>
            </a:extLst>
          </p:cNvPr>
          <p:cNvPicPr>
            <a:picLocks noChangeAspect="1"/>
          </p:cNvPicPr>
          <p:nvPr/>
        </p:nvPicPr>
        <p:blipFill>
          <a:blip r:embed="rId5"/>
          <a:stretch>
            <a:fillRect/>
          </a:stretch>
        </p:blipFill>
        <p:spPr>
          <a:xfrm>
            <a:off x="7170166" y="1922486"/>
            <a:ext cx="2978303" cy="4534133"/>
          </a:xfrm>
          <a:prstGeom prst="rect">
            <a:avLst/>
          </a:prstGeom>
        </p:spPr>
      </p:pic>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91E8DF7B-4F70-5D89-F787-885A1B5BEA7A}"/>
              </a:ext>
            </a:extLst>
          </p:cNvPr>
          <p:cNvSpPr>
            <a:spLocks noGrp="1"/>
          </p:cNvSpPr>
          <p:nvPr>
            <p:ph type="body" sz="quarter" idx="16"/>
          </p:nvPr>
        </p:nvSpPr>
        <p:spPr>
          <a:xfrm>
            <a:off x="2926081" y="2099071"/>
            <a:ext cx="6198668" cy="1414150"/>
          </a:xfrm>
        </p:spPr>
        <p:txBody>
          <a:bodyPr/>
          <a:lstStyle/>
          <a:p>
            <a:r>
              <a:rPr lang="en-US" dirty="0"/>
              <a:t> </a:t>
            </a:r>
            <a:r>
              <a:rPr lang="en-US" sz="3200" dirty="0"/>
              <a:t>RESTful API</a:t>
            </a:r>
            <a:endParaRPr lang="en-US" dirty="0"/>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8</a:t>
            </a:fld>
            <a:endParaRPr lang="en-US"/>
          </a:p>
        </p:txBody>
      </p:sp>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5515827" y="849153"/>
            <a:ext cx="1067854" cy="884238"/>
          </a:xfrm>
        </p:spPr>
        <p:txBody>
          <a:bodyPr anchor="t">
            <a:normAutofit fontScale="90000"/>
          </a:bodyPr>
          <a:lstStyle/>
          <a:p>
            <a:r>
              <a:rPr lang="en-US" dirty="0"/>
              <a:t>ICP10</a:t>
            </a:r>
          </a:p>
        </p:txBody>
      </p:sp>
    </p:spTree>
    <p:extLst>
      <p:ext uri="{BB962C8B-B14F-4D97-AF65-F5344CB8AC3E}">
        <p14:creationId xmlns:p14="http://schemas.microsoft.com/office/powerpoint/2010/main" val="272036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icp10</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smtClean="0">
                <a:solidFill>
                  <a:schemeClr val="tx1">
                    <a:alpha val="80000"/>
                  </a:schemeClr>
                </a:solidFill>
              </a:rPr>
              <a:pPr>
                <a:spcAft>
                  <a:spcPts val="600"/>
                </a:spcAft>
              </a:pPr>
              <a:t>9</a:t>
            </a:fld>
            <a:endParaRPr lang="en-US">
              <a:solidFill>
                <a:schemeClr val="tx1">
                  <a:alpha val="80000"/>
                </a:schemeClr>
              </a:solidFill>
            </a:endParaRPr>
          </a:p>
        </p:txBody>
      </p:sp>
      <p:pic>
        <p:nvPicPr>
          <p:cNvPr id="24" name="Picture 23" descr="Text&#10;&#10;Description automatically generated">
            <a:extLst>
              <a:ext uri="{FF2B5EF4-FFF2-40B4-BE49-F238E27FC236}">
                <a16:creationId xmlns:a16="http://schemas.microsoft.com/office/drawing/2014/main" id="{C53F030F-DBB6-4268-AB4E-934CBFA36B6C}"/>
              </a:ext>
            </a:extLst>
          </p:cNvPr>
          <p:cNvPicPr>
            <a:picLocks noChangeAspect="1"/>
          </p:cNvPicPr>
          <p:nvPr/>
        </p:nvPicPr>
        <p:blipFill>
          <a:blip r:embed="rId2"/>
          <a:stretch>
            <a:fillRect/>
          </a:stretch>
        </p:blipFill>
        <p:spPr>
          <a:xfrm>
            <a:off x="4527804" y="1967266"/>
            <a:ext cx="6430006" cy="3998689"/>
          </a:xfrm>
          <a:prstGeom prst="rect">
            <a:avLst/>
          </a:prstGeom>
        </p:spPr>
      </p:pic>
      <p:graphicFrame>
        <p:nvGraphicFramePr>
          <p:cNvPr id="27" name="Table 26">
            <a:extLst>
              <a:ext uri="{FF2B5EF4-FFF2-40B4-BE49-F238E27FC236}">
                <a16:creationId xmlns:a16="http://schemas.microsoft.com/office/drawing/2014/main" id="{D33447F2-D0D7-4421-8DBA-9D02F09A361F}"/>
              </a:ext>
            </a:extLst>
          </p:cNvPr>
          <p:cNvGraphicFramePr>
            <a:graphicFrameLocks noGrp="1"/>
          </p:cNvGraphicFramePr>
          <p:nvPr>
            <p:extLst>
              <p:ext uri="{D42A27DB-BD31-4B8C-83A1-F6EECF244321}">
                <p14:modId xmlns:p14="http://schemas.microsoft.com/office/powerpoint/2010/main" val="3646595695"/>
              </p:ext>
            </p:extLst>
          </p:nvPr>
        </p:nvGraphicFramePr>
        <p:xfrm>
          <a:off x="5816184" y="1371600"/>
          <a:ext cx="3065488" cy="365760"/>
        </p:xfrm>
        <a:graphic>
          <a:graphicData uri="http://schemas.openxmlformats.org/drawingml/2006/table">
            <a:tbl>
              <a:tblPr/>
              <a:tblGrid>
                <a:gridCol w="3065488">
                  <a:extLst>
                    <a:ext uri="{9D8B030D-6E8A-4147-A177-3AD203B41FA5}">
                      <a16:colId xmlns:a16="http://schemas.microsoft.com/office/drawing/2014/main" val="4214866795"/>
                    </a:ext>
                  </a:extLst>
                </a:gridCol>
              </a:tblGrid>
              <a:tr h="337279">
                <a:tc>
                  <a:txBody>
                    <a:bodyPr/>
                    <a:lstStyle/>
                    <a:p>
                      <a:pPr algn="ctr"/>
                      <a:r>
                        <a:rPr lang="en-US" dirty="0"/>
                        <a:t>XML</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83875001"/>
                  </a:ext>
                </a:extLst>
              </a:tr>
            </a:tbl>
          </a:graphicData>
        </a:graphic>
      </p:graphicFrame>
    </p:spTree>
    <p:extLst>
      <p:ext uri="{BB962C8B-B14F-4D97-AF65-F5344CB8AC3E}">
        <p14:creationId xmlns:p14="http://schemas.microsoft.com/office/powerpoint/2010/main" val="316440553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111</TotalTime>
  <Words>225</Words>
  <Application>Microsoft Office PowerPoint</Application>
  <PresentationFormat>Widescreen</PresentationFormat>
  <Paragraphs>48</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ICP presentation two</vt:lpstr>
      <vt:lpstr>Agenda</vt:lpstr>
      <vt:lpstr>INTRODUCTION</vt:lpstr>
      <vt:lpstr>ICP9</vt:lpstr>
      <vt:lpstr>ICP9</vt:lpstr>
      <vt:lpstr>ICP9 cont’d</vt:lpstr>
      <vt:lpstr>UI</vt:lpstr>
      <vt:lpstr>ICP10</vt:lpstr>
      <vt:lpstr> icp10</vt:lpstr>
      <vt:lpstr>java</vt:lpstr>
      <vt:lpstr>UI</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 presentation two</dc:title>
  <dc:creator>Brahian Ramon</dc:creator>
  <cp:lastModifiedBy>Brahian Ramon</cp:lastModifiedBy>
  <cp:revision>1</cp:revision>
  <dcterms:created xsi:type="dcterms:W3CDTF">2022-04-25T16:17:36Z</dcterms:created>
  <dcterms:modified xsi:type="dcterms:W3CDTF">2022-04-25T18:08:52Z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