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7.xml"/><Relationship Id="rId55" Type="http://schemas.openxmlformats.org/officeDocument/2006/relationships/font" Target="fonts/Lato-bold.fntdata"/><Relationship Id="rId10" Type="http://schemas.openxmlformats.org/officeDocument/2006/relationships/slide" Target="slides/slide6.xml"/><Relationship Id="rId54" Type="http://schemas.openxmlformats.org/officeDocument/2006/relationships/font" Target="fonts/Lato-regular.fntdata"/><Relationship Id="rId13" Type="http://schemas.openxmlformats.org/officeDocument/2006/relationships/slide" Target="slides/slide9.xml"/><Relationship Id="rId57" Type="http://schemas.openxmlformats.org/officeDocument/2006/relationships/font" Target="fonts/Lato-boldItalic.fntdata"/><Relationship Id="rId12" Type="http://schemas.openxmlformats.org/officeDocument/2006/relationships/slide" Target="slides/slide8.xml"/><Relationship Id="rId56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ed3d39d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ed3d39d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ed3d39d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ed3d39d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ed3d39d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ed3d39d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ed3d39d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ed3d39d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HTTP Methods. How would server know what to do if resource URIs are the same?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ed3d39d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ed3d39d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ed3d39d6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ded3d39d6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ed3d39d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ed3d39d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ed3d39d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ed3d39d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ed3d39d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ded3d39d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ded3d39d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ded3d39d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ed3d39d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ed3d39d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 It lets software programs interact/communicate with each other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ed3d39d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ed3d39d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9c7aa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9c7aa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19c7aa6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19c7aa6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9c7aa6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9c7aa6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9c7aa63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19c7aa63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9c7aa6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19c7aa6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9c7aa63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19c7aa63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9c7aa6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9c7aa6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back to examples. What happens if same request - multiple times.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9d195d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9d195d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9d195d8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9d195d8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ed3d39d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ed3d39d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9c7aa6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19c7aa6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19d195d8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19d195d8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07dabd565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07dabd565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07dabd565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07dabd565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07dabd565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07dabd56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07dabd565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07dabd565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07dabd565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07dabd565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07dabd565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307dabd565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07dabd565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07dabd565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19d195d8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19d195d8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ed3d39d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ed3d39d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Web service - Facebook/Twitter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42b14b3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42b14b3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19fa559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19fa559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ed3d39d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ed3d39d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show API github example.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9d195d8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9d195d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show API github example.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9d195d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9d195d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show API github example.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9d195d8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9d195d8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show API github example.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0c4dc65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0c4dc65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Web Services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Restful Web Services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URIs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every resource has is identified by a unique identifier (URI)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follow standards and best practices for designing URIs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use of nouns instead of verbs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/profile/{profileId} vs /getProfile?id=1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/profile/{profileId} vs /deactivateProfile</a:t>
            </a:r>
            <a:endParaRPr sz="18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best practice to use version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/api/v1/profile/{profileId}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Grading System (Example)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71900" y="1919075"/>
            <a:ext cx="82221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2"/>
              <a:t>What are the resource URIs?</a:t>
            </a:r>
            <a:endParaRPr sz="16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622"/>
          </a:p>
        </p:txBody>
      </p:sp>
      <p:sp>
        <p:nvSpPr>
          <p:cNvPr id="232" name="Google Shape;232;p24"/>
          <p:cNvSpPr txBox="1"/>
          <p:nvPr/>
        </p:nvSpPr>
        <p:spPr>
          <a:xfrm>
            <a:off x="862625" y="2760725"/>
            <a:ext cx="7588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/api/v1/student/{studentId}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/api/v1/grade/{gradeId} OR /api/v1/student/{studentId}/grade/{gradeId}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Resources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/api/v1/student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/api/v1/grade OR /api/v1/student/1/grade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Filtering collections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Use pagination: /api/v1/student?page=1&amp;max=10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Use resource fields: /api/v1/student?yearLevel=3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HTTP Methods: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POST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PUT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DELETE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Resources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1893900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5237475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3139625" y="2074175"/>
            <a:ext cx="2555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GET /api/v1/student/1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3781400" y="3000338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3671300" y="2689013"/>
            <a:ext cx="1277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Request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Resources</a:t>
            </a:r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1893900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5237475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3139625" y="2074175"/>
            <a:ext cx="2555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GET /api/v1/student/1</a:t>
            </a:r>
            <a:endParaRPr/>
          </a:p>
        </p:txBody>
      </p:sp>
      <p:pic>
        <p:nvPicPr>
          <p:cNvPr descr="Image result for data icon"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263" y="3759050"/>
            <a:ext cx="518875" cy="5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/>
          <p:nvPr/>
        </p:nvSpPr>
        <p:spPr>
          <a:xfrm rot="10800000">
            <a:off x="3706900" y="2975700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3654925" y="3383250"/>
            <a:ext cx="1423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Response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3831163" y="4239000"/>
            <a:ext cx="1006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Student 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</a:t>
            </a:r>
            <a:r>
              <a:rPr lang="en"/>
              <a:t> Resources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1893900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5237475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3139625" y="2074175"/>
            <a:ext cx="2555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POST /api/v1/student/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data icon"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138" y="3473750"/>
            <a:ext cx="518875" cy="5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3671300" y="3953700"/>
            <a:ext cx="1251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Student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3781400" y="3000338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 txBox="1"/>
          <p:nvPr/>
        </p:nvSpPr>
        <p:spPr>
          <a:xfrm>
            <a:off x="3671300" y="2689013"/>
            <a:ext cx="1277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Request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</a:t>
            </a:r>
            <a:r>
              <a:rPr lang="en"/>
              <a:t> Resources</a:t>
            </a:r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1893900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237475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3139625" y="2074175"/>
            <a:ext cx="2555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POST /api/v1/student/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data icon"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163" y="3581075"/>
            <a:ext cx="518875" cy="5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/>
          <p:nvPr/>
        </p:nvSpPr>
        <p:spPr>
          <a:xfrm>
            <a:off x="3554425" y="4061025"/>
            <a:ext cx="1524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Created</a:t>
            </a:r>
            <a:r>
              <a:rPr lang="en">
                <a:solidFill>
                  <a:schemeClr val="lt1"/>
                </a:solidFill>
              </a:rPr>
              <a:t> Student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0"/>
          <p:cNvSpPr/>
          <p:nvPr/>
        </p:nvSpPr>
        <p:spPr>
          <a:xfrm rot="10800000">
            <a:off x="3706900" y="2808863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3654925" y="3216413"/>
            <a:ext cx="1423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Response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</a:t>
            </a:r>
            <a:r>
              <a:rPr lang="en"/>
              <a:t> Resources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1893900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237475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3139625" y="2074175"/>
            <a:ext cx="2555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/api/v1/student/1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data icon"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138" y="3473750"/>
            <a:ext cx="518875" cy="5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1"/>
          <p:cNvSpPr txBox="1"/>
          <p:nvPr/>
        </p:nvSpPr>
        <p:spPr>
          <a:xfrm>
            <a:off x="3547900" y="3953700"/>
            <a:ext cx="1472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Student Details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3781400" y="3000338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3671300" y="2689013"/>
            <a:ext cx="1277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Request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</a:t>
            </a:r>
            <a:r>
              <a:rPr i="1" lang="en" sz="1400"/>
              <a:t>a software system designed to support interoperable machine-to-machine interaction over a network </a:t>
            </a:r>
            <a:r>
              <a:rPr lang="en" sz="1400"/>
              <a:t>” - W3C</a:t>
            </a:r>
            <a:endParaRPr sz="14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Online APIs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Exchange of data over the web (http)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</a:t>
            </a:r>
            <a:r>
              <a:rPr lang="en"/>
              <a:t> Resources</a:t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1893900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5237475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3139625" y="2074175"/>
            <a:ext cx="2555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/api/v1/student/1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data icon"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163" y="3581075"/>
            <a:ext cx="518875" cy="5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3476425" y="4061025"/>
            <a:ext cx="1706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Updated</a:t>
            </a:r>
            <a:r>
              <a:rPr lang="en">
                <a:solidFill>
                  <a:schemeClr val="lt1"/>
                </a:solidFill>
              </a:rPr>
              <a:t> Student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32"/>
          <p:cNvSpPr/>
          <p:nvPr/>
        </p:nvSpPr>
        <p:spPr>
          <a:xfrm rot="10800000">
            <a:off x="3706900" y="2808863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 txBox="1"/>
          <p:nvPr/>
        </p:nvSpPr>
        <p:spPr>
          <a:xfrm>
            <a:off x="3654925" y="3216413"/>
            <a:ext cx="1423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Response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</a:t>
            </a:r>
            <a:r>
              <a:rPr lang="en"/>
              <a:t> Resources</a:t>
            </a:r>
            <a:endParaRPr/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1893900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5237475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2967925" y="2074175"/>
            <a:ext cx="2880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/api/v1/student/1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3781400" y="3000338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 txBox="1"/>
          <p:nvPr/>
        </p:nvSpPr>
        <p:spPr>
          <a:xfrm>
            <a:off x="3671300" y="2689013"/>
            <a:ext cx="1277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Request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</a:t>
            </a:r>
            <a:r>
              <a:rPr lang="en"/>
              <a:t> Resources</a:t>
            </a:r>
            <a:endParaRPr/>
          </a:p>
        </p:txBody>
      </p:sp>
      <p:sp>
        <p:nvSpPr>
          <p:cNvPr id="337" name="Google Shape;33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1893900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5237475" y="2779850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40" name="Google Shape;340;p34"/>
          <p:cNvSpPr txBox="1"/>
          <p:nvPr/>
        </p:nvSpPr>
        <p:spPr>
          <a:xfrm>
            <a:off x="2974625" y="2074175"/>
            <a:ext cx="2887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/api/v1/student/1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data icon" id="341" name="Google Shape;3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42" y="3757025"/>
            <a:ext cx="518875" cy="5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/>
        </p:nvSpPr>
        <p:spPr>
          <a:xfrm>
            <a:off x="5534030" y="4275900"/>
            <a:ext cx="1008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Student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34"/>
          <p:cNvSpPr/>
          <p:nvPr/>
        </p:nvSpPr>
        <p:spPr>
          <a:xfrm rot="10800000">
            <a:off x="3706900" y="2808863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3654925" y="3216413"/>
            <a:ext cx="1423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Response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Image result for red x" id="345" name="Google Shape;3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038" y="3726787"/>
            <a:ext cx="518875" cy="5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Grading System (Example)</a:t>
            </a:r>
            <a:endParaRPr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471900" y="1919075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GET /api/v1/student/{studentId}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20"/>
          </a:p>
        </p:txBody>
      </p:sp>
      <p:sp>
        <p:nvSpPr>
          <p:cNvPr id="352" name="Google Shape;352;p35"/>
          <p:cNvSpPr txBox="1"/>
          <p:nvPr/>
        </p:nvSpPr>
        <p:spPr>
          <a:xfrm>
            <a:off x="706900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Request Body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4974100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Body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"FOURTH_YEAR"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Grading System (Example)</a:t>
            </a:r>
            <a:endParaRPr/>
          </a:p>
        </p:txBody>
      </p:sp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471900" y="1919075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POST</a:t>
            </a:r>
            <a:r>
              <a:rPr lang="en" sz="1520"/>
              <a:t> /api/v1/student/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20"/>
          </a:p>
        </p:txBody>
      </p:sp>
      <p:sp>
        <p:nvSpPr>
          <p:cNvPr id="360" name="Google Shape;360;p36"/>
          <p:cNvSpPr txBox="1"/>
          <p:nvPr/>
        </p:nvSpPr>
        <p:spPr>
          <a:xfrm>
            <a:off x="706900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Request</a:t>
            </a:r>
            <a:r>
              <a:rPr lang="en">
                <a:solidFill>
                  <a:schemeClr val="lt1"/>
                </a:solidFill>
              </a:rPr>
              <a:t> Body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"FOURTH_YEAR"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6"/>
          <p:cNvSpPr txBox="1"/>
          <p:nvPr/>
        </p:nvSpPr>
        <p:spPr>
          <a:xfrm>
            <a:off x="4980815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Body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"FOURTH_YEAR"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Grading System (Example)</a:t>
            </a:r>
            <a:endParaRPr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471900" y="1919075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0"/>
              <a:t>PUT</a:t>
            </a:r>
            <a:r>
              <a:rPr lang="en" sz="1500"/>
              <a:t> /api/v1/student/1</a:t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00"/>
          </a:p>
        </p:txBody>
      </p:sp>
      <p:sp>
        <p:nvSpPr>
          <p:cNvPr id="368" name="Google Shape;368;p37"/>
          <p:cNvSpPr txBox="1"/>
          <p:nvPr/>
        </p:nvSpPr>
        <p:spPr>
          <a:xfrm>
            <a:off x="706900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Request Body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"THIRD_YEAR"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4980815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Body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"THIRD_YEAR"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Grading System (Example)</a:t>
            </a:r>
            <a:endParaRPr/>
          </a:p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471900" y="1919075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DELETE</a:t>
            </a:r>
            <a:r>
              <a:rPr lang="en" sz="1520"/>
              <a:t> /api/v1/student/1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20"/>
          </a:p>
        </p:txBody>
      </p:sp>
      <p:sp>
        <p:nvSpPr>
          <p:cNvPr id="376" name="Google Shape;376;p38"/>
          <p:cNvSpPr txBox="1"/>
          <p:nvPr/>
        </p:nvSpPr>
        <p:spPr>
          <a:xfrm>
            <a:off x="706900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Request Body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4980815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Response Body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Idempotence</a:t>
            </a:r>
            <a:endParaRPr/>
          </a:p>
        </p:txBody>
      </p:sp>
      <p:sp>
        <p:nvSpPr>
          <p:cNvPr id="383" name="Google Shape;383;p39"/>
          <p:cNvSpPr txBox="1"/>
          <p:nvPr>
            <p:ph idx="1" type="body"/>
          </p:nvPr>
        </p:nvSpPr>
        <p:spPr>
          <a:xfrm>
            <a:off x="471900" y="1919075"/>
            <a:ext cx="82221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505"/>
              <a:t>“</a:t>
            </a:r>
            <a:r>
              <a:rPr i="1" lang="en" sz="1505"/>
              <a:t>Idempotence is the property of certain operations that can be applied multiple times without changing the result beyond the initial application.” - Wikipedia</a:t>
            </a:r>
            <a:endParaRPr i="1"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5"/>
          </a:p>
        </p:txBody>
      </p:sp>
      <p:sp>
        <p:nvSpPr>
          <p:cNvPr id="384" name="Google Shape;384;p39"/>
          <p:cNvSpPr txBox="1"/>
          <p:nvPr/>
        </p:nvSpPr>
        <p:spPr>
          <a:xfrm>
            <a:off x="3061925" y="3061900"/>
            <a:ext cx="772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GET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3061825" y="3774275"/>
            <a:ext cx="709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PUT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6" name="Google Shape;386;p39"/>
          <p:cNvSpPr txBox="1"/>
          <p:nvPr/>
        </p:nvSpPr>
        <p:spPr>
          <a:xfrm>
            <a:off x="4674850" y="3061900"/>
            <a:ext cx="8580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POST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4627850" y="3774275"/>
            <a:ext cx="1087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DELETE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/>
          <p:nvPr/>
        </p:nvSpPr>
        <p:spPr>
          <a:xfrm>
            <a:off x="2702096" y="2755019"/>
            <a:ext cx="3672675" cy="1867300"/>
          </a:xfrm>
          <a:custGeom>
            <a:rect b="b" l="l" r="r" t="t"/>
            <a:pathLst>
              <a:path extrusionOk="0" h="74692" w="146907">
                <a:moveTo>
                  <a:pt x="11439" y="12813"/>
                </a:moveTo>
                <a:cubicBezTo>
                  <a:pt x="10141" y="24318"/>
                  <a:pt x="-11794" y="59861"/>
                  <a:pt x="8753" y="69217"/>
                </a:cubicBezTo>
                <a:cubicBezTo>
                  <a:pt x="29300" y="78573"/>
                  <a:pt x="114129" y="74052"/>
                  <a:pt x="134721" y="68949"/>
                </a:cubicBezTo>
                <a:cubicBezTo>
                  <a:pt x="155313" y="63846"/>
                  <a:pt x="146495" y="43970"/>
                  <a:pt x="132304" y="38598"/>
                </a:cubicBezTo>
                <a:cubicBezTo>
                  <a:pt x="118114" y="33226"/>
                  <a:pt x="63634" y="41777"/>
                  <a:pt x="49578" y="36718"/>
                </a:cubicBezTo>
                <a:cubicBezTo>
                  <a:pt x="35522" y="31660"/>
                  <a:pt x="53473" y="14335"/>
                  <a:pt x="47967" y="8247"/>
                </a:cubicBezTo>
                <a:cubicBezTo>
                  <a:pt x="42461" y="2159"/>
                  <a:pt x="22630" y="-571"/>
                  <a:pt x="16542" y="190"/>
                </a:cubicBezTo>
                <a:cubicBezTo>
                  <a:pt x="10454" y="951"/>
                  <a:pt x="12737" y="1309"/>
                  <a:pt x="11439" y="12813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Google Shape;39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Idempotence</a:t>
            </a:r>
            <a:endParaRPr/>
          </a:p>
        </p:txBody>
      </p:sp>
      <p:sp>
        <p:nvSpPr>
          <p:cNvPr id="394" name="Google Shape;394;p40"/>
          <p:cNvSpPr txBox="1"/>
          <p:nvPr>
            <p:ph idx="1" type="body"/>
          </p:nvPr>
        </p:nvSpPr>
        <p:spPr>
          <a:xfrm>
            <a:off x="471900" y="1919075"/>
            <a:ext cx="82221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505"/>
              <a:t>“Idempotence is the property of certain operations that can be applied multiple times without changing the result beyond the initial application.” - Wikipedia</a:t>
            </a:r>
            <a:endParaRPr i="1"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5"/>
          </a:p>
        </p:txBody>
      </p:sp>
      <p:sp>
        <p:nvSpPr>
          <p:cNvPr id="395" name="Google Shape;395;p40"/>
          <p:cNvSpPr txBox="1"/>
          <p:nvPr/>
        </p:nvSpPr>
        <p:spPr>
          <a:xfrm>
            <a:off x="3061925" y="3061900"/>
            <a:ext cx="772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GET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3061825" y="3774275"/>
            <a:ext cx="709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PUT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4674850" y="3061900"/>
            <a:ext cx="8580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POST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4627850" y="3774275"/>
            <a:ext cx="1087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DELETE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1207300" y="3552100"/>
            <a:ext cx="11160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Idempotent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/>
          <p:nvPr/>
        </p:nvSpPr>
        <p:spPr>
          <a:xfrm>
            <a:off x="4478250" y="2974209"/>
            <a:ext cx="1237200" cy="650500"/>
          </a:xfrm>
          <a:custGeom>
            <a:rect b="b" l="l" r="r" t="t"/>
            <a:pathLst>
              <a:path extrusionOk="0" h="26020" w="49488">
                <a:moveTo>
                  <a:pt x="4586" y="3240"/>
                </a:moveTo>
                <a:cubicBezTo>
                  <a:pt x="-2039" y="6821"/>
                  <a:pt x="-1145" y="20340"/>
                  <a:pt x="5391" y="23653"/>
                </a:cubicBezTo>
                <a:cubicBezTo>
                  <a:pt x="11927" y="26966"/>
                  <a:pt x="37175" y="26697"/>
                  <a:pt x="43800" y="23116"/>
                </a:cubicBezTo>
                <a:cubicBezTo>
                  <a:pt x="50425" y="19535"/>
                  <a:pt x="51679" y="5479"/>
                  <a:pt x="45143" y="2166"/>
                </a:cubicBezTo>
                <a:cubicBezTo>
                  <a:pt x="38607" y="-1147"/>
                  <a:pt x="11211" y="-341"/>
                  <a:pt x="4586" y="324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Google Shape;405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Idempotence</a:t>
            </a:r>
            <a:endParaRPr/>
          </a:p>
        </p:txBody>
      </p:sp>
      <p:sp>
        <p:nvSpPr>
          <p:cNvPr id="406" name="Google Shape;406;p41"/>
          <p:cNvSpPr txBox="1"/>
          <p:nvPr>
            <p:ph idx="1" type="body"/>
          </p:nvPr>
        </p:nvSpPr>
        <p:spPr>
          <a:xfrm>
            <a:off x="471900" y="1919075"/>
            <a:ext cx="82221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505"/>
              <a:t>“Idempotence is the property of certain operations that can be applied multiple times without changing the result beyond the initial application.” - Wikipedia</a:t>
            </a:r>
            <a:endParaRPr i="1"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5"/>
          </a:p>
        </p:txBody>
      </p:sp>
      <p:sp>
        <p:nvSpPr>
          <p:cNvPr id="407" name="Google Shape;407;p41"/>
          <p:cNvSpPr txBox="1"/>
          <p:nvPr/>
        </p:nvSpPr>
        <p:spPr>
          <a:xfrm>
            <a:off x="3061925" y="3061900"/>
            <a:ext cx="772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GET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3061825" y="3774275"/>
            <a:ext cx="709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PUT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4674850" y="3061900"/>
            <a:ext cx="8580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POST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4627850" y="3774275"/>
            <a:ext cx="1087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DELETE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6359575" y="3262675"/>
            <a:ext cx="1537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Non-idempotent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and Web Service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48" name="Google Shape;148;p15"/>
          <p:cNvSpPr/>
          <p:nvPr/>
        </p:nvSpPr>
        <p:spPr>
          <a:xfrm>
            <a:off x="2577875" y="2867125"/>
            <a:ext cx="1974300" cy="11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2772075" y="3019075"/>
            <a:ext cx="8373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/*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  {code}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*/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3556275" y="2942175"/>
            <a:ext cx="916500" cy="28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Library/JAR</a:t>
            </a:r>
            <a:endParaRPr sz="1000"/>
          </a:p>
        </p:txBody>
      </p:sp>
      <p:sp>
        <p:nvSpPr>
          <p:cNvPr id="151" name="Google Shape;151;p15"/>
          <p:cNvSpPr/>
          <p:nvPr/>
        </p:nvSpPr>
        <p:spPr>
          <a:xfrm>
            <a:off x="3556000" y="3262050"/>
            <a:ext cx="916500" cy="24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Library/JAR</a:t>
            </a:r>
            <a:endParaRPr sz="1000"/>
          </a:p>
        </p:txBody>
      </p:sp>
      <p:sp>
        <p:nvSpPr>
          <p:cNvPr id="152" name="Google Shape;152;p15"/>
          <p:cNvSpPr/>
          <p:nvPr/>
        </p:nvSpPr>
        <p:spPr>
          <a:xfrm>
            <a:off x="4882500" y="2501700"/>
            <a:ext cx="916500" cy="28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Library/JAR</a:t>
            </a:r>
            <a:endParaRPr sz="1000"/>
          </a:p>
        </p:txBody>
      </p:sp>
      <p:sp>
        <p:nvSpPr>
          <p:cNvPr id="153" name="Google Shape;153;p15"/>
          <p:cNvSpPr/>
          <p:nvPr/>
        </p:nvSpPr>
        <p:spPr>
          <a:xfrm>
            <a:off x="4882500" y="2821575"/>
            <a:ext cx="916500" cy="24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Library/JAR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Status Codes</a:t>
            </a:r>
            <a:endParaRPr/>
          </a:p>
        </p:txBody>
      </p:sp>
      <p:sp>
        <p:nvSpPr>
          <p:cNvPr id="417" name="Google Shape;417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1XX - Informational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2XX - Success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3XX - Redirect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4XX - Client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5XX - Server Error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Status Codes</a:t>
            </a:r>
            <a:endParaRPr/>
          </a:p>
        </p:txBody>
      </p:sp>
      <p:sp>
        <p:nvSpPr>
          <p:cNvPr id="423" name="Google Shape;423;p43"/>
          <p:cNvSpPr txBox="1"/>
          <p:nvPr>
            <p:ph idx="1" type="body"/>
          </p:nvPr>
        </p:nvSpPr>
        <p:spPr>
          <a:xfrm>
            <a:off x="1297500" y="1566325"/>
            <a:ext cx="3436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1XX - Informational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2XX - Success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3XX - Redirect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4XX - Client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5XX - Server Error</a:t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4818575" y="1566325"/>
            <a:ext cx="32670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Common Success Codes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200 OK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201 Created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202 Accepted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204 No Content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Status Codes</a:t>
            </a:r>
            <a:endParaRPr/>
          </a:p>
        </p:txBody>
      </p:sp>
      <p:sp>
        <p:nvSpPr>
          <p:cNvPr id="430" name="Google Shape;430;p44"/>
          <p:cNvSpPr txBox="1"/>
          <p:nvPr>
            <p:ph idx="1" type="body"/>
          </p:nvPr>
        </p:nvSpPr>
        <p:spPr>
          <a:xfrm>
            <a:off x="1297500" y="1566325"/>
            <a:ext cx="3436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1XX - Informational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2XX -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/>
              <a:t>Success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3XX - Redirect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4XX - Client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5XX - Server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4"/>
          <p:cNvSpPr txBox="1"/>
          <p:nvPr/>
        </p:nvSpPr>
        <p:spPr>
          <a:xfrm>
            <a:off x="4818575" y="1566325"/>
            <a:ext cx="32670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Common Redirect Codes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301 Moved Permanently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Status Codes</a:t>
            </a:r>
            <a:endParaRPr/>
          </a:p>
        </p:txBody>
      </p:sp>
      <p:sp>
        <p:nvSpPr>
          <p:cNvPr id="437" name="Google Shape;437;p45"/>
          <p:cNvSpPr txBox="1"/>
          <p:nvPr>
            <p:ph idx="1" type="body"/>
          </p:nvPr>
        </p:nvSpPr>
        <p:spPr>
          <a:xfrm>
            <a:off x="1297500" y="1566325"/>
            <a:ext cx="3436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1XX - Informational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2XX -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/>
              <a:t>Success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3XX - Redirect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4XX - Client Error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5XX - Server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5"/>
          <p:cNvSpPr txBox="1"/>
          <p:nvPr/>
        </p:nvSpPr>
        <p:spPr>
          <a:xfrm>
            <a:off x="4818575" y="1566325"/>
            <a:ext cx="37611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Common Client Error Codes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400 Bad Request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401 Unauthorized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403 Forbidden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404 Not Found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422 Unprocessable Entity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Status Codes</a:t>
            </a:r>
            <a:endParaRPr/>
          </a:p>
        </p:txBody>
      </p:sp>
      <p:sp>
        <p:nvSpPr>
          <p:cNvPr id="444" name="Google Shape;444;p46"/>
          <p:cNvSpPr txBox="1"/>
          <p:nvPr>
            <p:ph idx="1" type="body"/>
          </p:nvPr>
        </p:nvSpPr>
        <p:spPr>
          <a:xfrm>
            <a:off x="1297500" y="1566325"/>
            <a:ext cx="3436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1XX - Informational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2XX -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/>
              <a:t>Success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3XX - Redirect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4XX - Client Error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5XX - Server Error</a:t>
            </a:r>
            <a:endParaRPr/>
          </a:p>
        </p:txBody>
      </p:sp>
      <p:sp>
        <p:nvSpPr>
          <p:cNvPr id="445" name="Google Shape;445;p46"/>
          <p:cNvSpPr txBox="1"/>
          <p:nvPr/>
        </p:nvSpPr>
        <p:spPr>
          <a:xfrm>
            <a:off x="4818575" y="1566325"/>
            <a:ext cx="37611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Common Server Error Codes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➔"/>
            </a:pPr>
            <a:r>
              <a:rPr lang="en" sz="1300">
                <a:solidFill>
                  <a:schemeClr val="lt1"/>
                </a:solidFill>
              </a:rPr>
              <a:t>500 Internal Server Error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Grading System (Example)</a:t>
            </a:r>
            <a:endParaRPr/>
          </a:p>
        </p:txBody>
      </p:sp>
      <p:sp>
        <p:nvSpPr>
          <p:cNvPr id="451" name="Google Shape;451;p47"/>
          <p:cNvSpPr txBox="1"/>
          <p:nvPr>
            <p:ph idx="1" type="body"/>
          </p:nvPr>
        </p:nvSpPr>
        <p:spPr>
          <a:xfrm>
            <a:off x="471900" y="1919075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GET /api/v1/student/{studentId}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20"/>
          </a:p>
        </p:txBody>
      </p:sp>
      <p:sp>
        <p:nvSpPr>
          <p:cNvPr id="452" name="Google Shape;452;p47"/>
          <p:cNvSpPr txBox="1"/>
          <p:nvPr/>
        </p:nvSpPr>
        <p:spPr>
          <a:xfrm>
            <a:off x="706900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Request Body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4945900" y="23972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Code: 200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Body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"FOURTH_YEAR"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Grading System (Example)</a:t>
            </a:r>
            <a:endParaRPr/>
          </a:p>
        </p:txBody>
      </p:sp>
      <p:sp>
        <p:nvSpPr>
          <p:cNvPr id="459" name="Google Shape;459;p48"/>
          <p:cNvSpPr txBox="1"/>
          <p:nvPr>
            <p:ph idx="1" type="body"/>
          </p:nvPr>
        </p:nvSpPr>
        <p:spPr>
          <a:xfrm>
            <a:off x="471900" y="1919075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POST /api/v1/student/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20"/>
          </a:p>
        </p:txBody>
      </p:sp>
      <p:sp>
        <p:nvSpPr>
          <p:cNvPr id="460" name="Google Shape;460;p48"/>
          <p:cNvSpPr txBox="1"/>
          <p:nvPr/>
        </p:nvSpPr>
        <p:spPr>
          <a:xfrm>
            <a:off x="706900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Request Body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"FOURTH_YEAR"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8"/>
          <p:cNvSpPr txBox="1"/>
          <p:nvPr/>
        </p:nvSpPr>
        <p:spPr>
          <a:xfrm>
            <a:off x="4945540" y="23972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Code: 201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Response Body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"FOURTH_YEAR"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Grading System (Example)</a:t>
            </a:r>
            <a:endParaRPr/>
          </a:p>
        </p:txBody>
      </p:sp>
      <p:sp>
        <p:nvSpPr>
          <p:cNvPr id="467" name="Google Shape;467;p49"/>
          <p:cNvSpPr txBox="1"/>
          <p:nvPr>
            <p:ph idx="1" type="body"/>
          </p:nvPr>
        </p:nvSpPr>
        <p:spPr>
          <a:xfrm>
            <a:off x="471900" y="1919075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500"/>
              <a:t>PUT /api/v1/student/1</a:t>
            </a:r>
            <a:endParaRPr sz="1520"/>
          </a:p>
        </p:txBody>
      </p:sp>
      <p:sp>
        <p:nvSpPr>
          <p:cNvPr id="468" name="Google Shape;468;p49"/>
          <p:cNvSpPr txBox="1"/>
          <p:nvPr/>
        </p:nvSpPr>
        <p:spPr>
          <a:xfrm>
            <a:off x="706900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Request Body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"THIRD_YEAR"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4945540" y="23972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Code: 200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Body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"yearLevel"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"THIRD_YEAR"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endParaRPr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Grading System (Example)</a:t>
            </a:r>
            <a:endParaRPr/>
          </a:p>
        </p:txBody>
      </p:sp>
      <p:sp>
        <p:nvSpPr>
          <p:cNvPr id="475" name="Google Shape;475;p50"/>
          <p:cNvSpPr txBox="1"/>
          <p:nvPr>
            <p:ph idx="1" type="body"/>
          </p:nvPr>
        </p:nvSpPr>
        <p:spPr>
          <a:xfrm>
            <a:off x="471900" y="1919075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520"/>
              <a:t>DELETE /api/v1/student/1</a:t>
            </a:r>
            <a:endParaRPr sz="1500"/>
          </a:p>
        </p:txBody>
      </p:sp>
      <p:sp>
        <p:nvSpPr>
          <p:cNvPr id="476" name="Google Shape;476;p50"/>
          <p:cNvSpPr txBox="1"/>
          <p:nvPr/>
        </p:nvSpPr>
        <p:spPr>
          <a:xfrm>
            <a:off x="706900" y="24508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Request Body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50"/>
          <p:cNvSpPr txBox="1"/>
          <p:nvPr/>
        </p:nvSpPr>
        <p:spPr>
          <a:xfrm>
            <a:off x="4945540" y="2397275"/>
            <a:ext cx="3867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Response Code: 204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Response Body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83" name="Google Shape;483;p51"/>
          <p:cNvSpPr txBox="1"/>
          <p:nvPr>
            <p:ph idx="1" type="body"/>
          </p:nvPr>
        </p:nvSpPr>
        <p:spPr>
          <a:xfrm>
            <a:off x="3195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designing Restful Web Services: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Resource URIs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HTTP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Status Codes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and Web Service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2577875" y="2867125"/>
            <a:ext cx="1974300" cy="11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2798025" y="3049025"/>
            <a:ext cx="837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//{code}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5465179" y="2231225"/>
            <a:ext cx="1708452" cy="76766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5649400" y="2397125"/>
            <a:ext cx="1206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</a:t>
            </a:r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flipH="1" rot="10800000">
            <a:off x="4728400" y="2970625"/>
            <a:ext cx="8628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/>
          <p:nvPr/>
        </p:nvSpPr>
        <p:spPr>
          <a:xfrm>
            <a:off x="2577875" y="2867125"/>
            <a:ext cx="1974300" cy="11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2772075" y="3019075"/>
            <a:ext cx="8373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/*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  {code}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*/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(Order &amp; Product Management)</a:t>
            </a:r>
            <a:endParaRPr/>
          </a:p>
        </p:txBody>
      </p:sp>
      <p:sp>
        <p:nvSpPr>
          <p:cNvPr id="489" name="Google Shape;489;p52"/>
          <p:cNvSpPr txBox="1"/>
          <p:nvPr>
            <p:ph idx="1" type="body"/>
          </p:nvPr>
        </p:nvSpPr>
        <p:spPr>
          <a:xfrm>
            <a:off x="471900" y="1919075"/>
            <a:ext cx="82221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Users should be able to create and cancel orders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Users should be able to view orders and filter orders for a specific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Users should be able to add and update products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Users should be able to view products and filter them by name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</a:t>
            </a:r>
            <a:r>
              <a:rPr lang="en"/>
              <a:t>Order &amp; Product Management</a:t>
            </a:r>
            <a:r>
              <a:rPr lang="en"/>
              <a:t>)</a:t>
            </a:r>
            <a:endParaRPr/>
          </a:p>
        </p:txBody>
      </p:sp>
      <p:sp>
        <p:nvSpPr>
          <p:cNvPr id="495" name="Google Shape;495;p53"/>
          <p:cNvSpPr txBox="1"/>
          <p:nvPr>
            <p:ph idx="1" type="body"/>
          </p:nvPr>
        </p:nvSpPr>
        <p:spPr>
          <a:xfrm>
            <a:off x="443700" y="2228000"/>
            <a:ext cx="23229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Product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description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product quantity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unit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3"/>
          <p:cNvSpPr txBox="1"/>
          <p:nvPr>
            <p:ph idx="1" type="body"/>
          </p:nvPr>
        </p:nvSpPr>
        <p:spPr>
          <a:xfrm>
            <a:off x="3015650" y="2193150"/>
            <a:ext cx="25320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list of order details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date ordered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status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total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3"/>
          <p:cNvSpPr txBox="1"/>
          <p:nvPr>
            <p:ph idx="1" type="body"/>
          </p:nvPr>
        </p:nvSpPr>
        <p:spPr>
          <a:xfrm>
            <a:off x="5684050" y="2138900"/>
            <a:ext cx="25320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Order Details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product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quantity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1961175" y="2390675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304750" y="2390675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749125" y="2626775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3726300" y="2315450"/>
            <a:ext cx="1277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0F0"/>
                </a:solidFill>
              </a:rPr>
              <a:t>Http Request</a:t>
            </a:r>
            <a:endParaRPr>
              <a:solidFill>
                <a:srgbClr val="FFF0F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961175" y="2390675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5304750" y="2390675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10800000">
            <a:off x="3725088" y="2543050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3746238" y="2951700"/>
            <a:ext cx="1423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Response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375" y="3340325"/>
            <a:ext cx="1093050" cy="1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961175" y="2390675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5304750" y="2390675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3749125" y="2626775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3726300" y="2315450"/>
            <a:ext cx="1277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Request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1961175" y="2390675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5304750" y="2390675"/>
            <a:ext cx="1602000" cy="90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rot="10800000">
            <a:off x="3725088" y="2543050"/>
            <a:ext cx="11676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3746238" y="2951700"/>
            <a:ext cx="1423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Response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1876025" y="3387600"/>
            <a:ext cx="28158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{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“id”: 1,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“name”: “Repo Name”,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“date_created”: “2017-05-10 04:16:33”,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“visibility”: “public”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}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Web Services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REpresentational State Transfer developed by Roy Fielding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concept where resources are exposed and are accessed using HTTP concepts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resource location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http method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metadata (response headers, status codes)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content 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